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handoutMasterIdLst>
    <p:handoutMasterId r:id="rId79"/>
  </p:handoutMasterIdLst>
  <p:sldIdLst>
    <p:sldId id="257" r:id="rId2"/>
    <p:sldId id="258" r:id="rId3"/>
    <p:sldId id="728" r:id="rId4"/>
    <p:sldId id="729" r:id="rId5"/>
    <p:sldId id="730" r:id="rId6"/>
    <p:sldId id="731" r:id="rId7"/>
    <p:sldId id="732" r:id="rId8"/>
    <p:sldId id="733" r:id="rId9"/>
    <p:sldId id="734" r:id="rId10"/>
    <p:sldId id="735" r:id="rId11"/>
    <p:sldId id="736" r:id="rId12"/>
    <p:sldId id="737" r:id="rId13"/>
    <p:sldId id="738" r:id="rId14"/>
    <p:sldId id="743" r:id="rId15"/>
    <p:sldId id="744" r:id="rId16"/>
    <p:sldId id="745" r:id="rId17"/>
    <p:sldId id="768" r:id="rId18"/>
    <p:sldId id="796" r:id="rId19"/>
    <p:sldId id="792" r:id="rId20"/>
    <p:sldId id="794" r:id="rId21"/>
    <p:sldId id="776" r:id="rId22"/>
    <p:sldId id="797" r:id="rId23"/>
    <p:sldId id="793" r:id="rId24"/>
    <p:sldId id="795" r:id="rId25"/>
    <p:sldId id="799" r:id="rId26"/>
    <p:sldId id="798" r:id="rId27"/>
    <p:sldId id="801" r:id="rId28"/>
    <p:sldId id="802" r:id="rId29"/>
    <p:sldId id="788" r:id="rId30"/>
    <p:sldId id="779" r:id="rId31"/>
    <p:sldId id="780" r:id="rId32"/>
    <p:sldId id="781" r:id="rId33"/>
    <p:sldId id="789" r:id="rId34"/>
    <p:sldId id="782" r:id="rId35"/>
    <p:sldId id="783" r:id="rId36"/>
    <p:sldId id="784" r:id="rId37"/>
    <p:sldId id="790" r:id="rId38"/>
    <p:sldId id="803" r:id="rId39"/>
    <p:sldId id="787" r:id="rId40"/>
    <p:sldId id="750" r:id="rId41"/>
    <p:sldId id="739" r:id="rId42"/>
    <p:sldId id="688" r:id="rId43"/>
    <p:sldId id="689" r:id="rId44"/>
    <p:sldId id="690" r:id="rId45"/>
    <p:sldId id="773" r:id="rId46"/>
    <p:sldId id="774" r:id="rId47"/>
    <p:sldId id="742" r:id="rId48"/>
    <p:sldId id="791" r:id="rId49"/>
    <p:sldId id="691" r:id="rId50"/>
    <p:sldId id="747" r:id="rId51"/>
    <p:sldId id="748" r:id="rId52"/>
    <p:sldId id="714" r:id="rId53"/>
    <p:sldId id="753" r:id="rId54"/>
    <p:sldId id="751" r:id="rId55"/>
    <p:sldId id="752" r:id="rId56"/>
    <p:sldId id="754" r:id="rId57"/>
    <p:sldId id="755" r:id="rId58"/>
    <p:sldId id="756" r:id="rId59"/>
    <p:sldId id="757" r:id="rId60"/>
    <p:sldId id="758" r:id="rId61"/>
    <p:sldId id="759" r:id="rId62"/>
    <p:sldId id="763" r:id="rId63"/>
    <p:sldId id="761" r:id="rId64"/>
    <p:sldId id="717" r:id="rId65"/>
    <p:sldId id="718" r:id="rId66"/>
    <p:sldId id="680" r:id="rId67"/>
    <p:sldId id="681" r:id="rId68"/>
    <p:sldId id="682" r:id="rId69"/>
    <p:sldId id="683" r:id="rId70"/>
    <p:sldId id="684" r:id="rId71"/>
    <p:sldId id="685" r:id="rId72"/>
    <p:sldId id="726" r:id="rId73"/>
    <p:sldId id="687" r:id="rId74"/>
    <p:sldId id="777" r:id="rId75"/>
    <p:sldId id="686" r:id="rId76"/>
    <p:sldId id="531" r:id="rId77"/>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6" userDrawn="1">
          <p15:clr>
            <a:srgbClr val="A4A3A4"/>
          </p15:clr>
        </p15:guide>
        <p15:guide id="2" pos="2179" userDrawn="1">
          <p15:clr>
            <a:srgbClr val="A4A3A4"/>
          </p15:clr>
        </p15:guide>
        <p15:guide id="3" orient="horz" pos="3134"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0000CC"/>
    <a:srgbClr val="CC3399"/>
    <a:srgbClr val="FF0000"/>
    <a:srgbClr val="66FFFF"/>
    <a:srgbClr val="FFFF00"/>
    <a:srgbClr val="CC0099"/>
    <a:srgbClr val="FBE7D9"/>
    <a:srgbClr val="A8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93950" autoAdjust="0"/>
  </p:normalViewPr>
  <p:slideViewPr>
    <p:cSldViewPr snapToGrid="0">
      <p:cViewPr varScale="1">
        <p:scale>
          <a:sx n="104" d="100"/>
          <a:sy n="104" d="100"/>
        </p:scale>
        <p:origin x="1368" y="96"/>
      </p:cViewPr>
      <p:guideLst>
        <p:guide orient="horz" pos="2160"/>
        <p:guide pos="2880"/>
      </p:guideLst>
    </p:cSldViewPr>
  </p:slideViewPr>
  <p:outlineViewPr>
    <p:cViewPr>
      <p:scale>
        <a:sx n="33" d="100"/>
        <a:sy n="33" d="100"/>
      </p:scale>
      <p:origin x="0" y="4494"/>
    </p:cViewPr>
  </p:outlineViewPr>
  <p:notesTextViewPr>
    <p:cViewPr>
      <p:scale>
        <a:sx n="1" d="1"/>
        <a:sy n="1" d="1"/>
      </p:scale>
      <p:origin x="0" y="0"/>
    </p:cViewPr>
  </p:notesTextViewPr>
  <p:sorterViewPr>
    <p:cViewPr>
      <p:scale>
        <a:sx n="100" d="100"/>
        <a:sy n="100" d="100"/>
      </p:scale>
      <p:origin x="0" y="-12786"/>
    </p:cViewPr>
  </p:sorterViewPr>
  <p:notesViewPr>
    <p:cSldViewPr snapToGrid="0">
      <p:cViewPr varScale="1">
        <p:scale>
          <a:sx n="78" d="100"/>
          <a:sy n="78" d="100"/>
        </p:scale>
        <p:origin x="3018" y="90"/>
      </p:cViewPr>
      <p:guideLst>
        <p:guide orient="horz" pos="2886"/>
        <p:guide pos="2179"/>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asim\Desktop\2022%20FRTEB_Hesabat\&#1050;&#1085;&#1080;&#1075;&#1072;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asim\Desktop\2022%20FRTEB_Hesabat\&#1050;&#1085;&#1080;&#1075;&#1072;2.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User\Downloads\statitika_FRTB.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Fizika İnstitutu</c:v>
                </c:pt>
                <c:pt idx="1">
                  <c:v>İnformasiya Texnologiyaları İnstitutu</c:v>
                </c:pt>
                <c:pt idx="2">
                  <c:v>İdarəetmə Sistemləri İnstitutu</c:v>
                </c:pt>
                <c:pt idx="3">
                  <c:v>Radiasiya Problemləri İnstitutu</c:v>
                </c:pt>
                <c:pt idx="4">
                  <c:v>Riyaziyyat və Mexanika İnstitutu</c:v>
                </c:pt>
                <c:pt idx="5">
                  <c:v>Biofizika İnstitutu</c:v>
                </c:pt>
                <c:pt idx="6">
                  <c:v>Şamaxı Astrofizika Rəsədxanası</c:v>
                </c:pt>
              </c:strCache>
            </c:strRef>
          </c:cat>
          <c:val>
            <c:numRef>
              <c:f>Лист1!$B$2:$B$8</c:f>
              <c:numCache>
                <c:formatCode>General</c:formatCode>
                <c:ptCount val="7"/>
                <c:pt idx="0">
                  <c:v>9</c:v>
                </c:pt>
                <c:pt idx="1">
                  <c:v>9</c:v>
                </c:pt>
                <c:pt idx="2">
                  <c:v>8</c:v>
                </c:pt>
                <c:pt idx="3">
                  <c:v>8</c:v>
                </c:pt>
                <c:pt idx="4">
                  <c:v>7</c:v>
                </c:pt>
                <c:pt idx="5">
                  <c:v>3</c:v>
                </c:pt>
                <c:pt idx="6">
                  <c:v>2</c:v>
                </c:pt>
              </c:numCache>
            </c:numRef>
          </c:val>
          <c:extLst>
            <c:ext xmlns:c16="http://schemas.microsoft.com/office/drawing/2014/chart" uri="{C3380CC4-5D6E-409C-BE32-E72D297353CC}">
              <c16:uniqueId val="{00000000-3782-46A8-8A75-6C354A58AFAF}"/>
            </c:ext>
          </c:extLst>
        </c:ser>
        <c:dLbls>
          <c:showLegendKey val="0"/>
          <c:showVal val="0"/>
          <c:showCatName val="0"/>
          <c:showSerName val="0"/>
          <c:showPercent val="0"/>
          <c:showBubbleSize val="0"/>
        </c:dLbls>
        <c:gapWidth val="219"/>
        <c:overlap val="-27"/>
        <c:axId val="455120656"/>
        <c:axId val="455119016"/>
      </c:barChart>
      <c:catAx>
        <c:axId val="45512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55119016"/>
        <c:crosses val="autoZero"/>
        <c:auto val="1"/>
        <c:lblAlgn val="ctr"/>
        <c:lblOffset val="100"/>
        <c:noMultiLvlLbl val="0"/>
      </c:catAx>
      <c:valAx>
        <c:axId val="455119016"/>
        <c:scaling>
          <c:orientation val="minMax"/>
        </c:scaling>
        <c:delete val="1"/>
        <c:axPos val="l"/>
        <c:numFmt formatCode="General" sourceLinked="1"/>
        <c:majorTickMark val="none"/>
        <c:minorTickMark val="none"/>
        <c:tickLblPos val="nextTo"/>
        <c:crossAx val="45512065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47551516626313E-3"/>
          <c:y val="0"/>
          <c:w val="0.98173180948318262"/>
          <c:h val="0.83664180656663201"/>
        </c:manualLayout>
      </c:layout>
      <c:barChart>
        <c:barDir val="col"/>
        <c:grouping val="clustered"/>
        <c:varyColors val="0"/>
        <c:ser>
          <c:idx val="0"/>
          <c:order val="0"/>
          <c:spPr>
            <a:solidFill>
              <a:srgbClr val="0000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Лист3!$A$1:$A$7</c:f>
              <c:strCache>
                <c:ptCount val="7"/>
                <c:pt idx="0">
                  <c:v>Fizika İnstitutu</c:v>
                </c:pt>
                <c:pt idx="1">
                  <c:v>Riyaziyyat və Mexanika İnstitutu</c:v>
                </c:pt>
                <c:pt idx="2">
                  <c:v>Radiasiya Problemləri İnstitutu </c:v>
                </c:pt>
                <c:pt idx="3">
                  <c:v>İnformasiya Texnologiyaları İnstitutu</c:v>
                </c:pt>
                <c:pt idx="4">
                  <c:v>İdarəetmə Sistemləri İnstitutu</c:v>
                </c:pt>
                <c:pt idx="5">
                  <c:v>Şamaxı Astrofizika Rəsədxanası</c:v>
                </c:pt>
                <c:pt idx="6">
                  <c:v>Biofizika İnstitutu</c:v>
                </c:pt>
              </c:strCache>
            </c:strRef>
          </c:cat>
          <c:val>
            <c:numRef>
              <c:f>Лист3!$B$1:$B$7</c:f>
              <c:numCache>
                <c:formatCode>General</c:formatCode>
                <c:ptCount val="7"/>
                <c:pt idx="0">
                  <c:v>98</c:v>
                </c:pt>
                <c:pt idx="1">
                  <c:v>35</c:v>
                </c:pt>
                <c:pt idx="2">
                  <c:v>28</c:v>
                </c:pt>
                <c:pt idx="3">
                  <c:v>25</c:v>
                </c:pt>
                <c:pt idx="4">
                  <c:v>24</c:v>
                </c:pt>
                <c:pt idx="5">
                  <c:v>12</c:v>
                </c:pt>
                <c:pt idx="6">
                  <c:v>4</c:v>
                </c:pt>
              </c:numCache>
            </c:numRef>
          </c:val>
          <c:extLst>
            <c:ext xmlns:c16="http://schemas.microsoft.com/office/drawing/2014/chart" uri="{C3380CC4-5D6E-409C-BE32-E72D297353CC}">
              <c16:uniqueId val="{00000000-D9CC-4155-865E-B593B6599DFA}"/>
            </c:ext>
          </c:extLst>
        </c:ser>
        <c:dLbls>
          <c:showLegendKey val="0"/>
          <c:showVal val="0"/>
          <c:showCatName val="0"/>
          <c:showSerName val="0"/>
          <c:showPercent val="0"/>
          <c:showBubbleSize val="0"/>
        </c:dLbls>
        <c:gapWidth val="219"/>
        <c:overlap val="-27"/>
        <c:axId val="1677363055"/>
        <c:axId val="1677360143"/>
      </c:barChart>
      <c:catAx>
        <c:axId val="167736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crossAx val="1677360143"/>
        <c:crosses val="autoZero"/>
        <c:auto val="1"/>
        <c:lblAlgn val="ctr"/>
        <c:lblOffset val="100"/>
        <c:noMultiLvlLbl val="0"/>
      </c:catAx>
      <c:valAx>
        <c:axId val="1677360143"/>
        <c:scaling>
          <c:orientation val="minMax"/>
        </c:scaling>
        <c:delete val="1"/>
        <c:axPos val="l"/>
        <c:numFmt formatCode="General" sourceLinked="1"/>
        <c:majorTickMark val="none"/>
        <c:minorTickMark val="none"/>
        <c:tickLblPos val="nextTo"/>
        <c:crossAx val="1677363055"/>
        <c:crosses val="autoZero"/>
        <c:crossBetween val="between"/>
      </c:valAx>
      <c:spPr>
        <a:noFill/>
        <a:ln>
          <a:noFill/>
        </a:ln>
        <a:effectLst/>
      </c:spPr>
    </c:plotArea>
    <c:plotVisOnly val="1"/>
    <c:dispBlanksAs val="gap"/>
    <c:showDLblsOverMax val="0"/>
  </c:chart>
  <c:spPr>
    <a:noFill/>
    <a:ln w="0" cap="flat" cmpd="sng" algn="ctr">
      <a:noFill/>
      <a:round/>
    </a:ln>
    <a:effectLst/>
  </c:spPr>
  <c:txPr>
    <a:bodyPr/>
    <a:lstStyle/>
    <a:p>
      <a:pPr>
        <a:defRPr sz="900">
          <a:latin typeface="Palatino Linotype" panose="02040502050505030304" pitchFamily="18" charset="0"/>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99072225006166E-2"/>
          <c:y val="0.14255152682704164"/>
          <c:w val="0.95359337123366117"/>
          <c:h val="0.66630010878641321"/>
        </c:manualLayout>
      </c:layout>
      <c:barChart>
        <c:barDir val="col"/>
        <c:grouping val="clustered"/>
        <c:varyColors val="0"/>
        <c:ser>
          <c:idx val="0"/>
          <c:order val="0"/>
          <c:tx>
            <c:strRef>
              <c:f>Лист1!$B$1</c:f>
              <c:strCache>
                <c:ptCount val="1"/>
                <c:pt idx="0">
                  <c:v>Ряд 1</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İnformasiya Texnologiyaları İnstitutu</c:v>
                </c:pt>
                <c:pt idx="1">
                  <c:v>Fizika  İnstitutu</c:v>
                </c:pt>
                <c:pt idx="2">
                  <c:v>Şamaxı Astrofizika Rəsədxanası</c:v>
                </c:pt>
                <c:pt idx="3">
                  <c:v>Biofizika İnstitutu</c:v>
                </c:pt>
                <c:pt idx="4">
                  <c:v>Radiasiya Problemləri İnstitutu </c:v>
                </c:pt>
                <c:pt idx="5">
                  <c:v>Riyaziyyat və Mexanika İnstitutu</c:v>
                </c:pt>
                <c:pt idx="6">
                  <c:v>İdarəetmə Sistemləri İnstitutu</c:v>
                </c:pt>
              </c:strCache>
            </c:strRef>
          </c:cat>
          <c:val>
            <c:numRef>
              <c:f>Лист1!$B$2:$B$8</c:f>
              <c:numCache>
                <c:formatCode>0.0000</c:formatCode>
                <c:ptCount val="7"/>
                <c:pt idx="0">
                  <c:v>0.71430000000000005</c:v>
                </c:pt>
                <c:pt idx="1">
                  <c:v>0.50260000000000005</c:v>
                </c:pt>
                <c:pt idx="2">
                  <c:v>0.48</c:v>
                </c:pt>
                <c:pt idx="3">
                  <c:v>0.4</c:v>
                </c:pt>
                <c:pt idx="4">
                  <c:v>0.35439999999999999</c:v>
                </c:pt>
                <c:pt idx="5">
                  <c:v>0.33019999999999999</c:v>
                </c:pt>
                <c:pt idx="6">
                  <c:v>0.29270000000000002</c:v>
                </c:pt>
              </c:numCache>
            </c:numRef>
          </c:val>
          <c:extLst>
            <c:ext xmlns:c16="http://schemas.microsoft.com/office/drawing/2014/chart" uri="{C3380CC4-5D6E-409C-BE32-E72D297353CC}">
              <c16:uniqueId val="{00000000-7B3E-4A14-AD54-F47BCFCC9A20}"/>
            </c:ext>
          </c:extLst>
        </c:ser>
        <c:dLbls>
          <c:showLegendKey val="0"/>
          <c:showVal val="0"/>
          <c:showCatName val="0"/>
          <c:showSerName val="0"/>
          <c:showPercent val="0"/>
          <c:showBubbleSize val="0"/>
        </c:dLbls>
        <c:gapWidth val="219"/>
        <c:overlap val="-27"/>
        <c:axId val="456553568"/>
        <c:axId val="456495512"/>
      </c:barChart>
      <c:catAx>
        <c:axId val="45655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56495512"/>
        <c:crosses val="autoZero"/>
        <c:auto val="1"/>
        <c:lblAlgn val="ctr"/>
        <c:lblOffset val="100"/>
        <c:noMultiLvlLbl val="0"/>
      </c:catAx>
      <c:valAx>
        <c:axId val="456495512"/>
        <c:scaling>
          <c:orientation val="minMax"/>
        </c:scaling>
        <c:delete val="1"/>
        <c:axPos val="l"/>
        <c:numFmt formatCode="0.0000" sourceLinked="1"/>
        <c:majorTickMark val="none"/>
        <c:minorTickMark val="none"/>
        <c:tickLblPos val="nextTo"/>
        <c:crossAx val="456553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877637130801686E-2"/>
          <c:y val="0.16840427110353898"/>
          <c:w val="0.96624472573839659"/>
          <c:h val="0.67216834737763043"/>
        </c:manualLayout>
      </c:layout>
      <c:barChart>
        <c:barDir val="col"/>
        <c:grouping val="clustered"/>
        <c:varyColors val="0"/>
        <c:ser>
          <c:idx val="0"/>
          <c:order val="0"/>
          <c:spPr>
            <a:solidFill>
              <a:srgbClr val="C0000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CC"/>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Лист4!$A$1:$A$7</c:f>
              <c:strCache>
                <c:ptCount val="7"/>
                <c:pt idx="0">
                  <c:v>Fizika İnstitutu</c:v>
                </c:pt>
                <c:pt idx="1">
                  <c:v>Riyaziyyat və Mexanika İnstitutu</c:v>
                </c:pt>
                <c:pt idx="2">
                  <c:v>Radiasiya Problemləri İnstitutu </c:v>
                </c:pt>
                <c:pt idx="3">
                  <c:v>İnformasiya Texnologiyaları İnstitutu</c:v>
                </c:pt>
                <c:pt idx="4">
                  <c:v>İdarəetmə Sistemləri İnstitutu</c:v>
                </c:pt>
                <c:pt idx="5">
                  <c:v>Şamaxı Astrofizika Rəsədxanası</c:v>
                </c:pt>
                <c:pt idx="6">
                  <c:v>Biofizika İnstitutu</c:v>
                </c:pt>
              </c:strCache>
            </c:strRef>
          </c:cat>
          <c:val>
            <c:numRef>
              <c:f>Лист4!$B$1:$B$7</c:f>
              <c:numCache>
                <c:formatCode>General</c:formatCode>
                <c:ptCount val="7"/>
                <c:pt idx="0">
                  <c:v>115</c:v>
                </c:pt>
                <c:pt idx="1">
                  <c:v>36</c:v>
                </c:pt>
                <c:pt idx="2">
                  <c:v>26</c:v>
                </c:pt>
                <c:pt idx="3">
                  <c:v>23</c:v>
                </c:pt>
                <c:pt idx="4">
                  <c:v>22</c:v>
                </c:pt>
                <c:pt idx="5">
                  <c:v>17</c:v>
                </c:pt>
                <c:pt idx="6">
                  <c:v>5</c:v>
                </c:pt>
              </c:numCache>
            </c:numRef>
          </c:val>
          <c:extLst>
            <c:ext xmlns:c16="http://schemas.microsoft.com/office/drawing/2014/chart" uri="{C3380CC4-5D6E-409C-BE32-E72D297353CC}">
              <c16:uniqueId val="{00000000-32BB-49A7-B4F4-679E072CA39C}"/>
            </c:ext>
          </c:extLst>
        </c:ser>
        <c:dLbls>
          <c:showLegendKey val="0"/>
          <c:showVal val="0"/>
          <c:showCatName val="0"/>
          <c:showSerName val="0"/>
          <c:showPercent val="0"/>
          <c:showBubbleSize val="0"/>
        </c:dLbls>
        <c:gapWidth val="219"/>
        <c:overlap val="-27"/>
        <c:axId val="1630253903"/>
        <c:axId val="1630255567"/>
      </c:barChart>
      <c:catAx>
        <c:axId val="163025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Palatino Linotype" panose="02040502050505030304" pitchFamily="18" charset="0"/>
                <a:ea typeface="+mn-ea"/>
                <a:cs typeface="+mn-cs"/>
              </a:defRPr>
            </a:pPr>
            <a:endParaRPr lang="ru-RU"/>
          </a:p>
        </c:txPr>
        <c:crossAx val="1630255567"/>
        <c:crosses val="autoZero"/>
        <c:auto val="1"/>
        <c:lblAlgn val="ctr"/>
        <c:lblOffset val="100"/>
        <c:noMultiLvlLbl val="0"/>
      </c:catAx>
      <c:valAx>
        <c:axId val="1630255567"/>
        <c:scaling>
          <c:orientation val="minMax"/>
        </c:scaling>
        <c:delete val="1"/>
        <c:axPos val="l"/>
        <c:numFmt formatCode="General" sourceLinked="1"/>
        <c:majorTickMark val="none"/>
        <c:minorTickMark val="none"/>
        <c:tickLblPos val="nextTo"/>
        <c:crossAx val="1630253903"/>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rgbClr val="000099"/>
          </a:solidFill>
          <a:latin typeface="Palatino Linotype" panose="02040502050505030304" pitchFamily="18" charset="0"/>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107556507890974E-2"/>
          <c:y val="5.8251745914267856E-2"/>
          <c:w val="0.96778488698421805"/>
          <c:h val="0.78883036841819554"/>
        </c:manualLayout>
      </c:layout>
      <c:barChart>
        <c:barDir val="col"/>
        <c:grouping val="clustered"/>
        <c:varyColors val="0"/>
        <c:ser>
          <c:idx val="0"/>
          <c:order val="0"/>
          <c:tx>
            <c:strRef>
              <c:f>Лист1!$B$1</c:f>
              <c:strCache>
                <c:ptCount val="1"/>
                <c:pt idx="0">
                  <c:v>Ряд 1</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Şamaxı Astrofizika Rəsədxanası</c:v>
                </c:pt>
                <c:pt idx="1">
                  <c:v>İnformasiya Texnologiyaları İnstitutu</c:v>
                </c:pt>
                <c:pt idx="2">
                  <c:v>Fizika İnstitutu</c:v>
                </c:pt>
                <c:pt idx="3">
                  <c:v>Biofizika İnstitutu</c:v>
                </c:pt>
                <c:pt idx="4">
                  <c:v>Riyaziyyat və Mexanika İnstitutu</c:v>
                </c:pt>
                <c:pt idx="5">
                  <c:v>Radiasiya Problemləri İnstitutu </c:v>
                </c:pt>
                <c:pt idx="6">
                  <c:v>İdarəetmə Sistemləri İnstitutu</c:v>
                </c:pt>
              </c:strCache>
            </c:strRef>
          </c:cat>
          <c:val>
            <c:numRef>
              <c:f>Лист1!$B$2:$B$8</c:f>
              <c:numCache>
                <c:formatCode>0.0000</c:formatCode>
                <c:ptCount val="7"/>
                <c:pt idx="0">
                  <c:v>0.68</c:v>
                </c:pt>
                <c:pt idx="1">
                  <c:v>0.65710000000000002</c:v>
                </c:pt>
                <c:pt idx="2">
                  <c:v>0.5897</c:v>
                </c:pt>
                <c:pt idx="3">
                  <c:v>0.5</c:v>
                </c:pt>
                <c:pt idx="4">
                  <c:v>0.33960000000000001</c:v>
                </c:pt>
                <c:pt idx="5">
                  <c:v>0.3291</c:v>
                </c:pt>
                <c:pt idx="6">
                  <c:v>0.26829999999999998</c:v>
                </c:pt>
              </c:numCache>
            </c:numRef>
          </c:val>
          <c:extLst>
            <c:ext xmlns:c16="http://schemas.microsoft.com/office/drawing/2014/chart" uri="{C3380CC4-5D6E-409C-BE32-E72D297353CC}">
              <c16:uniqueId val="{00000000-45E9-4308-9D1D-EC4D82C72708}"/>
            </c:ext>
          </c:extLst>
        </c:ser>
        <c:dLbls>
          <c:showLegendKey val="0"/>
          <c:showVal val="0"/>
          <c:showCatName val="0"/>
          <c:showSerName val="0"/>
          <c:showPercent val="0"/>
          <c:showBubbleSize val="0"/>
        </c:dLbls>
        <c:gapWidth val="219"/>
        <c:overlap val="-27"/>
        <c:axId val="456553568"/>
        <c:axId val="456495512"/>
      </c:barChart>
      <c:catAx>
        <c:axId val="45655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56495512"/>
        <c:crosses val="autoZero"/>
        <c:auto val="1"/>
        <c:lblAlgn val="ctr"/>
        <c:lblOffset val="100"/>
        <c:noMultiLvlLbl val="0"/>
      </c:catAx>
      <c:valAx>
        <c:axId val="456495512"/>
        <c:scaling>
          <c:orientation val="minMax"/>
        </c:scaling>
        <c:delete val="1"/>
        <c:axPos val="l"/>
        <c:numFmt formatCode="0.0000" sourceLinked="1"/>
        <c:majorTickMark val="none"/>
        <c:minorTickMark val="none"/>
        <c:tickLblPos val="nextTo"/>
        <c:crossAx val="456553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46883202099739E-2"/>
          <c:y val="2.823449803149607E-2"/>
          <c:w val="0.90891978346456692"/>
          <c:h val="0.5986697834645669"/>
        </c:manualLayout>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rgbClr val="0000CC"/>
              </a:solidFill>
              <a:ln>
                <a:noFill/>
              </a:ln>
              <a:effectLst/>
            </c:spPr>
            <c:extLst>
              <c:ext xmlns:c16="http://schemas.microsoft.com/office/drawing/2014/chart" uri="{C3380CC4-5D6E-409C-BE32-E72D297353CC}">
                <c16:uniqueId val="{00000000-6EDF-4704-B748-7D2A95304719}"/>
              </c:ext>
            </c:extLst>
          </c:dPt>
          <c:dPt>
            <c:idx val="1"/>
            <c:invertIfNegative val="0"/>
            <c:bubble3D val="0"/>
            <c:spPr>
              <a:solidFill>
                <a:srgbClr val="FF0000"/>
              </a:solidFill>
              <a:ln>
                <a:noFill/>
              </a:ln>
              <a:effectLst/>
            </c:spPr>
            <c:extLst>
              <c:ext xmlns:c16="http://schemas.microsoft.com/office/drawing/2014/chart" uri="{C3380CC4-5D6E-409C-BE32-E72D297353CC}">
                <c16:uniqueId val="{00000001-6EDF-4704-B748-7D2A95304719}"/>
              </c:ext>
            </c:extLst>
          </c:dPt>
          <c:dPt>
            <c:idx val="2"/>
            <c:invertIfNegative val="0"/>
            <c:bubble3D val="0"/>
            <c:spPr>
              <a:solidFill>
                <a:srgbClr val="009A46"/>
              </a:solidFill>
              <a:ln>
                <a:noFill/>
              </a:ln>
              <a:effectLst/>
            </c:spPr>
            <c:extLst>
              <c:ext xmlns:c16="http://schemas.microsoft.com/office/drawing/2014/chart" uri="{C3380CC4-5D6E-409C-BE32-E72D297353CC}">
                <c16:uniqueId val="{00000002-6EDF-4704-B748-7D2A95304719}"/>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Azərbaycan Elm Fondu </c:v>
                </c:pt>
                <c:pt idx="1">
                  <c:v>Dövlət Neft Şirkətinin Elm Fondu </c:v>
                </c:pt>
                <c:pt idx="2">
                  <c:v>AMEA Rəyasət Heyəti</c:v>
                </c:pt>
              </c:strCache>
            </c:strRef>
          </c:cat>
          <c:val>
            <c:numRef>
              <c:f>Лист1!$B$2:$B$4</c:f>
              <c:numCache>
                <c:formatCode>General</c:formatCode>
                <c:ptCount val="3"/>
                <c:pt idx="0">
                  <c:v>9</c:v>
                </c:pt>
                <c:pt idx="1">
                  <c:v>8</c:v>
                </c:pt>
                <c:pt idx="2">
                  <c:v>7</c:v>
                </c:pt>
              </c:numCache>
            </c:numRef>
          </c:val>
          <c:extLst>
            <c:ext xmlns:c16="http://schemas.microsoft.com/office/drawing/2014/chart" uri="{C3380CC4-5D6E-409C-BE32-E72D297353CC}">
              <c16:uniqueId val="{00000000-4117-4DCB-8F8E-7A573C3083DC}"/>
            </c:ext>
          </c:extLst>
        </c:ser>
        <c:dLbls>
          <c:showLegendKey val="0"/>
          <c:showVal val="0"/>
          <c:showCatName val="0"/>
          <c:showSerName val="0"/>
          <c:showPercent val="0"/>
          <c:showBubbleSize val="0"/>
        </c:dLbls>
        <c:gapWidth val="219"/>
        <c:overlap val="-27"/>
        <c:axId val="725683032"/>
        <c:axId val="725682376"/>
      </c:barChart>
      <c:catAx>
        <c:axId val="72568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25682376"/>
        <c:crosses val="autoZero"/>
        <c:auto val="1"/>
        <c:lblAlgn val="ctr"/>
        <c:lblOffset val="100"/>
        <c:noMultiLvlLbl val="0"/>
      </c:catAx>
      <c:valAx>
        <c:axId val="725682376"/>
        <c:scaling>
          <c:orientation val="minMax"/>
        </c:scaling>
        <c:delete val="1"/>
        <c:axPos val="l"/>
        <c:numFmt formatCode="General" sourceLinked="1"/>
        <c:majorTickMark val="none"/>
        <c:minorTickMark val="none"/>
        <c:tickLblPos val="nextTo"/>
        <c:crossAx val="725683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20940315641225E-2"/>
          <c:y val="0.13309015709544514"/>
          <c:w val="0.92084336112418785"/>
          <c:h val="0.58969844907733671"/>
        </c:manualLayout>
      </c:layout>
      <c:barChart>
        <c:barDir val="col"/>
        <c:grouping val="clustered"/>
        <c:varyColors val="0"/>
        <c:ser>
          <c:idx val="0"/>
          <c:order val="0"/>
          <c:tx>
            <c:strRef>
              <c:f>Sheet1!$B$1</c:f>
              <c:strCache>
                <c:ptCount val="1"/>
                <c:pt idx="0">
                  <c:v>Series 1</c:v>
                </c:pt>
              </c:strCache>
            </c:strRef>
          </c:tx>
          <c:spPr>
            <a:solidFill>
              <a:srgbClr val="0006C2"/>
            </a:solidFill>
            <a:ln>
              <a:noFill/>
            </a:ln>
            <a:effectLst/>
          </c:spPr>
          <c:invertIfNegative val="0"/>
          <c:dLbls>
            <c:spPr>
              <a:noFill/>
              <a:ln>
                <a:noFill/>
              </a:ln>
              <a:effectLst/>
            </c:spPr>
            <c:txPr>
              <a:bodyPr wrap="square" lIns="38100" tIns="19050" rIns="38100" bIns="19050" anchor="ctr">
                <a:spAutoFit/>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İnformasiya Texnologiyaları İnstitutu</c:v>
                </c:pt>
                <c:pt idx="1">
                  <c:v>Şamaxı Astrofizika Rəsədxanası</c:v>
                </c:pt>
                <c:pt idx="2">
                  <c:v>Biofizika İnstitutu</c:v>
                </c:pt>
                <c:pt idx="3">
                  <c:v>Riyaziyyat və Mexanika İnstitutu</c:v>
                </c:pt>
                <c:pt idx="4">
                  <c:v>Radiasiya Problemləri İnstitutu</c:v>
                </c:pt>
                <c:pt idx="5">
                  <c:v>Fizika İnstitutu</c:v>
                </c:pt>
              </c:strCache>
            </c:strRef>
          </c:cat>
          <c:val>
            <c:numRef>
              <c:f>Sheet1!$B$2:$B$7</c:f>
              <c:numCache>
                <c:formatCode>General</c:formatCode>
                <c:ptCount val="6"/>
                <c:pt idx="0">
                  <c:v>3</c:v>
                </c:pt>
                <c:pt idx="1">
                  <c:v>3</c:v>
                </c:pt>
                <c:pt idx="2">
                  <c:v>2</c:v>
                </c:pt>
                <c:pt idx="3">
                  <c:v>2</c:v>
                </c:pt>
                <c:pt idx="4">
                  <c:v>2</c:v>
                </c:pt>
                <c:pt idx="5">
                  <c:v>1</c:v>
                </c:pt>
              </c:numCache>
            </c:numRef>
          </c:val>
          <c:extLst>
            <c:ext xmlns:c16="http://schemas.microsoft.com/office/drawing/2014/chart" uri="{C3380CC4-5D6E-409C-BE32-E72D297353CC}">
              <c16:uniqueId val="{00000000-DB61-4B53-BA2F-106BEC132AF2}"/>
            </c:ext>
          </c:extLst>
        </c:ser>
        <c:dLbls>
          <c:showLegendKey val="0"/>
          <c:showVal val="0"/>
          <c:showCatName val="0"/>
          <c:showSerName val="0"/>
          <c:showPercent val="0"/>
          <c:showBubbleSize val="0"/>
        </c:dLbls>
        <c:gapWidth val="182"/>
        <c:axId val="128068096"/>
        <c:axId val="94893696"/>
      </c:barChart>
      <c:catAx>
        <c:axId val="1280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Palatino Linotype" panose="02040502050505030304" pitchFamily="18" charset="0"/>
                <a:ea typeface="+mn-ea"/>
                <a:cs typeface="Times New Roman" panose="02020603050405020304" pitchFamily="18" charset="0"/>
              </a:defRPr>
            </a:pPr>
            <a:endParaRPr lang="ru-RU"/>
          </a:p>
        </c:txPr>
        <c:crossAx val="94893696"/>
        <c:crosses val="autoZero"/>
        <c:auto val="1"/>
        <c:lblAlgn val="ctr"/>
        <c:lblOffset val="100"/>
        <c:noMultiLvlLbl val="0"/>
      </c:catAx>
      <c:valAx>
        <c:axId val="94893696"/>
        <c:scaling>
          <c:orientation val="minMax"/>
        </c:scaling>
        <c:delete val="1"/>
        <c:axPos val="l"/>
        <c:numFmt formatCode="General" sourceLinked="1"/>
        <c:majorTickMark val="none"/>
        <c:minorTickMark val="none"/>
        <c:tickLblPos val="nextTo"/>
        <c:crossAx val="1280680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invertIfNegative val="0"/>
          <c:dPt>
            <c:idx val="0"/>
            <c:invertIfNegative val="0"/>
            <c:bubble3D val="0"/>
            <c:spPr>
              <a:solidFill>
                <a:srgbClr val="0000CC"/>
              </a:solidFill>
            </c:spPr>
            <c:extLst>
              <c:ext xmlns:c16="http://schemas.microsoft.com/office/drawing/2014/chart" uri="{C3380CC4-5D6E-409C-BE32-E72D297353CC}">
                <c16:uniqueId val="{00000001-6288-48AA-AD86-0616A32CD162}"/>
              </c:ext>
            </c:extLst>
          </c:dPt>
          <c:dPt>
            <c:idx val="1"/>
            <c:invertIfNegative val="0"/>
            <c:bubble3D val="0"/>
            <c:spPr>
              <a:solidFill>
                <a:srgbClr val="FF0000"/>
              </a:solidFill>
            </c:spPr>
            <c:extLst>
              <c:ext xmlns:c16="http://schemas.microsoft.com/office/drawing/2014/chart" uri="{C3380CC4-5D6E-409C-BE32-E72D297353CC}">
                <c16:uniqueId val="{00000003-6288-48AA-AD86-0616A32CD162}"/>
              </c:ext>
            </c:extLst>
          </c:dPt>
          <c:dPt>
            <c:idx val="2"/>
            <c:invertIfNegative val="0"/>
            <c:bubble3D val="0"/>
            <c:spPr>
              <a:solidFill>
                <a:srgbClr val="009A46"/>
              </a:solidFill>
            </c:spPr>
            <c:extLst>
              <c:ext xmlns:c16="http://schemas.microsoft.com/office/drawing/2014/chart" uri="{C3380CC4-5D6E-409C-BE32-E72D297353CC}">
                <c16:uniqueId val="{00000005-6288-48AA-AD86-0616A32CD162}"/>
              </c:ext>
            </c:extLst>
          </c:dPt>
          <c:dLbls>
            <c:dLbl>
              <c:idx val="0"/>
              <c:layout/>
              <c:tx>
                <c:rich>
                  <a:bodyPr/>
                  <a:lstStyle/>
                  <a:p>
                    <a:pPr>
                      <a:defRPr sz="2000" b="1">
                        <a:solidFill>
                          <a:schemeClr val="tx1"/>
                        </a:solidFill>
                        <a:latin typeface="Times New Roman" pitchFamily="18" charset="0"/>
                        <a:cs typeface="Times New Roman" pitchFamily="18" charset="0"/>
                      </a:defRPr>
                    </a:pPr>
                    <a:r>
                      <a:rPr lang="en-US" dirty="0" smtClean="0">
                        <a:solidFill>
                          <a:schemeClr val="tx1"/>
                        </a:solidFill>
                      </a:rPr>
                      <a:t>6</a:t>
                    </a:r>
                    <a:endParaRPr lang="en-US" dirty="0">
                      <a:solidFill>
                        <a:schemeClr val="tx1"/>
                      </a:solidFill>
                    </a:endParaRPr>
                  </a:p>
                </c:rich>
              </c:tx>
              <c:spPr>
                <a:noFill/>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288-48AA-AD86-0616A32CD162}"/>
                </c:ext>
              </c:extLst>
            </c:dLbl>
            <c:dLbl>
              <c:idx val="1"/>
              <c:layout/>
              <c:tx>
                <c:rich>
                  <a:bodyPr/>
                  <a:lstStyle/>
                  <a:p>
                    <a:pPr>
                      <a:defRPr sz="2000" b="1">
                        <a:solidFill>
                          <a:schemeClr val="tx1"/>
                        </a:solidFill>
                        <a:latin typeface="Times New Roman" pitchFamily="18" charset="0"/>
                        <a:cs typeface="Times New Roman" pitchFamily="18" charset="0"/>
                      </a:defRPr>
                    </a:pPr>
                    <a:r>
                      <a:rPr lang="en-US" dirty="0" smtClean="0"/>
                      <a:t>12</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288-48AA-AD86-0616A32CD162}"/>
                </c:ext>
              </c:extLst>
            </c:dLbl>
            <c:dLbl>
              <c:idx val="2"/>
              <c:layout/>
              <c:tx>
                <c:rich>
                  <a:bodyPr/>
                  <a:lstStyle/>
                  <a:p>
                    <a:pPr>
                      <a:defRPr sz="2000" b="1">
                        <a:solidFill>
                          <a:schemeClr val="tx1"/>
                        </a:solidFill>
                        <a:latin typeface="Times New Roman" pitchFamily="18" charset="0"/>
                        <a:cs typeface="Times New Roman" pitchFamily="18" charset="0"/>
                      </a:defRPr>
                    </a:pPr>
                    <a:r>
                      <a:rPr lang="en-US" dirty="0" smtClean="0"/>
                      <a:t>11</a:t>
                    </a:r>
                    <a:endParaRPr lang="en-US"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288-48AA-AD86-0616A32CD162}"/>
                </c:ext>
              </c:extLst>
            </c:dLbl>
            <c:spPr>
              <a:solidFill>
                <a:srgbClr val="FFFF00"/>
              </a:solidFill>
              <a:ln>
                <a:noFill/>
              </a:ln>
              <a:effectLst/>
            </c:spPr>
            <c:txPr>
              <a:bodyPr/>
              <a:lstStyle/>
              <a:p>
                <a:pPr>
                  <a:defRPr sz="2000" b="1">
                    <a:solidFill>
                      <a:schemeClr val="tx1"/>
                    </a:solidFill>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Dövlət Proqramları</c:v>
                </c:pt>
                <c:pt idx="1">
                  <c:v>Patentlər</c:v>
                </c:pt>
                <c:pt idx="2">
                  <c:v>Tətbiqi işlər</c:v>
                </c:pt>
              </c:strCache>
            </c:strRef>
          </c:cat>
          <c:val>
            <c:numRef>
              <c:f>Лист1!$B$2:$B$4</c:f>
              <c:numCache>
                <c:formatCode>General</c:formatCode>
                <c:ptCount val="3"/>
                <c:pt idx="0">
                  <c:v>6</c:v>
                </c:pt>
                <c:pt idx="1">
                  <c:v>12</c:v>
                </c:pt>
                <c:pt idx="2">
                  <c:v>17</c:v>
                </c:pt>
              </c:numCache>
            </c:numRef>
          </c:val>
          <c:extLst>
            <c:ext xmlns:c16="http://schemas.microsoft.com/office/drawing/2014/chart" uri="{C3380CC4-5D6E-409C-BE32-E72D297353CC}">
              <c16:uniqueId val="{00000008-6288-48AA-AD86-0616A32CD162}"/>
            </c:ext>
          </c:extLst>
        </c:ser>
        <c:dLbls>
          <c:showLegendKey val="0"/>
          <c:showVal val="0"/>
          <c:showCatName val="0"/>
          <c:showSerName val="0"/>
          <c:showPercent val="0"/>
          <c:showBubbleSize val="0"/>
        </c:dLbls>
        <c:gapWidth val="150"/>
        <c:axId val="126218752"/>
        <c:axId val="65642496"/>
      </c:barChart>
      <c:catAx>
        <c:axId val="126218752"/>
        <c:scaling>
          <c:orientation val="minMax"/>
        </c:scaling>
        <c:delete val="0"/>
        <c:axPos val="b"/>
        <c:numFmt formatCode="General" sourceLinked="0"/>
        <c:majorTickMark val="out"/>
        <c:minorTickMark val="none"/>
        <c:tickLblPos val="nextTo"/>
        <c:txPr>
          <a:bodyPr/>
          <a:lstStyle/>
          <a:p>
            <a:pPr>
              <a:defRPr sz="2000" b="1">
                <a:latin typeface="Palatino Linotype" panose="02040502050505030304" pitchFamily="18" charset="0"/>
                <a:cs typeface="Times New Roman" pitchFamily="18" charset="0"/>
              </a:defRPr>
            </a:pPr>
            <a:endParaRPr lang="ru-RU"/>
          </a:p>
        </c:txPr>
        <c:crossAx val="65642496"/>
        <c:crosses val="autoZero"/>
        <c:auto val="1"/>
        <c:lblAlgn val="ctr"/>
        <c:lblOffset val="100"/>
        <c:noMultiLvlLbl val="0"/>
      </c:catAx>
      <c:valAx>
        <c:axId val="65642496"/>
        <c:scaling>
          <c:orientation val="minMax"/>
        </c:scaling>
        <c:delete val="1"/>
        <c:axPos val="l"/>
        <c:numFmt formatCode="General" sourceLinked="1"/>
        <c:majorTickMark val="out"/>
        <c:minorTickMark val="none"/>
        <c:tickLblPos val="nextTo"/>
        <c:crossAx val="12621875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İdarəetmə Sistemləri İnstitutu</c:v>
                </c:pt>
                <c:pt idx="1">
                  <c:v>İnformasiya Texnologiyaları İnstituut</c:v>
                </c:pt>
                <c:pt idx="2">
                  <c:v>Fizika İnstitutu</c:v>
                </c:pt>
                <c:pt idx="3">
                  <c:v>Riyaziyyat və Mexanika İnstitutu</c:v>
                </c:pt>
                <c:pt idx="4">
                  <c:v>Radiasiya Problemləri İnstitutu</c:v>
                </c:pt>
                <c:pt idx="5">
                  <c:v>Şamaxı Astrofizika Rəsədxanası</c:v>
                </c:pt>
                <c:pt idx="6">
                  <c:v>Biofizika İnstitutu</c:v>
                </c:pt>
              </c:strCache>
            </c:strRef>
          </c:cat>
          <c:val>
            <c:numRef>
              <c:f>Лист1!$B$2:$B$8</c:f>
              <c:numCache>
                <c:formatCode>General</c:formatCode>
                <c:ptCount val="7"/>
                <c:pt idx="0">
                  <c:v>7</c:v>
                </c:pt>
                <c:pt idx="1">
                  <c:v>6</c:v>
                </c:pt>
                <c:pt idx="2">
                  <c:v>6</c:v>
                </c:pt>
                <c:pt idx="3">
                  <c:v>2</c:v>
                </c:pt>
                <c:pt idx="4">
                  <c:v>1</c:v>
                </c:pt>
                <c:pt idx="5">
                  <c:v>0</c:v>
                </c:pt>
                <c:pt idx="6">
                  <c:v>0</c:v>
                </c:pt>
              </c:numCache>
            </c:numRef>
          </c:val>
          <c:extLst>
            <c:ext xmlns:c16="http://schemas.microsoft.com/office/drawing/2014/chart" uri="{C3380CC4-5D6E-409C-BE32-E72D297353CC}">
              <c16:uniqueId val="{00000000-9F33-4445-A5F7-C16C8175991D}"/>
            </c:ext>
          </c:extLst>
        </c:ser>
        <c:dLbls>
          <c:showLegendKey val="0"/>
          <c:showVal val="0"/>
          <c:showCatName val="0"/>
          <c:showSerName val="0"/>
          <c:showPercent val="0"/>
          <c:showBubbleSize val="0"/>
        </c:dLbls>
        <c:gapWidth val="219"/>
        <c:overlap val="-27"/>
        <c:axId val="384554400"/>
        <c:axId val="384558336"/>
      </c:barChart>
      <c:catAx>
        <c:axId val="38455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84558336"/>
        <c:crosses val="autoZero"/>
        <c:auto val="1"/>
        <c:lblAlgn val="ctr"/>
        <c:lblOffset val="100"/>
        <c:noMultiLvlLbl val="0"/>
      </c:catAx>
      <c:valAx>
        <c:axId val="384558336"/>
        <c:scaling>
          <c:orientation val="minMax"/>
        </c:scaling>
        <c:delete val="1"/>
        <c:axPos val="l"/>
        <c:numFmt formatCode="General" sourceLinked="1"/>
        <c:majorTickMark val="none"/>
        <c:minorTickMark val="none"/>
        <c:tickLblPos val="nextTo"/>
        <c:crossAx val="38455440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Patentlər</c:v>
                </c:pt>
              </c:strCache>
            </c:strRef>
          </c:tx>
          <c:spPr>
            <a:solidFill>
              <a:srgbClr val="009A4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İdarəetmə Sistemləri İnstitutu</c:v>
                </c:pt>
                <c:pt idx="1">
                  <c:v>Radiasiya Problemləri İnstitutu</c:v>
                </c:pt>
                <c:pt idx="2">
                  <c:v>Fizika İnstitutu</c:v>
                </c:pt>
                <c:pt idx="3">
                  <c:v>İnformasiya Texnologiyaları İnstitutu</c:v>
                </c:pt>
                <c:pt idx="4">
                  <c:v>Riyaziyyat və Mexanika İnstitutu</c:v>
                </c:pt>
                <c:pt idx="5">
                  <c:v>Şamaxı Astrofizika Rəsədxanası</c:v>
                </c:pt>
                <c:pt idx="6">
                  <c:v>Biofizika İnstitutu</c:v>
                </c:pt>
              </c:strCache>
            </c:strRef>
          </c:cat>
          <c:val>
            <c:numRef>
              <c:f>Лист1!$B$2:$B$8</c:f>
              <c:numCache>
                <c:formatCode>General</c:formatCode>
                <c:ptCount val="7"/>
                <c:pt idx="0">
                  <c:v>7</c:v>
                </c:pt>
                <c:pt idx="1">
                  <c:v>5</c:v>
                </c:pt>
                <c:pt idx="2">
                  <c:v>1</c:v>
                </c:pt>
                <c:pt idx="3">
                  <c:v>0</c:v>
                </c:pt>
                <c:pt idx="4">
                  <c:v>0</c:v>
                </c:pt>
                <c:pt idx="5">
                  <c:v>0</c:v>
                </c:pt>
                <c:pt idx="6">
                  <c:v>0</c:v>
                </c:pt>
              </c:numCache>
            </c:numRef>
          </c:val>
          <c:extLst>
            <c:ext xmlns:c16="http://schemas.microsoft.com/office/drawing/2014/chart" uri="{C3380CC4-5D6E-409C-BE32-E72D297353CC}">
              <c16:uniqueId val="{00000000-A56D-4033-93CD-1034800DE24D}"/>
            </c:ext>
          </c:extLst>
        </c:ser>
        <c:dLbls>
          <c:showLegendKey val="0"/>
          <c:showVal val="0"/>
          <c:showCatName val="0"/>
          <c:showSerName val="0"/>
          <c:showPercent val="0"/>
          <c:showBubbleSize val="0"/>
        </c:dLbls>
        <c:gapWidth val="219"/>
        <c:overlap val="-27"/>
        <c:axId val="634630712"/>
        <c:axId val="634633336"/>
      </c:barChart>
      <c:catAx>
        <c:axId val="63463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634633336"/>
        <c:crosses val="autoZero"/>
        <c:auto val="1"/>
        <c:lblAlgn val="ctr"/>
        <c:lblOffset val="100"/>
        <c:noMultiLvlLbl val="0"/>
      </c:catAx>
      <c:valAx>
        <c:axId val="634633336"/>
        <c:scaling>
          <c:orientation val="minMax"/>
        </c:scaling>
        <c:delete val="1"/>
        <c:axPos val="l"/>
        <c:numFmt formatCode="General" sourceLinked="1"/>
        <c:majorTickMark val="none"/>
        <c:minorTickMark val="none"/>
        <c:tickLblPos val="nextTo"/>
        <c:crossAx val="63463071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948865886857546"/>
          <c:w val="0.85246462734641537"/>
          <c:h val="0.50217503947437137"/>
        </c:manualLayout>
      </c:layout>
      <c:barChart>
        <c:barDir val="col"/>
        <c:grouping val="clustered"/>
        <c:varyColors val="0"/>
        <c:ser>
          <c:idx val="0"/>
          <c:order val="0"/>
          <c:tx>
            <c:strRef>
              <c:f>Sheet1!$B$1</c:f>
              <c:strCache>
                <c:ptCount val="1"/>
                <c:pt idx="0">
                  <c:v>Series 1</c:v>
                </c:pt>
              </c:strCache>
            </c:strRef>
          </c:tx>
          <c:spPr>
            <a:solidFill>
              <a:srgbClr val="FF4B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İDARƏETMƏ   SİSTEMLƏRİ   İNSTİTUTU</c:v>
                </c:pt>
                <c:pt idx="1">
                  <c:v>ŞAMAXI   ASTROFİZİKA   RƏSƏDXANASI</c:v>
                </c:pt>
                <c:pt idx="2">
                  <c:v>FİZİKA   İNSTİTUTU</c:v>
                </c:pt>
                <c:pt idx="3">
                  <c:v>İNFORMASİYA   TEXNOLOGİYALARI   İNSTİTUTU</c:v>
                </c:pt>
                <c:pt idx="4">
                  <c:v>RİYAZİYYAT   VƏ   MEXANİKA   İNSTİTUTU</c:v>
                </c:pt>
                <c:pt idx="5">
                  <c:v>RADİASİYA PROBLEMLƏRİ İNSTİTUTU</c:v>
                </c:pt>
                <c:pt idx="6">
                  <c:v>BİOFİZİKA İNSTİTUTU</c:v>
                </c:pt>
              </c:strCache>
            </c:strRef>
          </c:cat>
          <c:val>
            <c:numRef>
              <c:f>Sheet1!$B$2:$B$8</c:f>
              <c:numCache>
                <c:formatCode>General</c:formatCode>
                <c:ptCount val="7"/>
                <c:pt idx="0">
                  <c:v>6</c:v>
                </c:pt>
                <c:pt idx="1">
                  <c:v>4</c:v>
                </c:pt>
                <c:pt idx="2">
                  <c:v>3</c:v>
                </c:pt>
                <c:pt idx="3">
                  <c:v>2</c:v>
                </c:pt>
                <c:pt idx="4">
                  <c:v>1</c:v>
                </c:pt>
                <c:pt idx="5">
                  <c:v>0</c:v>
                </c:pt>
                <c:pt idx="6">
                  <c:v>0</c:v>
                </c:pt>
              </c:numCache>
            </c:numRef>
          </c:val>
          <c:extLst>
            <c:ext xmlns:c16="http://schemas.microsoft.com/office/drawing/2014/chart" uri="{C3380CC4-5D6E-409C-BE32-E72D297353CC}">
              <c16:uniqueId val="{00000000-C859-4BD2-9DDB-1EB8BA411561}"/>
            </c:ext>
          </c:extLst>
        </c:ser>
        <c:dLbls>
          <c:showLegendKey val="0"/>
          <c:showVal val="0"/>
          <c:showCatName val="0"/>
          <c:showSerName val="0"/>
          <c:showPercent val="0"/>
          <c:showBubbleSize val="0"/>
        </c:dLbls>
        <c:gapWidth val="182"/>
        <c:axId val="129386496"/>
        <c:axId val="128773504"/>
      </c:barChart>
      <c:catAx>
        <c:axId val="1293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Palatino Linotype" panose="02040502050505030304" pitchFamily="18" charset="0"/>
                <a:ea typeface="+mn-ea"/>
                <a:cs typeface="Times New Roman" panose="02020603050405020304" pitchFamily="18" charset="0"/>
              </a:defRPr>
            </a:pPr>
            <a:endParaRPr lang="ru-RU"/>
          </a:p>
        </c:txPr>
        <c:crossAx val="128773504"/>
        <c:crosses val="autoZero"/>
        <c:auto val="1"/>
        <c:lblAlgn val="ctr"/>
        <c:lblOffset val="100"/>
        <c:noMultiLvlLbl val="0"/>
      </c:catAx>
      <c:valAx>
        <c:axId val="128773504"/>
        <c:scaling>
          <c:orientation val="minMax"/>
        </c:scaling>
        <c:delete val="1"/>
        <c:axPos val="l"/>
        <c:numFmt formatCode="General" sourceLinked="1"/>
        <c:majorTickMark val="none"/>
        <c:minorTickMark val="none"/>
        <c:tickLblPos val="nextTo"/>
        <c:crossAx val="1293864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462372019216085E-3"/>
          <c:y val="2.1230697439157575E-2"/>
          <c:w val="0.72016065334516444"/>
          <c:h val="0.96472222222222226"/>
        </c:manualLayout>
      </c:layout>
      <c:pie3DChart>
        <c:varyColors val="1"/>
        <c:ser>
          <c:idx val="0"/>
          <c:order val="0"/>
          <c:tx>
            <c:strRef>
              <c:f>Лист1!$B$1</c:f>
              <c:strCache>
                <c:ptCount val="1"/>
                <c:pt idx="0">
                  <c:v>Продажи</c:v>
                </c:pt>
              </c:strCache>
            </c:strRef>
          </c:tx>
          <c:explosion val="8"/>
          <c:dPt>
            <c:idx val="0"/>
            <c:bubble3D val="0"/>
            <c:explosion val="0"/>
            <c:spPr>
              <a:solidFill>
                <a:srgbClr val="0000CC"/>
              </a:solidFill>
              <a:ln w="25400">
                <a:solidFill>
                  <a:srgbClr val="0070C0"/>
                </a:solidFill>
              </a:ln>
              <a:effectLst/>
              <a:sp3d contourW="25400">
                <a:contourClr>
                  <a:srgbClr val="C00000"/>
                </a:contourClr>
              </a:sp3d>
            </c:spPr>
            <c:extLst>
              <c:ext xmlns:c16="http://schemas.microsoft.com/office/drawing/2014/chart" uri="{C3380CC4-5D6E-409C-BE32-E72D297353CC}">
                <c16:uniqueId val="{00000001-F7A2-4B19-8476-3F36A6C1ACAF}"/>
              </c:ext>
            </c:extLst>
          </c:dPt>
          <c:dPt>
            <c:idx val="1"/>
            <c:bubble3D val="0"/>
            <c:explosion val="0"/>
            <c:spPr>
              <a:solidFill>
                <a:srgbClr val="FF0000"/>
              </a:solidFill>
              <a:ln w="25400">
                <a:solidFill>
                  <a:srgbClr val="FFB48F"/>
                </a:solidFill>
              </a:ln>
              <a:effectLst/>
              <a:sp3d contourW="25400">
                <a:contourClr>
                  <a:srgbClr val="00B050"/>
                </a:contourClr>
              </a:sp3d>
            </c:spPr>
            <c:extLst>
              <c:ext xmlns:c16="http://schemas.microsoft.com/office/drawing/2014/chart" uri="{C3380CC4-5D6E-409C-BE32-E72D297353CC}">
                <c16:uniqueId val="{00000003-F7A2-4B19-8476-3F36A6C1ACAF}"/>
              </c:ext>
            </c:extLst>
          </c:dPt>
          <c:dPt>
            <c:idx val="2"/>
            <c:bubble3D val="0"/>
            <c:spPr>
              <a:solidFill>
                <a:srgbClr val="009A46"/>
              </a:solidFill>
            </c:spPr>
            <c:extLst>
              <c:ext xmlns:c16="http://schemas.microsoft.com/office/drawing/2014/chart" uri="{C3380CC4-5D6E-409C-BE32-E72D297353CC}">
                <c16:uniqueId val="{00000005-F7A2-4B19-8476-3F36A6C1ACAF}"/>
              </c:ext>
            </c:extLst>
          </c:dPt>
          <c:dLbls>
            <c:dLbl>
              <c:idx val="0"/>
              <c:layout>
                <c:manualLayout>
                  <c:x val="-0.30881260461274268"/>
                  <c:y val="-0.14248162255067845"/>
                </c:manualLayout>
              </c:layout>
              <c:tx>
                <c:rich>
                  <a:bodyPr wrap="square" lIns="38100" tIns="19050" rIns="38100" bIns="19050" anchor="ctr">
                    <a:noAutofit/>
                  </a:bodyPr>
                  <a:lstStyle/>
                  <a:p>
                    <a:pPr>
                      <a:defRPr sz="1800" b="1">
                        <a:solidFill>
                          <a:schemeClr val="bg1"/>
                        </a:solidFill>
                        <a:latin typeface="Palatino Linotype" panose="02040502050505030304" pitchFamily="18" charset="0"/>
                        <a:cs typeface="Times New Roman" panose="02020603050405020304" pitchFamily="18" charset="0"/>
                      </a:defRPr>
                    </a:pPr>
                    <a:r>
                      <a:rPr lang="en-US" sz="1800" dirty="0" err="1" smtClean="0"/>
                      <a:t>Məqalələr</a:t>
                    </a:r>
                    <a:endParaRPr lang="en-US" sz="1800" dirty="0" smtClean="0"/>
                  </a:p>
                  <a:p>
                    <a:pPr>
                      <a:defRPr sz="1800" b="1">
                        <a:solidFill>
                          <a:schemeClr val="bg1"/>
                        </a:solidFill>
                        <a:latin typeface="Palatino Linotype" panose="02040502050505030304" pitchFamily="18" charset="0"/>
                        <a:cs typeface="Times New Roman" panose="02020603050405020304" pitchFamily="18" charset="0"/>
                      </a:defRPr>
                    </a:pPr>
                    <a:fld id="{80A86172-0E59-4D68-A3BD-518B778C573F}" type="VALUE">
                      <a:rPr lang="en-US" sz="1800" smtClean="0"/>
                      <a:pPr>
                        <a:defRPr sz="1800" b="1">
                          <a:solidFill>
                            <a:schemeClr val="bg1"/>
                          </a:solidFill>
                          <a:latin typeface="Palatino Linotype" panose="02040502050505030304" pitchFamily="18" charset="0"/>
                          <a:cs typeface="Times New Roman" panose="02020603050405020304" pitchFamily="18" charset="0"/>
                        </a:defRPr>
                      </a:pPr>
                      <a:t>[ЗНАЧЕНИЕ]</a:t>
                    </a:fld>
                    <a:endParaRPr lang="ru-RU"/>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6674320153033493"/>
                      <c:h val="0.21274496200803708"/>
                    </c:manualLayout>
                  </c15:layout>
                  <c15:dlblFieldTable/>
                  <c15:showDataLabelsRange val="0"/>
                </c:ext>
                <c:ext xmlns:c16="http://schemas.microsoft.com/office/drawing/2014/chart" uri="{C3380CC4-5D6E-409C-BE32-E72D297353CC}">
                  <c16:uniqueId val="{00000001-F7A2-4B19-8476-3F36A6C1ACAF}"/>
                </c:ext>
              </c:extLst>
            </c:dLbl>
            <c:dLbl>
              <c:idx val="1"/>
              <c:layout>
                <c:manualLayout>
                  <c:x val="9.0898691389691963E-2"/>
                  <c:y val="6.3129443013010905E-2"/>
                </c:manualLayout>
              </c:layout>
              <c:tx>
                <c:rich>
                  <a:bodyPr wrap="square" lIns="38100" tIns="19050" rIns="38100" bIns="19050" anchor="ctr">
                    <a:spAutoFit/>
                  </a:bodyPr>
                  <a:lstStyle/>
                  <a:p>
                    <a:pPr>
                      <a:defRPr sz="2400" b="1">
                        <a:solidFill>
                          <a:schemeClr val="bg1"/>
                        </a:solidFill>
                        <a:latin typeface="Palatino Linotype" panose="02040502050505030304" pitchFamily="18" charset="0"/>
                        <a:cs typeface="Times New Roman" panose="02020603050405020304" pitchFamily="18" charset="0"/>
                      </a:defRPr>
                    </a:pPr>
                    <a:r>
                      <a:rPr lang="en-US" sz="2400" dirty="0" err="1" smtClean="0"/>
                      <a:t>Tezislər</a:t>
                    </a:r>
                    <a:r>
                      <a:rPr lang="en-US" sz="2400" dirty="0" smtClean="0"/>
                      <a:t> </a:t>
                    </a:r>
                    <a:fld id="{10CF67C2-0D17-405D-B810-5A200C2FFCAE}" type="VALUE">
                      <a:rPr lang="en-US" sz="2400" smtClean="0"/>
                      <a:pPr>
                        <a:defRPr sz="2400" b="1">
                          <a:solidFill>
                            <a:schemeClr val="bg1"/>
                          </a:solidFill>
                          <a:latin typeface="Palatino Linotype" panose="02040502050505030304" pitchFamily="18" charset="0"/>
                          <a:cs typeface="Times New Roman" panose="02020603050405020304" pitchFamily="18" charset="0"/>
                        </a:defRPr>
                      </a:pPr>
                      <a:t>[ЗНАЧЕНИЕ]</a:t>
                    </a:fld>
                    <a:endParaRPr lang="en-US" sz="2400" dirty="0" smtClean="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7A2-4B19-8476-3F36A6C1ACAF}"/>
                </c:ext>
              </c:extLst>
            </c:dLbl>
            <c:spPr>
              <a:noFill/>
              <a:ln>
                <a:noFill/>
              </a:ln>
              <a:effectLst/>
            </c:spPr>
            <c:txPr>
              <a:bodyPr wrap="square" lIns="38100" tIns="19050" rIns="38100" bIns="19050" anchor="ctr">
                <a:spAutoFit/>
              </a:bodyPr>
              <a:lstStyle/>
              <a:p>
                <a:pPr>
                  <a:defRPr sz="2500" b="1">
                    <a:latin typeface="Palatino Linotype" panose="0204050205050503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Лист1!$A$2:$A$4</c:f>
              <c:strCache>
                <c:ptCount val="3"/>
                <c:pt idx="0">
                  <c:v>Məqalələr</c:v>
                </c:pt>
                <c:pt idx="1">
                  <c:v>Tezislər</c:v>
                </c:pt>
                <c:pt idx="2">
                  <c:v>Kitablar</c:v>
                </c:pt>
              </c:strCache>
            </c:strRef>
          </c:cat>
          <c:val>
            <c:numRef>
              <c:f>Лист1!$B$2:$B$4</c:f>
              <c:numCache>
                <c:formatCode>General</c:formatCode>
                <c:ptCount val="3"/>
                <c:pt idx="0">
                  <c:v>1062</c:v>
                </c:pt>
                <c:pt idx="1">
                  <c:v>716</c:v>
                </c:pt>
                <c:pt idx="2">
                  <c:v>69</c:v>
                </c:pt>
              </c:numCache>
            </c:numRef>
          </c:val>
          <c:extLst>
            <c:ext xmlns:c16="http://schemas.microsoft.com/office/drawing/2014/chart" uri="{C3380CC4-5D6E-409C-BE32-E72D297353CC}">
              <c16:uniqueId val="{0000000A-F7A2-4B19-8476-3F36A6C1ACA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258372966100209E-2"/>
          <c:y val="5.4237121256316606E-2"/>
          <c:w val="0.87670535927569215"/>
          <c:h val="0.85296635247329944"/>
        </c:manualLayout>
      </c:layout>
      <c:pie3DChart>
        <c:varyColors val="1"/>
        <c:ser>
          <c:idx val="0"/>
          <c:order val="0"/>
          <c:tx>
            <c:strRef>
              <c:f>Лист1!$B$1</c:f>
              <c:strCache>
                <c:ptCount val="1"/>
                <c:pt idx="0">
                  <c:v>Продажи</c:v>
                </c:pt>
              </c:strCache>
            </c:strRef>
          </c:tx>
          <c:explosion val="7"/>
          <c:dPt>
            <c:idx val="0"/>
            <c:bubble3D val="0"/>
            <c:spPr>
              <a:solidFill>
                <a:srgbClr val="009A46"/>
              </a:solidFill>
              <a:ln w="25400">
                <a:solidFill>
                  <a:schemeClr val="lt1"/>
                </a:solidFill>
              </a:ln>
              <a:effectLst/>
              <a:sp3d contourW="25400">
                <a:contourClr>
                  <a:schemeClr val="lt1"/>
                </a:contourClr>
              </a:sp3d>
            </c:spPr>
            <c:extLst>
              <c:ext xmlns:c16="http://schemas.microsoft.com/office/drawing/2014/chart" uri="{C3380CC4-5D6E-409C-BE32-E72D297353CC}">
                <c16:uniqueId val="{00000001-E2A0-4A3B-9224-260B8312B02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2A0-4A3B-9224-260B8312B023}"/>
              </c:ext>
            </c:extLst>
          </c:dPt>
          <c:dPt>
            <c:idx val="2"/>
            <c:bubble3D val="0"/>
            <c:spPr>
              <a:solidFill>
                <a:srgbClr val="000099"/>
              </a:solidFill>
              <a:ln w="25400">
                <a:solidFill>
                  <a:schemeClr val="lt1"/>
                </a:solidFill>
              </a:ln>
              <a:effectLst/>
              <a:sp3d contourW="25400">
                <a:contourClr>
                  <a:schemeClr val="lt1"/>
                </a:contourClr>
              </a:sp3d>
            </c:spPr>
            <c:extLst>
              <c:ext xmlns:c16="http://schemas.microsoft.com/office/drawing/2014/chart" uri="{C3380CC4-5D6E-409C-BE32-E72D297353CC}">
                <c16:uniqueId val="{00000002-E2A0-4A3B-9224-260B8312B023}"/>
              </c:ext>
            </c:extLst>
          </c:dPt>
          <c:dLbls>
            <c:dLbl>
              <c:idx val="0"/>
              <c:layout>
                <c:manualLayout>
                  <c:x val="-0.1541156153795232"/>
                  <c:y val="6.55153134838422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F7324B6D-77C5-4ED7-A67C-8D9F195BA75A}" type="CATEGORYNAME">
                      <a:rPr lang="en-US" b="1" smtClean="0">
                        <a:solidFill>
                          <a:schemeClr val="bg1"/>
                        </a:solidFill>
                        <a:latin typeface="Times New Roman" panose="02020603050405020304" pitchFamily="18" charset="0"/>
                        <a:cs typeface="Times New Roman" panose="02020603050405020304" pitchFamily="18" charset="0"/>
                      </a:rPr>
                      <a:pPr>
                        <a:defRPr sz="1800" b="1">
                          <a:solidFill>
                            <a:schemeClr val="bg1"/>
                          </a:solidFill>
                          <a:latin typeface="Times New Roman" panose="02020603050405020304" pitchFamily="18" charset="0"/>
                          <a:cs typeface="Times New Roman" panose="02020603050405020304" pitchFamily="18" charset="0"/>
                        </a:defRPr>
                      </a:pPr>
                      <a:t>[ИМЯ КАТЕГОРИИ]</a:t>
                    </a:fld>
                    <a:endParaRPr lang="en-US" b="1" baseline="0" dirty="0" smtClean="0">
                      <a:solidFill>
                        <a:schemeClr val="bg1"/>
                      </a:solidFill>
                      <a:latin typeface="Times New Roman" panose="02020603050405020304" pitchFamily="18" charset="0"/>
                      <a:cs typeface="Times New Roman" panose="02020603050405020304" pitchFamily="18" charset="0"/>
                    </a:endParaRPr>
                  </a:p>
                  <a:p>
                    <a:pPr>
                      <a:defRPr sz="1800" b="1">
                        <a:solidFill>
                          <a:schemeClr val="bg1"/>
                        </a:solidFill>
                        <a:latin typeface="Times New Roman" panose="02020603050405020304" pitchFamily="18" charset="0"/>
                        <a:cs typeface="Times New Roman" panose="02020603050405020304" pitchFamily="18" charset="0"/>
                      </a:defRPr>
                    </a:pPr>
                    <a:r>
                      <a:rPr lang="en-US" b="1" baseline="0" dirty="0" smtClean="0">
                        <a:solidFill>
                          <a:schemeClr val="bg1"/>
                        </a:solidFill>
                        <a:latin typeface="Times New Roman" panose="02020603050405020304" pitchFamily="18" charset="0"/>
                        <a:cs typeface="Times New Roman" panose="02020603050405020304" pitchFamily="18" charset="0"/>
                      </a:rPr>
                      <a:t> </a:t>
                    </a:r>
                    <a:fld id="{8F1F45CD-18A8-46DD-BCDA-A8F4D669B78E}" type="VALUE">
                      <a:rPr lang="en-US" b="1" baseline="0">
                        <a:solidFill>
                          <a:schemeClr val="bg1"/>
                        </a:solidFill>
                        <a:latin typeface="Times New Roman" panose="02020603050405020304" pitchFamily="18" charset="0"/>
                        <a:cs typeface="Times New Roman" panose="02020603050405020304" pitchFamily="18" charset="0"/>
                      </a:rPr>
                      <a:pPr>
                        <a:defRPr sz="1800" b="1">
                          <a:solidFill>
                            <a:schemeClr val="bg1"/>
                          </a:solidFill>
                          <a:latin typeface="Times New Roman" panose="02020603050405020304" pitchFamily="18" charset="0"/>
                          <a:cs typeface="Times New Roman" panose="02020603050405020304" pitchFamily="18" charset="0"/>
                        </a:defRPr>
                      </a:pPr>
                      <a:t>[ЗНАЧЕНИЕ]</a:t>
                    </a:fld>
                    <a:endParaRPr lang="en-US" b="1" baseline="0" dirty="0" smtClean="0">
                      <a:solidFill>
                        <a:schemeClr val="bg1"/>
                      </a:solidFill>
                      <a:latin typeface="Times New Roman" panose="02020603050405020304" pitchFamily="18" charset="0"/>
                      <a:cs typeface="Times New Roman" panose="02020603050405020304"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4841235067972672"/>
                      <c:h val="0.17930123331541264"/>
                    </c:manualLayout>
                  </c15:layout>
                  <c15:dlblFieldTable/>
                  <c15:showDataLabelsRange val="0"/>
                </c:ext>
                <c:ext xmlns:c16="http://schemas.microsoft.com/office/drawing/2014/chart" uri="{C3380CC4-5D6E-409C-BE32-E72D297353CC}">
                  <c16:uniqueId val="{00000001-E2A0-4A3B-9224-260B8312B023}"/>
                </c:ext>
              </c:extLst>
            </c:dLbl>
            <c:dLbl>
              <c:idx val="1"/>
              <c:layout>
                <c:manualLayout>
                  <c:x val="-8.4317724027574439E-2"/>
                  <c:y val="-0.340348448634556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60E1F644-AF38-45C6-A24D-EE5D45A3152A}" type="CATEGORYNAME">
                      <a:rPr lang="en-US" b="1" smtClean="0">
                        <a:solidFill>
                          <a:schemeClr val="bg1"/>
                        </a:solidFill>
                        <a:latin typeface="Times New Roman" panose="02020603050405020304" pitchFamily="18" charset="0"/>
                        <a:cs typeface="Times New Roman" panose="02020603050405020304" pitchFamily="18" charset="0"/>
                      </a:rPr>
                      <a:pPr>
                        <a:defRPr sz="1800" b="1">
                          <a:solidFill>
                            <a:schemeClr val="bg1"/>
                          </a:solidFill>
                          <a:latin typeface="Times New Roman" panose="02020603050405020304" pitchFamily="18" charset="0"/>
                          <a:cs typeface="Times New Roman" panose="02020603050405020304" pitchFamily="18" charset="0"/>
                        </a:defRPr>
                      </a:pPr>
                      <a:t>[ИМЯ КАТЕГОРИИ]</a:t>
                    </a:fld>
                    <a:endParaRPr lang="en-US" b="1" dirty="0" smtClean="0">
                      <a:solidFill>
                        <a:schemeClr val="bg1"/>
                      </a:solidFill>
                      <a:latin typeface="Times New Roman" panose="02020603050405020304" pitchFamily="18" charset="0"/>
                      <a:cs typeface="Times New Roman" panose="02020603050405020304" pitchFamily="18" charset="0"/>
                    </a:endParaRPr>
                  </a:p>
                  <a:p>
                    <a:pPr>
                      <a:defRPr sz="1800" b="1">
                        <a:solidFill>
                          <a:schemeClr val="bg1"/>
                        </a:solidFill>
                        <a:latin typeface="Times New Roman" panose="02020603050405020304" pitchFamily="18" charset="0"/>
                        <a:cs typeface="Times New Roman" panose="02020603050405020304" pitchFamily="18" charset="0"/>
                      </a:defRPr>
                    </a:pPr>
                    <a:r>
                      <a:rPr lang="en-US" b="1" baseline="0" dirty="0" smtClean="0">
                        <a:solidFill>
                          <a:schemeClr val="bg1"/>
                        </a:solidFill>
                        <a:latin typeface="Times New Roman" panose="02020603050405020304" pitchFamily="18" charset="0"/>
                        <a:cs typeface="Times New Roman" panose="02020603050405020304" pitchFamily="18" charset="0"/>
                      </a:rPr>
                      <a:t> </a:t>
                    </a:r>
                    <a:fld id="{77E0945F-6E5F-40E5-B7ED-BA30E2D1DAC8}" type="VALUE">
                      <a:rPr lang="en-US" b="1" baseline="0">
                        <a:solidFill>
                          <a:schemeClr val="bg1"/>
                        </a:solidFill>
                        <a:latin typeface="Times New Roman" panose="02020603050405020304" pitchFamily="18" charset="0"/>
                        <a:cs typeface="Times New Roman" panose="02020603050405020304" pitchFamily="18" charset="0"/>
                      </a:rPr>
                      <a:pPr>
                        <a:defRPr sz="1800" b="1">
                          <a:solidFill>
                            <a:schemeClr val="bg1"/>
                          </a:solidFill>
                          <a:latin typeface="Times New Roman" panose="02020603050405020304" pitchFamily="18" charset="0"/>
                          <a:cs typeface="Times New Roman" panose="02020603050405020304" pitchFamily="18" charset="0"/>
                        </a:defRPr>
                      </a:pPr>
                      <a:t>[ЗНАЧЕНИЕ]</a:t>
                    </a:fld>
                    <a:endParaRPr lang="en-US" b="1" baseline="0" dirty="0" smtClean="0">
                      <a:solidFill>
                        <a:schemeClr val="bg1"/>
                      </a:solidFill>
                      <a:latin typeface="Times New Roman" panose="02020603050405020304" pitchFamily="18" charset="0"/>
                      <a:cs typeface="Times New Roman" panose="02020603050405020304"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34224704125545113"/>
                      <c:h val="0.12931171895788976"/>
                    </c:manualLayout>
                  </c15:layout>
                  <c15:dlblFieldTable/>
                  <c15:showDataLabelsRange val="0"/>
                </c:ext>
                <c:ext xmlns:c16="http://schemas.microsoft.com/office/drawing/2014/chart" uri="{C3380CC4-5D6E-409C-BE32-E72D297353CC}">
                  <c16:uniqueId val="{00000003-E2A0-4A3B-9224-260B8312B023}"/>
                </c:ext>
              </c:extLst>
            </c:dLbl>
            <c:dLbl>
              <c:idx val="2"/>
              <c:layout>
                <c:manualLayout>
                  <c:x val="0.17991009127968127"/>
                  <c:y val="0.11938581677516288"/>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fld id="{885FEF3F-DA8B-4007-B6B3-BE6B5B99703C}" type="CATEGORYNAME">
                      <a:rPr lang="en-US" smtClean="0">
                        <a:solidFill>
                          <a:schemeClr val="bg1"/>
                        </a:solidFill>
                        <a:latin typeface="Times New Roman" panose="02020603050405020304" pitchFamily="18" charset="0"/>
                        <a:cs typeface="Times New Roman" panose="02020603050405020304" pitchFamily="18" charset="0"/>
                      </a:rPr>
                      <a:pPr>
                        <a:defRPr sz="1800">
                          <a:solidFill>
                            <a:schemeClr val="bg1"/>
                          </a:solidFill>
                          <a:latin typeface="Times New Roman" panose="02020603050405020304" pitchFamily="18" charset="0"/>
                          <a:cs typeface="Times New Roman" panose="02020603050405020304" pitchFamily="18" charset="0"/>
                        </a:defRPr>
                      </a:pPr>
                      <a:t>[ИМЯ КАТЕГОРИИ]</a:t>
                    </a:fld>
                    <a:endParaRPr lang="en-US" dirty="0" smtClean="0">
                      <a:solidFill>
                        <a:schemeClr val="bg1"/>
                      </a:solidFill>
                      <a:latin typeface="Times New Roman" panose="02020603050405020304" pitchFamily="18" charset="0"/>
                      <a:cs typeface="Times New Roman" panose="02020603050405020304" pitchFamily="18" charset="0"/>
                    </a:endParaRPr>
                  </a:p>
                  <a:p>
                    <a:pPr>
                      <a:defRPr sz="1800">
                        <a:solidFill>
                          <a:schemeClr val="bg1"/>
                        </a:solidFill>
                        <a:latin typeface="Times New Roman" panose="02020603050405020304" pitchFamily="18" charset="0"/>
                        <a:cs typeface="Times New Roman" panose="02020603050405020304" pitchFamily="18" charset="0"/>
                      </a:defRPr>
                    </a:pPr>
                    <a:r>
                      <a:rPr lang="en-US" baseline="0" dirty="0" smtClean="0">
                        <a:solidFill>
                          <a:schemeClr val="bg1"/>
                        </a:solidFill>
                        <a:latin typeface="Times New Roman" panose="02020603050405020304" pitchFamily="18" charset="0"/>
                        <a:cs typeface="Times New Roman" panose="02020603050405020304" pitchFamily="18" charset="0"/>
                      </a:rPr>
                      <a:t> </a:t>
                    </a:r>
                    <a:fld id="{42D13036-4E2C-4633-85EB-B442415A846D}" type="VALUE">
                      <a:rPr lang="en-US" baseline="0">
                        <a:solidFill>
                          <a:schemeClr val="bg1"/>
                        </a:solidFill>
                        <a:latin typeface="Times New Roman" panose="02020603050405020304" pitchFamily="18" charset="0"/>
                        <a:cs typeface="Times New Roman" panose="02020603050405020304" pitchFamily="18" charset="0"/>
                      </a:rPr>
                      <a:pPr>
                        <a:defRPr sz="1800">
                          <a:solidFill>
                            <a:schemeClr val="bg1"/>
                          </a:solidFill>
                          <a:latin typeface="Times New Roman" panose="02020603050405020304" pitchFamily="18" charset="0"/>
                          <a:cs typeface="Times New Roman" panose="02020603050405020304" pitchFamily="18" charset="0"/>
                        </a:defRPr>
                      </a:pPr>
                      <a:t>[ЗНАЧЕНИЕ]</a:t>
                    </a:fld>
                    <a:endParaRPr lang="en-US" baseline="0" dirty="0" smtClean="0">
                      <a:solidFill>
                        <a:schemeClr val="bg1"/>
                      </a:solidFill>
                      <a:latin typeface="Times New Roman" panose="02020603050405020304" pitchFamily="18" charset="0"/>
                      <a:cs typeface="Times New Roman" panose="02020603050405020304" pitchFamily="18" charset="0"/>
                    </a:endParaRP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29885538859492078"/>
                      <c:h val="0.19004278185504569"/>
                    </c:manualLayout>
                  </c15:layout>
                  <c15:dlblFieldTable/>
                  <c15:showDataLabelsRange val="0"/>
                </c:ext>
                <c:ext xmlns:c16="http://schemas.microsoft.com/office/drawing/2014/chart" uri="{C3380CC4-5D6E-409C-BE32-E72D297353CC}">
                  <c16:uniqueId val="{00000002-E2A0-4A3B-9224-260B8312B02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TV və radio çıxışları</c:v>
                </c:pt>
                <c:pt idx="1">
                  <c:v>Elmi-populyar nəşrlər</c:v>
                </c:pt>
                <c:pt idx="2">
                  <c:v>Veb-saytlarda və müsahibə</c:v>
                </c:pt>
              </c:strCache>
            </c:strRef>
          </c:cat>
          <c:val>
            <c:numRef>
              <c:f>Лист1!$B$2:$B$4</c:f>
              <c:numCache>
                <c:formatCode>General</c:formatCode>
                <c:ptCount val="3"/>
                <c:pt idx="0">
                  <c:v>65</c:v>
                </c:pt>
                <c:pt idx="1">
                  <c:v>50</c:v>
                </c:pt>
                <c:pt idx="2">
                  <c:v>70</c:v>
                </c:pt>
              </c:numCache>
            </c:numRef>
          </c:val>
          <c:extLst>
            <c:ext xmlns:c16="http://schemas.microsoft.com/office/drawing/2014/chart" uri="{C3380CC4-5D6E-409C-BE32-E72D297353CC}">
              <c16:uniqueId val="{00000000-E2A0-4A3B-9224-260B8312B02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00CC"/>
            </a:solidFill>
            <a:ln>
              <a:noFill/>
            </a:ln>
            <a:effectLst/>
          </c:spPr>
          <c:invertIfNegative val="0"/>
          <c:dPt>
            <c:idx val="0"/>
            <c:invertIfNegative val="0"/>
            <c:bubble3D val="0"/>
            <c:spPr>
              <a:solidFill>
                <a:srgbClr val="0000CC"/>
              </a:solidFill>
              <a:ln>
                <a:noFill/>
              </a:ln>
              <a:effectLst/>
            </c:spPr>
            <c:extLst>
              <c:ext xmlns:c16="http://schemas.microsoft.com/office/drawing/2014/chart" uri="{C3380CC4-5D6E-409C-BE32-E72D297353CC}">
                <c16:uniqueId val="{00000001-A091-456F-894E-6996F64C4C5A}"/>
              </c:ext>
            </c:extLst>
          </c:dPt>
          <c:dPt>
            <c:idx val="1"/>
            <c:invertIfNegative val="0"/>
            <c:bubble3D val="0"/>
            <c:spPr>
              <a:solidFill>
                <a:srgbClr val="0000CC"/>
              </a:solidFill>
              <a:ln>
                <a:noFill/>
              </a:ln>
              <a:effectLst/>
            </c:spPr>
            <c:extLst>
              <c:ext xmlns:c16="http://schemas.microsoft.com/office/drawing/2014/chart" uri="{C3380CC4-5D6E-409C-BE32-E72D297353CC}">
                <c16:uniqueId val="{00000002-A091-456F-894E-6996F64C4C5A}"/>
              </c:ext>
            </c:extLst>
          </c:dPt>
          <c:dPt>
            <c:idx val="4"/>
            <c:invertIfNegative val="0"/>
            <c:bubble3D val="0"/>
            <c:spPr>
              <a:solidFill>
                <a:srgbClr val="0000CC"/>
              </a:solidFill>
              <a:ln>
                <a:noFill/>
              </a:ln>
              <a:effectLst/>
            </c:spPr>
            <c:extLst>
              <c:ext xmlns:c16="http://schemas.microsoft.com/office/drawing/2014/chart" uri="{C3380CC4-5D6E-409C-BE32-E72D297353CC}">
                <c16:uniqueId val="{00000005-DAFF-4B69-8F16-C18DF51F61E8}"/>
              </c:ext>
            </c:extLst>
          </c:dPt>
          <c:dPt>
            <c:idx val="5"/>
            <c:invertIfNegative val="0"/>
            <c:bubble3D val="0"/>
            <c:spPr>
              <a:solidFill>
                <a:srgbClr val="0000CC"/>
              </a:solidFill>
              <a:ln>
                <a:noFill/>
              </a:ln>
              <a:effectLst/>
            </c:spPr>
            <c:extLst>
              <c:ext xmlns:c16="http://schemas.microsoft.com/office/drawing/2014/chart" uri="{C3380CC4-5D6E-409C-BE32-E72D297353CC}">
                <c16:uniqueId val="{00000007-DAFF-4B69-8F16-C18DF51F61E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Лист2!$A$39:$A$45</c:f>
              <c:strCache>
                <c:ptCount val="7"/>
                <c:pt idx="0">
                  <c:v>Riyaziyyat və Mexanika İnstitutu </c:v>
                </c:pt>
                <c:pt idx="1">
                  <c:v>İnformasiya Texnologiyaları İnstitutu </c:v>
                </c:pt>
                <c:pt idx="2">
                  <c:v>Radiasiya Problemləri İnstitutu </c:v>
                </c:pt>
                <c:pt idx="3">
                  <c:v>Şamaxı Astrofizika Rəsədxanası </c:v>
                </c:pt>
                <c:pt idx="4">
                  <c:v>Biofizika İnstitutu </c:v>
                </c:pt>
                <c:pt idx="5">
                  <c:v>Fizika İnstitutu </c:v>
                </c:pt>
                <c:pt idx="6">
                  <c:v>İdarəetmə Sistemləri İnstitutu </c:v>
                </c:pt>
              </c:strCache>
            </c:strRef>
          </c:cat>
          <c:val>
            <c:numRef>
              <c:f>Лист2!$B$39:$B$45</c:f>
              <c:numCache>
                <c:formatCode>General</c:formatCode>
                <c:ptCount val="7"/>
                <c:pt idx="0">
                  <c:v>20</c:v>
                </c:pt>
                <c:pt idx="1">
                  <c:v>12</c:v>
                </c:pt>
                <c:pt idx="2">
                  <c:v>7</c:v>
                </c:pt>
                <c:pt idx="3">
                  <c:v>4</c:v>
                </c:pt>
                <c:pt idx="4">
                  <c:v>3</c:v>
                </c:pt>
                <c:pt idx="5">
                  <c:v>2</c:v>
                </c:pt>
                <c:pt idx="6">
                  <c:v>2</c:v>
                </c:pt>
              </c:numCache>
            </c:numRef>
          </c:val>
          <c:extLst>
            <c:ext xmlns:c16="http://schemas.microsoft.com/office/drawing/2014/chart" uri="{C3380CC4-5D6E-409C-BE32-E72D297353CC}">
              <c16:uniqueId val="{00000000-A091-456F-894E-6996F64C4C5A}"/>
            </c:ext>
          </c:extLst>
        </c:ser>
        <c:dLbls>
          <c:showLegendKey val="0"/>
          <c:showVal val="0"/>
          <c:showCatName val="0"/>
          <c:showSerName val="0"/>
          <c:showPercent val="0"/>
          <c:showBubbleSize val="0"/>
        </c:dLbls>
        <c:gapWidth val="219"/>
        <c:overlap val="-27"/>
        <c:axId val="1948353951"/>
        <c:axId val="1948375583"/>
      </c:barChart>
      <c:catAx>
        <c:axId val="194835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48375583"/>
        <c:crosses val="autoZero"/>
        <c:auto val="1"/>
        <c:lblAlgn val="ctr"/>
        <c:lblOffset val="100"/>
        <c:noMultiLvlLbl val="0"/>
      </c:catAx>
      <c:valAx>
        <c:axId val="1948375583"/>
        <c:scaling>
          <c:orientation val="minMax"/>
        </c:scaling>
        <c:delete val="1"/>
        <c:axPos val="l"/>
        <c:numFmt formatCode="General" sourceLinked="1"/>
        <c:majorTickMark val="none"/>
        <c:minorTickMark val="none"/>
        <c:tickLblPos val="nextTo"/>
        <c:crossAx val="1948353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B448-4F65-8406-5E1A2DE5C67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Лист2!$A$126:$A$132</c:f>
              <c:strCache>
                <c:ptCount val="7"/>
                <c:pt idx="0">
                  <c:v>İnformasiya Texnologiyaları İnstitutu </c:v>
                </c:pt>
                <c:pt idx="1">
                  <c:v>Riyaziyyat və Mexanika İnstitutu </c:v>
                </c:pt>
                <c:pt idx="2">
                  <c:v>Şamaxı Astrofizika Rəsədxanası </c:v>
                </c:pt>
                <c:pt idx="3">
                  <c:v>Radiasiya Problemləri İnstitutu </c:v>
                </c:pt>
                <c:pt idx="4">
                  <c:v>Biofizika İnstitutu </c:v>
                </c:pt>
                <c:pt idx="5">
                  <c:v>İdarəetmə Sistemləri İnstitutu </c:v>
                </c:pt>
                <c:pt idx="6">
                  <c:v>Fizika İnstitutu </c:v>
                </c:pt>
              </c:strCache>
            </c:strRef>
          </c:cat>
          <c:val>
            <c:numRef>
              <c:f>Лист2!$B$126:$B$132</c:f>
              <c:numCache>
                <c:formatCode>General</c:formatCode>
                <c:ptCount val="7"/>
                <c:pt idx="0">
                  <c:v>27</c:v>
                </c:pt>
                <c:pt idx="1">
                  <c:v>12</c:v>
                </c:pt>
                <c:pt idx="2">
                  <c:v>11</c:v>
                </c:pt>
                <c:pt idx="3">
                  <c:v>5</c:v>
                </c:pt>
                <c:pt idx="4">
                  <c:v>4</c:v>
                </c:pt>
                <c:pt idx="5">
                  <c:v>4</c:v>
                </c:pt>
                <c:pt idx="6">
                  <c:v>2</c:v>
                </c:pt>
              </c:numCache>
            </c:numRef>
          </c:val>
          <c:extLst>
            <c:ext xmlns:c16="http://schemas.microsoft.com/office/drawing/2014/chart" uri="{C3380CC4-5D6E-409C-BE32-E72D297353CC}">
              <c16:uniqueId val="{00000000-74DA-4540-9F3D-5405968EFB85}"/>
            </c:ext>
          </c:extLst>
        </c:ser>
        <c:dLbls>
          <c:showLegendKey val="0"/>
          <c:showVal val="0"/>
          <c:showCatName val="0"/>
          <c:showSerName val="0"/>
          <c:showPercent val="0"/>
          <c:showBubbleSize val="0"/>
        </c:dLbls>
        <c:gapWidth val="219"/>
        <c:overlap val="-27"/>
        <c:axId val="1911273247"/>
        <c:axId val="1911277823"/>
      </c:barChart>
      <c:catAx>
        <c:axId val="191127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11277823"/>
        <c:crosses val="autoZero"/>
        <c:auto val="1"/>
        <c:lblAlgn val="ctr"/>
        <c:lblOffset val="100"/>
        <c:noMultiLvlLbl val="0"/>
      </c:catAx>
      <c:valAx>
        <c:axId val="1911277823"/>
        <c:scaling>
          <c:orientation val="minMax"/>
        </c:scaling>
        <c:delete val="1"/>
        <c:axPos val="l"/>
        <c:numFmt formatCode="General" sourceLinked="1"/>
        <c:majorTickMark val="none"/>
        <c:minorTickMark val="none"/>
        <c:tickLblPos val="nextTo"/>
        <c:crossAx val="191127324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B1B5-4768-8EE9-A37B15A88C2B}"/>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BC3C-4002-A233-D67F0B0DBCA3}"/>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Лист2!$A$139:$A$145</c:f>
              <c:strCache>
                <c:ptCount val="7"/>
                <c:pt idx="0">
                  <c:v>Fizika İnstitutu </c:v>
                </c:pt>
                <c:pt idx="1">
                  <c:v>İnformasiya Texnologiyaları İnstitutu</c:v>
                </c:pt>
                <c:pt idx="2">
                  <c:v>Şamaxı Astrofizika Rəsədxanası</c:v>
                </c:pt>
                <c:pt idx="3">
                  <c:v>Biofizika İnstitutu</c:v>
                </c:pt>
                <c:pt idx="4">
                  <c:v>İdarəetmə Sistemləri İnstitutu </c:v>
                </c:pt>
                <c:pt idx="5">
                  <c:v>Radiasiya Problemləri İnstitutu</c:v>
                </c:pt>
                <c:pt idx="6">
                  <c:v>Riyaziyyat və Mexanika İnstitutu </c:v>
                </c:pt>
              </c:strCache>
            </c:strRef>
          </c:cat>
          <c:val>
            <c:numRef>
              <c:f>Лист2!$B$139:$B$145</c:f>
              <c:numCache>
                <c:formatCode>General</c:formatCode>
                <c:ptCount val="7"/>
                <c:pt idx="0">
                  <c:v>31</c:v>
                </c:pt>
                <c:pt idx="1">
                  <c:v>15</c:v>
                </c:pt>
                <c:pt idx="2">
                  <c:v>8</c:v>
                </c:pt>
                <c:pt idx="3">
                  <c:v>5</c:v>
                </c:pt>
                <c:pt idx="4">
                  <c:v>4</c:v>
                </c:pt>
                <c:pt idx="5">
                  <c:v>4</c:v>
                </c:pt>
                <c:pt idx="6">
                  <c:v>3</c:v>
                </c:pt>
              </c:numCache>
            </c:numRef>
          </c:val>
          <c:extLst>
            <c:ext xmlns:c16="http://schemas.microsoft.com/office/drawing/2014/chart" uri="{C3380CC4-5D6E-409C-BE32-E72D297353CC}">
              <c16:uniqueId val="{00000000-B1B5-4768-8EE9-A37B15A88C2B}"/>
            </c:ext>
          </c:extLst>
        </c:ser>
        <c:dLbls>
          <c:showLegendKey val="0"/>
          <c:showVal val="0"/>
          <c:showCatName val="0"/>
          <c:showSerName val="0"/>
          <c:showPercent val="0"/>
          <c:showBubbleSize val="0"/>
        </c:dLbls>
        <c:gapWidth val="219"/>
        <c:overlap val="-27"/>
        <c:axId val="1906435919"/>
        <c:axId val="1906430095"/>
      </c:barChart>
      <c:catAx>
        <c:axId val="190643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06430095"/>
        <c:crosses val="autoZero"/>
        <c:auto val="1"/>
        <c:lblAlgn val="ctr"/>
        <c:lblOffset val="100"/>
        <c:noMultiLvlLbl val="0"/>
      </c:catAx>
      <c:valAx>
        <c:axId val="1906430095"/>
        <c:scaling>
          <c:orientation val="minMax"/>
        </c:scaling>
        <c:delete val="1"/>
        <c:axPos val="l"/>
        <c:numFmt formatCode="General" sourceLinked="1"/>
        <c:majorTickMark val="none"/>
        <c:minorTickMark val="none"/>
        <c:tickLblPos val="nextTo"/>
        <c:crossAx val="1906435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Лист2!$B$61</c:f>
              <c:strCache>
                <c:ptCount val="1"/>
              </c:strCache>
            </c:strRef>
          </c:tx>
          <c:spPr>
            <a:solidFill>
              <a:srgbClr val="0000CC"/>
            </a:solidFill>
            <a:ln>
              <a:noFill/>
            </a:ln>
            <a:effectLst/>
          </c:spPr>
          <c:invertIfNegative val="0"/>
          <c:dPt>
            <c:idx val="0"/>
            <c:invertIfNegative val="0"/>
            <c:bubble3D val="0"/>
            <c:spPr>
              <a:solidFill>
                <a:srgbClr val="0000CC"/>
              </a:solidFill>
              <a:ln>
                <a:noFill/>
              </a:ln>
              <a:effectLst/>
            </c:spPr>
            <c:extLst>
              <c:ext xmlns:c16="http://schemas.microsoft.com/office/drawing/2014/chart" uri="{C3380CC4-5D6E-409C-BE32-E72D297353CC}">
                <c16:uniqueId val="{00000001-75A6-43CE-9E2C-7BA29C9CFF0A}"/>
              </c:ext>
            </c:extLst>
          </c:dPt>
          <c:dPt>
            <c:idx val="1"/>
            <c:invertIfNegative val="0"/>
            <c:bubble3D val="0"/>
            <c:spPr>
              <a:solidFill>
                <a:srgbClr val="0000CC"/>
              </a:solidFill>
              <a:ln>
                <a:noFill/>
              </a:ln>
              <a:effectLst/>
            </c:spPr>
            <c:extLst>
              <c:ext xmlns:c16="http://schemas.microsoft.com/office/drawing/2014/chart" uri="{C3380CC4-5D6E-409C-BE32-E72D297353CC}">
                <c16:uniqueId val="{00000002-75A6-43CE-9E2C-7BA29C9CFF0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Лист2!$A$65:$A$71</c:f>
              <c:strCache>
                <c:ptCount val="7"/>
                <c:pt idx="0">
                  <c:v>İnformasiya Texnologiyaları İnstitutu </c:v>
                </c:pt>
                <c:pt idx="1">
                  <c:v>Riyaziyyat və Mexanika İnstitutu </c:v>
                </c:pt>
                <c:pt idx="2">
                  <c:v>İdarəetmə Sistemləri İnstitutu </c:v>
                </c:pt>
                <c:pt idx="3">
                  <c:v>Radiasiya Problemləri İnstitutu </c:v>
                </c:pt>
                <c:pt idx="4">
                  <c:v>Şamaxı Astrofizika Rəsədxanası </c:v>
                </c:pt>
                <c:pt idx="5">
                  <c:v>Fizika İnstitutu </c:v>
                </c:pt>
                <c:pt idx="6">
                  <c:v>Biofizika İnstitutu </c:v>
                </c:pt>
              </c:strCache>
            </c:strRef>
          </c:cat>
          <c:val>
            <c:numRef>
              <c:f>Лист2!$B$65:$B$71</c:f>
              <c:numCache>
                <c:formatCode>#,##0</c:formatCode>
                <c:ptCount val="7"/>
                <c:pt idx="0">
                  <c:v>205943</c:v>
                </c:pt>
                <c:pt idx="1">
                  <c:v>130712</c:v>
                </c:pt>
                <c:pt idx="2">
                  <c:v>121103</c:v>
                </c:pt>
                <c:pt idx="3">
                  <c:v>34857</c:v>
                </c:pt>
                <c:pt idx="4">
                  <c:v>32392</c:v>
                </c:pt>
                <c:pt idx="5">
                  <c:v>17800</c:v>
                </c:pt>
                <c:pt idx="6">
                  <c:v>13394</c:v>
                </c:pt>
              </c:numCache>
            </c:numRef>
          </c:val>
          <c:extLst>
            <c:ext xmlns:c16="http://schemas.microsoft.com/office/drawing/2014/chart" uri="{C3380CC4-5D6E-409C-BE32-E72D297353CC}">
              <c16:uniqueId val="{00000000-75A6-43CE-9E2C-7BA29C9CFF0A}"/>
            </c:ext>
          </c:extLst>
        </c:ser>
        <c:dLbls>
          <c:showLegendKey val="0"/>
          <c:showVal val="0"/>
          <c:showCatName val="0"/>
          <c:showSerName val="0"/>
          <c:showPercent val="0"/>
          <c:showBubbleSize val="0"/>
        </c:dLbls>
        <c:gapWidth val="219"/>
        <c:overlap val="-27"/>
        <c:axId val="1948381407"/>
        <c:axId val="1948383903"/>
      </c:barChart>
      <c:catAx>
        <c:axId val="194838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948383903"/>
        <c:crosses val="autoZero"/>
        <c:auto val="1"/>
        <c:lblAlgn val="ctr"/>
        <c:lblOffset val="100"/>
        <c:noMultiLvlLbl val="0"/>
      </c:catAx>
      <c:valAx>
        <c:axId val="1948383903"/>
        <c:scaling>
          <c:orientation val="minMax"/>
        </c:scaling>
        <c:delete val="1"/>
        <c:axPos val="l"/>
        <c:numFmt formatCode="#,##0" sourceLinked="1"/>
        <c:majorTickMark val="none"/>
        <c:minorTickMark val="none"/>
        <c:tickLblPos val="nextTo"/>
        <c:crossAx val="1948381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Лист2!$A$174:$A$180</c:f>
              <c:strCache>
                <c:ptCount val="7"/>
                <c:pt idx="0">
                  <c:v>Şamaxı Astrofizika Rrəsədxanası </c:v>
                </c:pt>
                <c:pt idx="1">
                  <c:v>İnformasiya Texnologiyaları İnstitutu </c:v>
                </c:pt>
                <c:pt idx="2">
                  <c:v>İdarəetmə Sistemləri İnstitutu </c:v>
                </c:pt>
                <c:pt idx="3">
                  <c:v>Biofizika İnstitutu </c:v>
                </c:pt>
                <c:pt idx="4">
                  <c:v>Fizika İnstitutu </c:v>
                </c:pt>
                <c:pt idx="5">
                  <c:v>Riyaziyyat və Mexanika İnstitutu </c:v>
                </c:pt>
                <c:pt idx="6">
                  <c:v>Radiasiya Problemləri İnstitutu</c:v>
                </c:pt>
              </c:strCache>
            </c:strRef>
          </c:cat>
          <c:val>
            <c:numRef>
              <c:f>Лист2!$B$174:$B$180</c:f>
              <c:numCache>
                <c:formatCode>General</c:formatCode>
                <c:ptCount val="7"/>
                <c:pt idx="0">
                  <c:v>709</c:v>
                </c:pt>
                <c:pt idx="1">
                  <c:v>276</c:v>
                </c:pt>
                <c:pt idx="2">
                  <c:v>108</c:v>
                </c:pt>
                <c:pt idx="3">
                  <c:v>98</c:v>
                </c:pt>
                <c:pt idx="4">
                  <c:v>86</c:v>
                </c:pt>
                <c:pt idx="5">
                  <c:v>79</c:v>
                </c:pt>
                <c:pt idx="6">
                  <c:v>40</c:v>
                </c:pt>
              </c:numCache>
            </c:numRef>
          </c:val>
          <c:extLst>
            <c:ext xmlns:c16="http://schemas.microsoft.com/office/drawing/2014/chart" uri="{C3380CC4-5D6E-409C-BE32-E72D297353CC}">
              <c16:uniqueId val="{00000000-60E7-4397-85FA-C9C902448CBF}"/>
            </c:ext>
          </c:extLst>
        </c:ser>
        <c:dLbls>
          <c:showLegendKey val="0"/>
          <c:showVal val="0"/>
          <c:showCatName val="0"/>
          <c:showSerName val="0"/>
          <c:showPercent val="0"/>
          <c:showBubbleSize val="0"/>
        </c:dLbls>
        <c:gapWidth val="219"/>
        <c:overlap val="-27"/>
        <c:axId val="1790159647"/>
        <c:axId val="1790155903"/>
      </c:barChart>
      <c:catAx>
        <c:axId val="179015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790155903"/>
        <c:crosses val="autoZero"/>
        <c:auto val="1"/>
        <c:lblAlgn val="ctr"/>
        <c:lblOffset val="100"/>
        <c:noMultiLvlLbl val="0"/>
      </c:catAx>
      <c:valAx>
        <c:axId val="1790155903"/>
        <c:scaling>
          <c:orientation val="minMax"/>
        </c:scaling>
        <c:delete val="1"/>
        <c:axPos val="l"/>
        <c:numFmt formatCode="General" sourceLinked="1"/>
        <c:majorTickMark val="none"/>
        <c:minorTickMark val="none"/>
        <c:tickLblPos val="nextTo"/>
        <c:crossAx val="1790159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Лист2!$B$13</c:f>
              <c:strCache>
                <c:ptCount val="1"/>
                <c:pt idx="0">
                  <c:v>say</c:v>
                </c:pt>
              </c:strCache>
            </c:strRef>
          </c:tx>
          <c:spPr>
            <a:solidFill>
              <a:srgbClr val="7030A0"/>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1-B447-4683-B191-BC3D08EC0B5B}"/>
              </c:ext>
            </c:extLst>
          </c:dPt>
          <c:dPt>
            <c:idx val="3"/>
            <c:invertIfNegative val="0"/>
            <c:bubble3D val="0"/>
            <c:spPr>
              <a:solidFill>
                <a:srgbClr val="7030A0"/>
              </a:solidFill>
              <a:ln>
                <a:noFill/>
              </a:ln>
              <a:effectLst/>
            </c:spPr>
            <c:extLst>
              <c:ext xmlns:c16="http://schemas.microsoft.com/office/drawing/2014/chart" uri="{C3380CC4-5D6E-409C-BE32-E72D297353CC}">
                <c16:uniqueId val="{00000003-B447-4683-B191-BC3D08EC0B5B}"/>
              </c:ext>
            </c:extLst>
          </c:dPt>
          <c:dPt>
            <c:idx val="4"/>
            <c:invertIfNegative val="0"/>
            <c:bubble3D val="0"/>
            <c:spPr>
              <a:solidFill>
                <a:srgbClr val="7030A0"/>
              </a:solidFill>
              <a:ln>
                <a:noFill/>
              </a:ln>
              <a:effectLst/>
            </c:spPr>
            <c:extLst>
              <c:ext xmlns:c16="http://schemas.microsoft.com/office/drawing/2014/chart" uri="{C3380CC4-5D6E-409C-BE32-E72D297353CC}">
                <c16:uniqueId val="{00000005-E318-4507-8182-E14CF4FB91B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Лист2!$A$14:$A$20</c:f>
              <c:strCache>
                <c:ptCount val="7"/>
                <c:pt idx="0">
                  <c:v>İnformasiya Texnologiyaları İnstitutu </c:v>
                </c:pt>
                <c:pt idx="1">
                  <c:v>Radiasiya Problemləri İnstitutu </c:v>
                </c:pt>
                <c:pt idx="2">
                  <c:v>Biofizika İnstitutu </c:v>
                </c:pt>
                <c:pt idx="3">
                  <c:v>Şamaxı Astrofizika Rəsədxanası </c:v>
                </c:pt>
                <c:pt idx="4">
                  <c:v>Fizika İnstitutu </c:v>
                </c:pt>
                <c:pt idx="5">
                  <c:v>Riyaziyyat və Mexanika İnstitutu </c:v>
                </c:pt>
                <c:pt idx="6">
                  <c:v>İdarəetmə Sistemləri İnstitutu </c:v>
                </c:pt>
              </c:strCache>
            </c:strRef>
          </c:cat>
          <c:val>
            <c:numRef>
              <c:f>Лист2!$B$14:$B$20</c:f>
              <c:numCache>
                <c:formatCode>General</c:formatCode>
                <c:ptCount val="7"/>
                <c:pt idx="0">
                  <c:v>124</c:v>
                </c:pt>
                <c:pt idx="1">
                  <c:v>42</c:v>
                </c:pt>
                <c:pt idx="2">
                  <c:v>29</c:v>
                </c:pt>
                <c:pt idx="3">
                  <c:v>13</c:v>
                </c:pt>
                <c:pt idx="4">
                  <c:v>10</c:v>
                </c:pt>
                <c:pt idx="5">
                  <c:v>10</c:v>
                </c:pt>
                <c:pt idx="6">
                  <c:v>7</c:v>
                </c:pt>
              </c:numCache>
            </c:numRef>
          </c:val>
          <c:extLst>
            <c:ext xmlns:c16="http://schemas.microsoft.com/office/drawing/2014/chart" uri="{C3380CC4-5D6E-409C-BE32-E72D297353CC}">
              <c16:uniqueId val="{00000000-B447-4683-B191-BC3D08EC0B5B}"/>
            </c:ext>
          </c:extLst>
        </c:ser>
        <c:dLbls>
          <c:showLegendKey val="0"/>
          <c:showVal val="0"/>
          <c:showCatName val="0"/>
          <c:showSerName val="0"/>
          <c:showPercent val="0"/>
          <c:showBubbleSize val="0"/>
        </c:dLbls>
        <c:gapWidth val="219"/>
        <c:overlap val="-27"/>
        <c:axId val="1906435087"/>
        <c:axId val="1906437999"/>
      </c:barChart>
      <c:catAx>
        <c:axId val="190643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06437999"/>
        <c:crosses val="autoZero"/>
        <c:auto val="1"/>
        <c:lblAlgn val="ctr"/>
        <c:lblOffset val="100"/>
        <c:noMultiLvlLbl val="0"/>
      </c:catAx>
      <c:valAx>
        <c:axId val="1906437999"/>
        <c:scaling>
          <c:orientation val="minMax"/>
        </c:scaling>
        <c:delete val="1"/>
        <c:axPos val="l"/>
        <c:numFmt formatCode="General" sourceLinked="1"/>
        <c:majorTickMark val="none"/>
        <c:minorTickMark val="none"/>
        <c:tickLblPos val="nextTo"/>
        <c:crossAx val="19064350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0.99106839506172839"/>
          <c:h val="1"/>
        </c:manualLayout>
      </c:layout>
      <c:pie3DChart>
        <c:varyColors val="1"/>
        <c:ser>
          <c:idx val="0"/>
          <c:order val="0"/>
          <c:tx>
            <c:strRef>
              <c:f>Лист1!$B$1</c:f>
              <c:strCache>
                <c:ptCount val="1"/>
                <c:pt idx="0">
                  <c:v>Столбец1</c:v>
                </c:pt>
              </c:strCache>
            </c:strRef>
          </c:tx>
          <c:spPr>
            <a:solidFill>
              <a:srgbClr val="0000CC"/>
            </a:solidFill>
          </c:spPr>
          <c:explosion val="25"/>
          <c:dPt>
            <c:idx val="0"/>
            <c:bubble3D val="0"/>
            <c:explosion val="4"/>
            <c:spPr>
              <a:solidFill>
                <a:srgbClr val="0000CC"/>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19-4AC9-8360-8709CB0FAB8F}"/>
              </c:ext>
            </c:extLst>
          </c:dPt>
          <c:dPt>
            <c:idx val="1"/>
            <c:bubble3D val="0"/>
            <c:explosion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19-4AC9-8360-8709CB0FAB8F}"/>
              </c:ext>
            </c:extLst>
          </c:dPt>
          <c:dLbls>
            <c:dLbl>
              <c:idx val="0"/>
              <c:layout>
                <c:manualLayout>
                  <c:x val="-0.22206068298716641"/>
                  <c:y val="7.871627204268069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019-4AC9-8360-8709CB0FAB8F}"/>
                </c:ext>
              </c:extLst>
            </c:dLbl>
            <c:dLbl>
              <c:idx val="1"/>
              <c:layout>
                <c:manualLayout>
                  <c:x val="0.22439089544723789"/>
                  <c:y val="-2.578078893321687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19-4AC9-8360-8709CB0FAB8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Web of Science  Scopus</c:v>
                </c:pt>
                <c:pt idx="1">
                  <c:v>Digər bazalar</c:v>
                </c:pt>
              </c:strCache>
            </c:strRef>
          </c:cat>
          <c:val>
            <c:numRef>
              <c:f>Лист1!$B$2:$B$3</c:f>
              <c:numCache>
                <c:formatCode>General</c:formatCode>
                <c:ptCount val="2"/>
                <c:pt idx="0">
                  <c:v>529</c:v>
                </c:pt>
                <c:pt idx="1">
                  <c:v>533</c:v>
                </c:pt>
              </c:numCache>
            </c:numRef>
          </c:val>
          <c:extLst>
            <c:ext xmlns:c16="http://schemas.microsoft.com/office/drawing/2014/chart" uri="{C3380CC4-5D6E-409C-BE32-E72D297353CC}">
              <c16:uniqueId val="{00000004-F019-4AC9-8360-8709CB0FAB8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009A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Riyaziyyat və Mexanika İnstitutu</c:v>
                </c:pt>
                <c:pt idx="1">
                  <c:v>İdarəetmə Sistemləri İnstitutu</c:v>
                </c:pt>
                <c:pt idx="2">
                  <c:v>Radiasiya Problemləri İnstitutu</c:v>
                </c:pt>
                <c:pt idx="3">
                  <c:v>İnformasiya Texnologiyaları İnstitutu</c:v>
                </c:pt>
                <c:pt idx="4">
                  <c:v>Fizika İnstitutu</c:v>
                </c:pt>
                <c:pt idx="5">
                  <c:v>Şamaxı Astrofizika Rəsədxanası</c:v>
                </c:pt>
                <c:pt idx="6">
                  <c:v>Biofizika İnstitutu</c:v>
                </c:pt>
              </c:strCache>
            </c:strRef>
          </c:cat>
          <c:val>
            <c:numRef>
              <c:f>Лист1!$B$2:$B$8</c:f>
              <c:numCache>
                <c:formatCode>General</c:formatCode>
                <c:ptCount val="7"/>
                <c:pt idx="0">
                  <c:v>73</c:v>
                </c:pt>
                <c:pt idx="1">
                  <c:v>56</c:v>
                </c:pt>
                <c:pt idx="2">
                  <c:v>50</c:v>
                </c:pt>
                <c:pt idx="3">
                  <c:v>27</c:v>
                </c:pt>
                <c:pt idx="4">
                  <c:v>18</c:v>
                </c:pt>
                <c:pt idx="5">
                  <c:v>3</c:v>
                </c:pt>
                <c:pt idx="6">
                  <c:v>2</c:v>
                </c:pt>
              </c:numCache>
            </c:numRef>
          </c:val>
          <c:extLst>
            <c:ext xmlns:c16="http://schemas.microsoft.com/office/drawing/2014/chart" uri="{C3380CC4-5D6E-409C-BE32-E72D297353CC}">
              <c16:uniqueId val="{00000000-A1C6-4937-B8BD-785C1CC73428}"/>
            </c:ext>
          </c:extLst>
        </c:ser>
        <c:dLbls>
          <c:showLegendKey val="0"/>
          <c:showVal val="0"/>
          <c:showCatName val="0"/>
          <c:showSerName val="0"/>
          <c:showPercent val="0"/>
          <c:showBubbleSize val="0"/>
        </c:dLbls>
        <c:gapWidth val="219"/>
        <c:overlap val="-27"/>
        <c:axId val="777432744"/>
        <c:axId val="777432416"/>
      </c:barChart>
      <c:catAx>
        <c:axId val="77743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77432416"/>
        <c:crosses val="autoZero"/>
        <c:auto val="1"/>
        <c:lblAlgn val="ctr"/>
        <c:lblOffset val="100"/>
        <c:noMultiLvlLbl val="0"/>
      </c:catAx>
      <c:valAx>
        <c:axId val="777432416"/>
        <c:scaling>
          <c:orientation val="minMax"/>
        </c:scaling>
        <c:delete val="1"/>
        <c:axPos val="l"/>
        <c:numFmt formatCode="General" sourceLinked="1"/>
        <c:majorTickMark val="none"/>
        <c:minorTickMark val="none"/>
        <c:tickLblPos val="nextTo"/>
        <c:crossAx val="7774327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6</c:v>
                </c:pt>
              </c:strCache>
            </c:strRef>
          </c:tx>
          <c:spPr>
            <a:solidFill>
              <a:srgbClr val="CC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İnformasiya Texnologiyaları İnstitutu</c:v>
                </c:pt>
                <c:pt idx="1">
                  <c:v>Riyaziyyat və Mexanika İnstitutu</c:v>
                </c:pt>
                <c:pt idx="2">
                  <c:v>İdarəetmə Sistemləri İnstitutu</c:v>
                </c:pt>
                <c:pt idx="3">
                  <c:v>Radiasiya Problemləri İnstitutu</c:v>
                </c:pt>
                <c:pt idx="4">
                  <c:v>Biofizika İnstitutu</c:v>
                </c:pt>
                <c:pt idx="5">
                  <c:v>Şamaxı Astrofizika Rəsədxanası</c:v>
                </c:pt>
                <c:pt idx="6">
                  <c:v>Fizika İnstitutu</c:v>
                </c:pt>
              </c:strCache>
            </c:strRef>
          </c:cat>
          <c:val>
            <c:numRef>
              <c:f>Лист1!$B$2:$B$8</c:f>
              <c:numCache>
                <c:formatCode>0.0000</c:formatCode>
                <c:ptCount val="7"/>
                <c:pt idx="0">
                  <c:v>0.77139999999999997</c:v>
                </c:pt>
                <c:pt idx="1">
                  <c:v>0.68869999999999998</c:v>
                </c:pt>
                <c:pt idx="2">
                  <c:v>0.68289999999999995</c:v>
                </c:pt>
                <c:pt idx="3">
                  <c:v>0.63290000000000002</c:v>
                </c:pt>
                <c:pt idx="4">
                  <c:v>0.2</c:v>
                </c:pt>
                <c:pt idx="5">
                  <c:v>0.12</c:v>
                </c:pt>
                <c:pt idx="6">
                  <c:v>9.2299999999999993E-2</c:v>
                </c:pt>
              </c:numCache>
            </c:numRef>
          </c:val>
          <c:extLst>
            <c:ext xmlns:c16="http://schemas.microsoft.com/office/drawing/2014/chart" uri="{C3380CC4-5D6E-409C-BE32-E72D297353CC}">
              <c16:uniqueId val="{00000000-92C1-4D9A-BBA6-37137A6D12E0}"/>
            </c:ext>
          </c:extLst>
        </c:ser>
        <c:dLbls>
          <c:showLegendKey val="0"/>
          <c:showVal val="0"/>
          <c:showCatName val="0"/>
          <c:showSerName val="0"/>
          <c:showPercent val="0"/>
          <c:showBubbleSize val="0"/>
        </c:dLbls>
        <c:gapWidth val="219"/>
        <c:overlap val="-27"/>
        <c:axId val="737066936"/>
        <c:axId val="737059720"/>
      </c:barChart>
      <c:catAx>
        <c:axId val="73706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37059720"/>
        <c:crosses val="autoZero"/>
        <c:auto val="1"/>
        <c:lblAlgn val="ctr"/>
        <c:lblOffset val="100"/>
        <c:noMultiLvlLbl val="0"/>
      </c:catAx>
      <c:valAx>
        <c:axId val="737059720"/>
        <c:scaling>
          <c:orientation val="minMax"/>
        </c:scaling>
        <c:delete val="1"/>
        <c:axPos val="l"/>
        <c:numFmt formatCode="0.0000" sourceLinked="1"/>
        <c:majorTickMark val="none"/>
        <c:minorTickMark val="none"/>
        <c:tickLblPos val="nextTo"/>
        <c:crossAx val="7370669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Fizika İnstitutu</c:v>
                </c:pt>
                <c:pt idx="1">
                  <c:v>İdarəetmə Sistemləri İnstitutu</c:v>
                </c:pt>
                <c:pt idx="2">
                  <c:v>Riyaziyyat və Mexanika İnstitutu</c:v>
                </c:pt>
                <c:pt idx="3">
                  <c:v>İnformasiya Texnologiyaları İnstitutu</c:v>
                </c:pt>
                <c:pt idx="4">
                  <c:v>Radiasiya Problemləri İnstitutu</c:v>
                </c:pt>
                <c:pt idx="5">
                  <c:v>Şamaxı Astrofizika Rəsədxanası</c:v>
                </c:pt>
                <c:pt idx="6">
                  <c:v>Biofizika İnstitutu</c:v>
                </c:pt>
              </c:strCache>
            </c:strRef>
          </c:cat>
          <c:val>
            <c:numRef>
              <c:f>Лист1!$B$2:$B$8</c:f>
              <c:numCache>
                <c:formatCode>General</c:formatCode>
                <c:ptCount val="7"/>
                <c:pt idx="0">
                  <c:v>127</c:v>
                </c:pt>
                <c:pt idx="1">
                  <c:v>85</c:v>
                </c:pt>
                <c:pt idx="2">
                  <c:v>78</c:v>
                </c:pt>
                <c:pt idx="3">
                  <c:v>30</c:v>
                </c:pt>
                <c:pt idx="4">
                  <c:v>19</c:v>
                </c:pt>
                <c:pt idx="5">
                  <c:v>4</c:v>
                </c:pt>
                <c:pt idx="6">
                  <c:v>3</c:v>
                </c:pt>
              </c:numCache>
            </c:numRef>
          </c:val>
          <c:extLst>
            <c:ext xmlns:c16="http://schemas.microsoft.com/office/drawing/2014/chart" uri="{C3380CC4-5D6E-409C-BE32-E72D297353CC}">
              <c16:uniqueId val="{00000000-3E02-4386-9C35-9CB32B4A5300}"/>
            </c:ext>
          </c:extLst>
        </c:ser>
        <c:dLbls>
          <c:showLegendKey val="0"/>
          <c:showVal val="0"/>
          <c:showCatName val="0"/>
          <c:showSerName val="0"/>
          <c:showPercent val="0"/>
          <c:showBubbleSize val="0"/>
        </c:dLbls>
        <c:gapWidth val="219"/>
        <c:overlap val="-27"/>
        <c:axId val="777432744"/>
        <c:axId val="777432416"/>
      </c:barChart>
      <c:catAx>
        <c:axId val="77743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777432416"/>
        <c:crosses val="autoZero"/>
        <c:auto val="1"/>
        <c:lblAlgn val="ctr"/>
        <c:lblOffset val="100"/>
        <c:noMultiLvlLbl val="0"/>
      </c:catAx>
      <c:valAx>
        <c:axId val="777432416"/>
        <c:scaling>
          <c:orientation val="minMax"/>
        </c:scaling>
        <c:delete val="1"/>
        <c:axPos val="l"/>
        <c:numFmt formatCode="General" sourceLinked="1"/>
        <c:majorTickMark val="none"/>
        <c:minorTickMark val="none"/>
        <c:tickLblPos val="nextTo"/>
        <c:crossAx val="77743274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6</c:v>
                </c:pt>
              </c:strCache>
            </c:strRef>
          </c:tx>
          <c:spPr>
            <a:solidFill>
              <a:srgbClr val="CC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İdarəetmə Sistemləri İnstitutu</c:v>
                </c:pt>
                <c:pt idx="1">
                  <c:v>İnformasiya Texnologiyaları İnstitutu</c:v>
                </c:pt>
                <c:pt idx="2">
                  <c:v>Riyaziyyat və Mexanika İnstitutu</c:v>
                </c:pt>
                <c:pt idx="3">
                  <c:v>Fizika İnstitutu</c:v>
                </c:pt>
                <c:pt idx="4">
                  <c:v>Biofizika İnstitutu</c:v>
                </c:pt>
                <c:pt idx="5">
                  <c:v>Radiasiya Problemləri İnstitutu</c:v>
                </c:pt>
                <c:pt idx="6">
                  <c:v>Şamaxı Astrofizika Rəsədxanası</c:v>
                </c:pt>
              </c:strCache>
            </c:strRef>
          </c:cat>
          <c:val>
            <c:numRef>
              <c:f>Лист1!$B$2:$B$8</c:f>
              <c:numCache>
                <c:formatCode>0.0000</c:formatCode>
                <c:ptCount val="7"/>
                <c:pt idx="0">
                  <c:v>1.0366</c:v>
                </c:pt>
                <c:pt idx="1">
                  <c:v>0.85709999999999997</c:v>
                </c:pt>
                <c:pt idx="2">
                  <c:v>0.73580000000000001</c:v>
                </c:pt>
                <c:pt idx="3">
                  <c:v>0.65129999999999999</c:v>
                </c:pt>
                <c:pt idx="4">
                  <c:v>0.3</c:v>
                </c:pt>
                <c:pt idx="5">
                  <c:v>0.24049999999999999</c:v>
                </c:pt>
                <c:pt idx="6">
                  <c:v>0.16</c:v>
                </c:pt>
              </c:numCache>
            </c:numRef>
          </c:val>
          <c:extLst>
            <c:ext xmlns:c16="http://schemas.microsoft.com/office/drawing/2014/chart" uri="{C3380CC4-5D6E-409C-BE32-E72D297353CC}">
              <c16:uniqueId val="{00000000-92C1-4D9A-BBA6-37137A6D12E0}"/>
            </c:ext>
          </c:extLst>
        </c:ser>
        <c:dLbls>
          <c:showLegendKey val="0"/>
          <c:showVal val="0"/>
          <c:showCatName val="0"/>
          <c:showSerName val="0"/>
          <c:showPercent val="0"/>
          <c:showBubbleSize val="0"/>
        </c:dLbls>
        <c:gapWidth val="219"/>
        <c:overlap val="-27"/>
        <c:axId val="737066936"/>
        <c:axId val="737059720"/>
      </c:barChart>
      <c:catAx>
        <c:axId val="73706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737059720"/>
        <c:crosses val="autoZero"/>
        <c:auto val="1"/>
        <c:lblAlgn val="ctr"/>
        <c:lblOffset val="100"/>
        <c:noMultiLvlLbl val="0"/>
      </c:catAx>
      <c:valAx>
        <c:axId val="737059720"/>
        <c:scaling>
          <c:orientation val="minMax"/>
        </c:scaling>
        <c:delete val="1"/>
        <c:axPos val="l"/>
        <c:numFmt formatCode="0.0000" sourceLinked="1"/>
        <c:majorTickMark val="none"/>
        <c:minorTickMark val="none"/>
        <c:tickLblPos val="nextTo"/>
        <c:crossAx val="7370669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Radiasiya Problemləri İnstitutu</c:v>
                </c:pt>
                <c:pt idx="1">
                  <c:v>Fizika İnstitutu</c:v>
                </c:pt>
                <c:pt idx="2">
                  <c:v>İdarəetmə Sistemləri İnstitutu</c:v>
                </c:pt>
                <c:pt idx="3">
                  <c:v>Riyaziyyat və Mexanika İnstitutu</c:v>
                </c:pt>
                <c:pt idx="4">
                  <c:v>İnformasiya Texnologiyaları İnstitutu </c:v>
                </c:pt>
                <c:pt idx="5">
                  <c:v>Biofizika İnstitutu</c:v>
                </c:pt>
                <c:pt idx="6">
                  <c:v>Şamaxı Astrofizika Rəsədxanası</c:v>
                </c:pt>
              </c:strCache>
            </c:strRef>
          </c:cat>
          <c:val>
            <c:numRef>
              <c:f>Лист1!$B$2:$B$8</c:f>
              <c:numCache>
                <c:formatCode>General</c:formatCode>
                <c:ptCount val="7"/>
                <c:pt idx="0">
                  <c:v>5482</c:v>
                </c:pt>
                <c:pt idx="1">
                  <c:v>3345</c:v>
                </c:pt>
                <c:pt idx="2">
                  <c:v>2244</c:v>
                </c:pt>
                <c:pt idx="3">
                  <c:v>2000</c:v>
                </c:pt>
                <c:pt idx="4">
                  <c:v>1995</c:v>
                </c:pt>
                <c:pt idx="5">
                  <c:v>281</c:v>
                </c:pt>
                <c:pt idx="6">
                  <c:v>200</c:v>
                </c:pt>
              </c:numCache>
            </c:numRef>
          </c:val>
          <c:extLst>
            <c:ext xmlns:c16="http://schemas.microsoft.com/office/drawing/2014/chart" uri="{C3380CC4-5D6E-409C-BE32-E72D297353CC}">
              <c16:uniqueId val="{00000000-D646-4D39-A32E-B7AA2D1A739F}"/>
            </c:ext>
          </c:extLst>
        </c:ser>
        <c:ser>
          <c:idx val="1"/>
          <c:order val="1"/>
          <c:tx>
            <c:strRef>
              <c:f>Лист1!$C$1</c:f>
              <c:strCache>
                <c:ptCount val="1"/>
              </c:strCache>
            </c:strRef>
          </c:tx>
          <c:spPr>
            <a:solidFill>
              <a:schemeClr val="accent2"/>
            </a:solidFill>
            <a:ln>
              <a:noFill/>
            </a:ln>
            <a:effectLst/>
          </c:spPr>
          <c:invertIfNegative val="0"/>
          <c:cat>
            <c:strRef>
              <c:f>Лист1!$A$2:$A$8</c:f>
              <c:strCache>
                <c:ptCount val="7"/>
                <c:pt idx="0">
                  <c:v>Radiasiya Problemləri İnstitutu</c:v>
                </c:pt>
                <c:pt idx="1">
                  <c:v>Fizika İnstitutu</c:v>
                </c:pt>
                <c:pt idx="2">
                  <c:v>İdarəetmə Sistemləri İnstitutu</c:v>
                </c:pt>
                <c:pt idx="3">
                  <c:v>Riyaziyyat və Mexanika İnstitutu</c:v>
                </c:pt>
                <c:pt idx="4">
                  <c:v>İnformasiya Texnologiyaları İnstitutu </c:v>
                </c:pt>
                <c:pt idx="5">
                  <c:v>Biofizika İnstitutu</c:v>
                </c:pt>
                <c:pt idx="6">
                  <c:v>Şamaxı Astrofizika Rəsədxanası</c:v>
                </c:pt>
              </c:strCache>
            </c:strRef>
          </c:cat>
          <c:val>
            <c:numRef>
              <c:f>Лист1!$C$2:$C$8</c:f>
              <c:numCache>
                <c:formatCode>General</c:formatCode>
                <c:ptCount val="7"/>
              </c:numCache>
            </c:numRef>
          </c:val>
          <c:extLst>
            <c:ext xmlns:c16="http://schemas.microsoft.com/office/drawing/2014/chart" uri="{C3380CC4-5D6E-409C-BE32-E72D297353CC}">
              <c16:uniqueId val="{00000001-D646-4D39-A32E-B7AA2D1A739F}"/>
            </c:ext>
          </c:extLst>
        </c:ser>
        <c:ser>
          <c:idx val="2"/>
          <c:order val="2"/>
          <c:tx>
            <c:strRef>
              <c:f>Лист1!$D$1</c:f>
              <c:strCache>
                <c:ptCount val="1"/>
              </c:strCache>
            </c:strRef>
          </c:tx>
          <c:spPr>
            <a:solidFill>
              <a:schemeClr val="accent3"/>
            </a:solidFill>
            <a:ln>
              <a:noFill/>
            </a:ln>
            <a:effectLst/>
          </c:spPr>
          <c:invertIfNegative val="0"/>
          <c:cat>
            <c:strRef>
              <c:f>Лист1!$A$2:$A$8</c:f>
              <c:strCache>
                <c:ptCount val="7"/>
                <c:pt idx="0">
                  <c:v>Radiasiya Problemləri İnstitutu</c:v>
                </c:pt>
                <c:pt idx="1">
                  <c:v>Fizika İnstitutu</c:v>
                </c:pt>
                <c:pt idx="2">
                  <c:v>İdarəetmə Sistemləri İnstitutu</c:v>
                </c:pt>
                <c:pt idx="3">
                  <c:v>Riyaziyyat və Mexanika İnstitutu</c:v>
                </c:pt>
                <c:pt idx="4">
                  <c:v>İnformasiya Texnologiyaları İnstitutu </c:v>
                </c:pt>
                <c:pt idx="5">
                  <c:v>Biofizika İnstitutu</c:v>
                </c:pt>
                <c:pt idx="6">
                  <c:v>Şamaxı Astrofizika Rəsədxanası</c:v>
                </c:pt>
              </c:strCache>
            </c:strRef>
          </c:cat>
          <c:val>
            <c:numRef>
              <c:f>Лист1!$D$2:$D$8</c:f>
              <c:numCache>
                <c:formatCode>General</c:formatCode>
                <c:ptCount val="7"/>
              </c:numCache>
            </c:numRef>
          </c:val>
          <c:extLst>
            <c:ext xmlns:c16="http://schemas.microsoft.com/office/drawing/2014/chart" uri="{C3380CC4-5D6E-409C-BE32-E72D297353CC}">
              <c16:uniqueId val="{00000002-D646-4D39-A32E-B7AA2D1A739F}"/>
            </c:ext>
          </c:extLst>
        </c:ser>
        <c:dLbls>
          <c:showLegendKey val="0"/>
          <c:showVal val="0"/>
          <c:showCatName val="0"/>
          <c:showSerName val="0"/>
          <c:showPercent val="0"/>
          <c:showBubbleSize val="0"/>
        </c:dLbls>
        <c:gapWidth val="372"/>
        <c:overlap val="71"/>
        <c:axId val="675479528"/>
        <c:axId val="675481496"/>
      </c:barChart>
      <c:catAx>
        <c:axId val="67547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675481496"/>
        <c:crosses val="autoZero"/>
        <c:auto val="1"/>
        <c:lblAlgn val="ctr"/>
        <c:lblOffset val="100"/>
        <c:noMultiLvlLbl val="0"/>
      </c:catAx>
      <c:valAx>
        <c:axId val="675481496"/>
        <c:scaling>
          <c:orientation val="minMax"/>
        </c:scaling>
        <c:delete val="1"/>
        <c:axPos val="l"/>
        <c:numFmt formatCode="General" sourceLinked="1"/>
        <c:majorTickMark val="none"/>
        <c:minorTickMark val="none"/>
        <c:tickLblPos val="nextTo"/>
        <c:crossAx val="675479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6</c:v>
                </c:pt>
              </c:strCache>
            </c:strRef>
          </c:tx>
          <c:spPr>
            <a:solidFill>
              <a:srgbClr val="CC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Лист1!$A$2:$A$8</c:f>
              <c:strCache>
                <c:ptCount val="7"/>
                <c:pt idx="0">
                  <c:v>Radiasiya Problemləri İnstitutu</c:v>
                </c:pt>
                <c:pt idx="1">
                  <c:v>İnformasiya Texnologiyaları İnstitutu</c:v>
                </c:pt>
                <c:pt idx="2">
                  <c:v>Biofizika İnstitutu</c:v>
                </c:pt>
                <c:pt idx="3">
                  <c:v>İdarəetmə Sistemləri İnstitutu</c:v>
                </c:pt>
                <c:pt idx="4">
                  <c:v>Riyaziyyat və Mexanika İnstitutu</c:v>
                </c:pt>
                <c:pt idx="5">
                  <c:v>Fizika İnstitutu</c:v>
                </c:pt>
                <c:pt idx="6">
                  <c:v>Şamaxı Astrofizika Rəsədxanası</c:v>
                </c:pt>
              </c:strCache>
            </c:strRef>
          </c:cat>
          <c:val>
            <c:numRef>
              <c:f>Лист1!$B$2:$B$8</c:f>
              <c:numCache>
                <c:formatCode>0</c:formatCode>
                <c:ptCount val="7"/>
                <c:pt idx="0">
                  <c:v>69.392399999999995</c:v>
                </c:pt>
                <c:pt idx="1">
                  <c:v>57</c:v>
                </c:pt>
                <c:pt idx="2">
                  <c:v>28.1</c:v>
                </c:pt>
                <c:pt idx="3">
                  <c:v>27.3659</c:v>
                </c:pt>
                <c:pt idx="4">
                  <c:v>18.867899999999999</c:v>
                </c:pt>
                <c:pt idx="5">
                  <c:v>17.1538</c:v>
                </c:pt>
                <c:pt idx="6">
                  <c:v>8</c:v>
                </c:pt>
              </c:numCache>
            </c:numRef>
          </c:val>
          <c:extLst>
            <c:ext xmlns:c16="http://schemas.microsoft.com/office/drawing/2014/chart" uri="{C3380CC4-5D6E-409C-BE32-E72D297353CC}">
              <c16:uniqueId val="{00000000-92C1-4D9A-BBA6-37137A6D12E0}"/>
            </c:ext>
          </c:extLst>
        </c:ser>
        <c:dLbls>
          <c:showLegendKey val="0"/>
          <c:showVal val="0"/>
          <c:showCatName val="0"/>
          <c:showSerName val="0"/>
          <c:showPercent val="0"/>
          <c:showBubbleSize val="0"/>
        </c:dLbls>
        <c:gapWidth val="219"/>
        <c:overlap val="-27"/>
        <c:axId val="737066936"/>
        <c:axId val="737059720"/>
      </c:barChart>
      <c:catAx>
        <c:axId val="73706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737059720"/>
        <c:crosses val="autoZero"/>
        <c:auto val="1"/>
        <c:lblAlgn val="ctr"/>
        <c:lblOffset val="100"/>
        <c:noMultiLvlLbl val="0"/>
      </c:catAx>
      <c:valAx>
        <c:axId val="737059720"/>
        <c:scaling>
          <c:orientation val="minMax"/>
        </c:scaling>
        <c:delete val="1"/>
        <c:axPos val="l"/>
        <c:numFmt formatCode="0" sourceLinked="1"/>
        <c:majorTickMark val="none"/>
        <c:minorTickMark val="none"/>
        <c:tickLblPos val="nextTo"/>
        <c:crossAx val="7370669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97363"/>
          </a:xfrm>
          <a:prstGeom prst="rect">
            <a:avLst/>
          </a:prstGeom>
        </p:spPr>
        <p:txBody>
          <a:bodyPr vert="horz" lIns="91852" tIns="45927" rIns="91852" bIns="45927" rtlCol="0"/>
          <a:lstStyle>
            <a:lvl1pPr algn="l">
              <a:defRPr sz="1200"/>
            </a:lvl1pPr>
          </a:lstStyle>
          <a:p>
            <a:endParaRPr lang="ru-RU"/>
          </a:p>
        </p:txBody>
      </p:sp>
      <p:sp>
        <p:nvSpPr>
          <p:cNvPr id="3" name="Дата 2"/>
          <p:cNvSpPr>
            <a:spLocks noGrp="1"/>
          </p:cNvSpPr>
          <p:nvPr>
            <p:ph type="dt" sz="quarter" idx="1"/>
          </p:nvPr>
        </p:nvSpPr>
        <p:spPr>
          <a:xfrm>
            <a:off x="3884615" y="1"/>
            <a:ext cx="2971800" cy="497363"/>
          </a:xfrm>
          <a:prstGeom prst="rect">
            <a:avLst/>
          </a:prstGeom>
        </p:spPr>
        <p:txBody>
          <a:bodyPr vert="horz" lIns="91852" tIns="45927" rIns="91852" bIns="45927" rtlCol="0"/>
          <a:lstStyle>
            <a:lvl1pPr algn="r">
              <a:defRPr sz="1200"/>
            </a:lvl1pPr>
          </a:lstStyle>
          <a:p>
            <a:fld id="{A30E18AA-16CC-4D7F-9405-E8F60D4162C8}" type="datetimeFigureOut">
              <a:rPr lang="ru-RU" smtClean="0"/>
              <a:pPr/>
              <a:t>19.01.2023</a:t>
            </a:fld>
            <a:endParaRPr lang="ru-RU"/>
          </a:p>
        </p:txBody>
      </p:sp>
      <p:sp>
        <p:nvSpPr>
          <p:cNvPr id="4" name="Нижний колонтитул 3"/>
          <p:cNvSpPr>
            <a:spLocks noGrp="1"/>
          </p:cNvSpPr>
          <p:nvPr>
            <p:ph type="ftr" sz="quarter" idx="2"/>
          </p:nvPr>
        </p:nvSpPr>
        <p:spPr>
          <a:xfrm>
            <a:off x="0" y="9448188"/>
            <a:ext cx="2971800" cy="497363"/>
          </a:xfrm>
          <a:prstGeom prst="rect">
            <a:avLst/>
          </a:prstGeom>
        </p:spPr>
        <p:txBody>
          <a:bodyPr vert="horz" lIns="91852" tIns="45927" rIns="91852" bIns="45927" rtlCol="0" anchor="b"/>
          <a:lstStyle>
            <a:lvl1pPr algn="l">
              <a:defRPr sz="1200"/>
            </a:lvl1pPr>
          </a:lstStyle>
          <a:p>
            <a:endParaRPr lang="ru-RU"/>
          </a:p>
        </p:txBody>
      </p:sp>
      <p:sp>
        <p:nvSpPr>
          <p:cNvPr id="5" name="Номер слайда 4"/>
          <p:cNvSpPr>
            <a:spLocks noGrp="1"/>
          </p:cNvSpPr>
          <p:nvPr>
            <p:ph type="sldNum" sz="quarter" idx="3"/>
          </p:nvPr>
        </p:nvSpPr>
        <p:spPr>
          <a:xfrm>
            <a:off x="3884615" y="9448188"/>
            <a:ext cx="2971800" cy="497363"/>
          </a:xfrm>
          <a:prstGeom prst="rect">
            <a:avLst/>
          </a:prstGeom>
        </p:spPr>
        <p:txBody>
          <a:bodyPr vert="horz" lIns="91852" tIns="45927" rIns="91852" bIns="45927" rtlCol="0" anchor="b"/>
          <a:lstStyle>
            <a:lvl1pPr algn="r">
              <a:defRPr sz="1200"/>
            </a:lvl1pPr>
          </a:lstStyle>
          <a:p>
            <a:fld id="{E21752D3-E92C-4576-880F-BE427D1825EC}" type="slidenum">
              <a:rPr lang="ru-RU" smtClean="0"/>
              <a:pPr/>
              <a:t>‹#›</a:t>
            </a:fld>
            <a:endParaRPr lang="ru-RU"/>
          </a:p>
        </p:txBody>
      </p:sp>
    </p:spTree>
    <p:extLst>
      <p:ext uri="{BB962C8B-B14F-4D97-AF65-F5344CB8AC3E}">
        <p14:creationId xmlns:p14="http://schemas.microsoft.com/office/powerpoint/2010/main" val="1505596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2"/>
          </a:xfrm>
          <a:prstGeom prst="rect">
            <a:avLst/>
          </a:prstGeom>
        </p:spPr>
        <p:txBody>
          <a:bodyPr vert="horz" lIns="91852" tIns="45927" rIns="91852" bIns="45927" rtlCol="0"/>
          <a:lstStyle>
            <a:lvl1pPr algn="l">
              <a:defRPr sz="1200"/>
            </a:lvl1pPr>
          </a:lstStyle>
          <a:p>
            <a:endParaRPr lang="ru-RU"/>
          </a:p>
        </p:txBody>
      </p:sp>
      <p:sp>
        <p:nvSpPr>
          <p:cNvPr id="3" name="Дата 2"/>
          <p:cNvSpPr>
            <a:spLocks noGrp="1"/>
          </p:cNvSpPr>
          <p:nvPr>
            <p:ph type="dt" idx="1"/>
          </p:nvPr>
        </p:nvSpPr>
        <p:spPr>
          <a:xfrm>
            <a:off x="3884615" y="0"/>
            <a:ext cx="2971800" cy="499092"/>
          </a:xfrm>
          <a:prstGeom prst="rect">
            <a:avLst/>
          </a:prstGeom>
        </p:spPr>
        <p:txBody>
          <a:bodyPr vert="horz" lIns="91852" tIns="45927" rIns="91852" bIns="45927" rtlCol="0"/>
          <a:lstStyle>
            <a:lvl1pPr algn="r">
              <a:defRPr sz="1200"/>
            </a:lvl1pPr>
          </a:lstStyle>
          <a:p>
            <a:fld id="{F9C31E28-F6DB-4F97-84C6-7A1B07171642}" type="datetimeFigureOut">
              <a:rPr lang="ru-RU" smtClean="0"/>
              <a:pPr/>
              <a:t>19.01.2023</a:t>
            </a:fld>
            <a:endParaRPr lang="ru-RU"/>
          </a:p>
        </p:txBody>
      </p:sp>
      <p:sp>
        <p:nvSpPr>
          <p:cNvPr id="4" name="Образ слайда 3"/>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52" tIns="45927" rIns="91852" bIns="45927" rtlCol="0" anchor="ctr"/>
          <a:lstStyle/>
          <a:p>
            <a:endParaRPr lang="ru-RU"/>
          </a:p>
        </p:txBody>
      </p:sp>
      <p:sp>
        <p:nvSpPr>
          <p:cNvPr id="5" name="Заметки 4"/>
          <p:cNvSpPr>
            <a:spLocks noGrp="1"/>
          </p:cNvSpPr>
          <p:nvPr>
            <p:ph type="body" sz="quarter" idx="3"/>
          </p:nvPr>
        </p:nvSpPr>
        <p:spPr>
          <a:xfrm>
            <a:off x="685802" y="4787127"/>
            <a:ext cx="5486400" cy="3916740"/>
          </a:xfrm>
          <a:prstGeom prst="rect">
            <a:avLst/>
          </a:prstGeom>
        </p:spPr>
        <p:txBody>
          <a:bodyPr vert="horz" lIns="91852" tIns="45927" rIns="91852" bIns="4592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4"/>
            <a:ext cx="2971800" cy="499091"/>
          </a:xfrm>
          <a:prstGeom prst="rect">
            <a:avLst/>
          </a:prstGeom>
        </p:spPr>
        <p:txBody>
          <a:bodyPr vert="horz" lIns="91852" tIns="45927" rIns="91852" bIns="45927" rtlCol="0" anchor="b"/>
          <a:lstStyle>
            <a:lvl1pPr algn="l">
              <a:defRPr sz="1200"/>
            </a:lvl1pPr>
          </a:lstStyle>
          <a:p>
            <a:endParaRPr lang="ru-RU"/>
          </a:p>
        </p:txBody>
      </p:sp>
      <p:sp>
        <p:nvSpPr>
          <p:cNvPr id="7" name="Номер слайда 6"/>
          <p:cNvSpPr>
            <a:spLocks noGrp="1"/>
          </p:cNvSpPr>
          <p:nvPr>
            <p:ph type="sldNum" sz="quarter" idx="5"/>
          </p:nvPr>
        </p:nvSpPr>
        <p:spPr>
          <a:xfrm>
            <a:off x="3884615" y="9448184"/>
            <a:ext cx="2971800" cy="499091"/>
          </a:xfrm>
          <a:prstGeom prst="rect">
            <a:avLst/>
          </a:prstGeom>
        </p:spPr>
        <p:txBody>
          <a:bodyPr vert="horz" lIns="91852" tIns="45927" rIns="91852" bIns="45927" rtlCol="0" anchor="b"/>
          <a:lstStyle>
            <a:lvl1pPr algn="r">
              <a:defRPr sz="1200"/>
            </a:lvl1pPr>
          </a:lstStyle>
          <a:p>
            <a:fld id="{285DEBF7-FC09-43B5-B7B9-97A05258E45D}" type="slidenum">
              <a:rPr lang="ru-RU" smtClean="0"/>
              <a:pPr/>
              <a:t>‹#›</a:t>
            </a:fld>
            <a:endParaRPr lang="ru-RU"/>
          </a:p>
        </p:txBody>
      </p:sp>
    </p:spTree>
    <p:extLst>
      <p:ext uri="{BB962C8B-B14F-4D97-AF65-F5344CB8AC3E}">
        <p14:creationId xmlns:p14="http://schemas.microsoft.com/office/powerpoint/2010/main" val="14394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0C875-5CA4-4E24-8CD7-8063CAA8F309}" type="slidenum">
              <a:rPr lang="ru-RU" altLang="ru-RU" smtClean="0">
                <a:latin typeface="Arial" panose="020B0604020202020204" pitchFamily="34" charset="0"/>
              </a:rPr>
              <a:pPr>
                <a:spcBef>
                  <a:spcPct val="0"/>
                </a:spcBef>
              </a:pPr>
              <a:t>1</a:t>
            </a:fld>
            <a:endParaRPr lang="ru-RU" altLang="ru-RU">
              <a:latin typeface="Arial" panose="020B060402020202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378067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10</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56222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11</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73013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12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60475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13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27909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14</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89712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5DEBF7-FC09-43B5-B7B9-97A05258E45D}" type="slidenum">
              <a:rPr lang="ru-RU" smtClean="0"/>
              <a:pPr/>
              <a:t>21</a:t>
            </a:fld>
            <a:endParaRPr lang="ru-RU"/>
          </a:p>
        </p:txBody>
      </p:sp>
    </p:spTree>
    <p:extLst>
      <p:ext uri="{BB962C8B-B14F-4D97-AF65-F5344CB8AC3E}">
        <p14:creationId xmlns:p14="http://schemas.microsoft.com/office/powerpoint/2010/main" val="260065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5DEBF7-FC09-43B5-B7B9-97A05258E45D}" type="slidenum">
              <a:rPr lang="ru-RU" smtClean="0"/>
              <a:pPr/>
              <a:t>22</a:t>
            </a:fld>
            <a:endParaRPr lang="ru-RU"/>
          </a:p>
        </p:txBody>
      </p:sp>
    </p:spTree>
    <p:extLst>
      <p:ext uri="{BB962C8B-B14F-4D97-AF65-F5344CB8AC3E}">
        <p14:creationId xmlns:p14="http://schemas.microsoft.com/office/powerpoint/2010/main" val="41826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85DEBF7-FC09-43B5-B7B9-97A05258E45D}" type="slidenum">
              <a:rPr lang="ru-RU" smtClean="0"/>
              <a:pPr/>
              <a:t>25</a:t>
            </a:fld>
            <a:endParaRPr lang="ru-RU"/>
          </a:p>
        </p:txBody>
      </p:sp>
    </p:spTree>
    <p:extLst>
      <p:ext uri="{BB962C8B-B14F-4D97-AF65-F5344CB8AC3E}">
        <p14:creationId xmlns:p14="http://schemas.microsoft.com/office/powerpoint/2010/main" val="372292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90676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58995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1662783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44</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224748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45</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573660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46</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860308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47</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4233793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48</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653664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49</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2136076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51</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423359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546280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41641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56</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97417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207473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57</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037321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58</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477082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59</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548180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60</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622579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61</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754986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16928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523955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64</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527223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65</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700871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66</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559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4</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4277543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67</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868480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68</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395965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69</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2925512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70</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1514317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71</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337243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72</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13734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73</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1708890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74</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100414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75</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709331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76</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19922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5</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220383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6</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349662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7</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dirty="0">
              <a:latin typeface="Arial" panose="020B0604020202020204" pitchFamily="34" charset="0"/>
            </a:endParaRPr>
          </a:p>
        </p:txBody>
      </p:sp>
    </p:spTree>
    <p:extLst>
      <p:ext uri="{BB962C8B-B14F-4D97-AF65-F5344CB8AC3E}">
        <p14:creationId xmlns:p14="http://schemas.microsoft.com/office/powerpoint/2010/main" val="318102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8</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143957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8334" indent="-282257">
              <a:spcBef>
                <a:spcPct val="30000"/>
              </a:spcBef>
              <a:defRPr sz="1200">
                <a:solidFill>
                  <a:schemeClr val="tx1"/>
                </a:solidFill>
                <a:latin typeface="Calibri" panose="020F0502020204030204" pitchFamily="34" charset="0"/>
              </a:defRPr>
            </a:lvl2pPr>
            <a:lvl3pPr marL="1137002" indent="-224849">
              <a:spcBef>
                <a:spcPct val="30000"/>
              </a:spcBef>
              <a:defRPr sz="1200">
                <a:solidFill>
                  <a:schemeClr val="tx1"/>
                </a:solidFill>
                <a:latin typeface="Calibri" panose="020F0502020204030204" pitchFamily="34" charset="0"/>
              </a:defRPr>
            </a:lvl3pPr>
            <a:lvl4pPr marL="1591482" indent="-224849">
              <a:spcBef>
                <a:spcPct val="30000"/>
              </a:spcBef>
              <a:defRPr sz="1200">
                <a:solidFill>
                  <a:schemeClr val="tx1"/>
                </a:solidFill>
                <a:latin typeface="Calibri" panose="020F0502020204030204" pitchFamily="34" charset="0"/>
              </a:defRPr>
            </a:lvl4pPr>
            <a:lvl5pPr marL="2047558" indent="-224849">
              <a:spcBef>
                <a:spcPct val="30000"/>
              </a:spcBef>
              <a:defRPr sz="1200">
                <a:solidFill>
                  <a:schemeClr val="tx1"/>
                </a:solidFill>
                <a:latin typeface="Calibri" panose="020F0502020204030204" pitchFamily="34" charset="0"/>
              </a:defRPr>
            </a:lvl5pPr>
            <a:lvl6pPr marL="2506823" indent="-224849" eaLnBrk="0" fontAlgn="base" hangingPunct="0">
              <a:spcBef>
                <a:spcPct val="30000"/>
              </a:spcBef>
              <a:spcAft>
                <a:spcPct val="0"/>
              </a:spcAft>
              <a:defRPr sz="1200">
                <a:solidFill>
                  <a:schemeClr val="tx1"/>
                </a:solidFill>
                <a:latin typeface="Calibri" panose="020F0502020204030204" pitchFamily="34" charset="0"/>
              </a:defRPr>
            </a:lvl6pPr>
            <a:lvl7pPr marL="2966089" indent="-224849" eaLnBrk="0" fontAlgn="base" hangingPunct="0">
              <a:spcBef>
                <a:spcPct val="30000"/>
              </a:spcBef>
              <a:spcAft>
                <a:spcPct val="0"/>
              </a:spcAft>
              <a:defRPr sz="1200">
                <a:solidFill>
                  <a:schemeClr val="tx1"/>
                </a:solidFill>
                <a:latin typeface="Calibri" panose="020F0502020204030204" pitchFamily="34" charset="0"/>
              </a:defRPr>
            </a:lvl7pPr>
            <a:lvl8pPr marL="3425354" indent="-224849" eaLnBrk="0" fontAlgn="base" hangingPunct="0">
              <a:spcBef>
                <a:spcPct val="30000"/>
              </a:spcBef>
              <a:spcAft>
                <a:spcPct val="0"/>
              </a:spcAft>
              <a:defRPr sz="1200">
                <a:solidFill>
                  <a:schemeClr val="tx1"/>
                </a:solidFill>
                <a:latin typeface="Calibri" panose="020F0502020204030204" pitchFamily="34" charset="0"/>
              </a:defRPr>
            </a:lvl8pPr>
            <a:lvl9pPr marL="3884619" indent="-2248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7FF735-9A90-4EB6-B64D-331B5C46AEBC}" type="slidenum">
              <a:rPr lang="ru-RU" altLang="ru-RU" smtClean="0">
                <a:latin typeface="Arial" panose="020B0604020202020204" pitchFamily="34" charset="0"/>
              </a:rPr>
              <a:pPr>
                <a:spcBef>
                  <a:spcPct val="0"/>
                </a:spcBef>
              </a:pPr>
              <a:t>9</a:t>
            </a:fld>
            <a:endParaRPr lang="ru-RU" altLang="ru-RU">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latin typeface="Arial" panose="020B0604020202020204" pitchFamily="34" charset="0"/>
            </a:endParaRPr>
          </a:p>
        </p:txBody>
      </p:sp>
    </p:spTree>
    <p:extLst>
      <p:ext uri="{BB962C8B-B14F-4D97-AF65-F5344CB8AC3E}">
        <p14:creationId xmlns:p14="http://schemas.microsoft.com/office/powerpoint/2010/main" val="428359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solidFill>
                  <a:schemeClr val="bg1"/>
                </a:solidFill>
              </a:defRPr>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563037A-3FBC-445A-8DDE-32FD710929FD}" type="datetime1">
              <a:rPr lang="ru-RU" smtClean="0"/>
              <a:t>19.01.2023</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a:solidFill>
                  <a:schemeClr val="bg1"/>
                </a:solidFill>
              </a:defRPr>
            </a:lvl1pPr>
          </a:lstStyle>
          <a:p>
            <a:endParaRPr lang="ru-RU"/>
          </a:p>
        </p:txBody>
      </p:sp>
      <p:sp>
        <p:nvSpPr>
          <p:cNvPr id="7" name="Slide Number Placeholder 5"/>
          <p:cNvSpPr>
            <a:spLocks noGrp="1"/>
          </p:cNvSpPr>
          <p:nvPr>
            <p:ph type="sldNum" sz="quarter" idx="4"/>
          </p:nvPr>
        </p:nvSpPr>
        <p:spPr>
          <a:xfrm>
            <a:off x="6992784" y="6356351"/>
            <a:ext cx="2057400" cy="365125"/>
          </a:xfrm>
          <a:prstGeom prst="rect">
            <a:avLst/>
          </a:prstGeom>
        </p:spPr>
        <p:txBody>
          <a:bodyPr vert="horz" lIns="91440" tIns="45720" rIns="91440" bIns="45720" rtlCol="0" anchor="ctr"/>
          <a:lstStyle>
            <a:lvl1pPr algn="r">
              <a:defRPr sz="1600" b="1">
                <a:solidFill>
                  <a:schemeClr val="bg1"/>
                </a:solidFill>
                <a:latin typeface="Palatino Linotype" pitchFamily="18" charset="0"/>
              </a:defRPr>
            </a:lvl1pPr>
          </a:lstStyle>
          <a:p>
            <a:fld id="{89AB645D-11EB-416E-90BD-BFA708568006}" type="slidenum">
              <a:rPr lang="ru-RU" smtClean="0"/>
              <a:pPr/>
              <a:t>‹#›</a:t>
            </a:fld>
            <a:r>
              <a:rPr lang="az-Latn-AZ" smtClean="0"/>
              <a:t>/76</a:t>
            </a:r>
            <a:endParaRPr lang="ru-RU" dirty="0"/>
          </a:p>
        </p:txBody>
      </p:sp>
    </p:spTree>
    <p:extLst>
      <p:ext uri="{BB962C8B-B14F-4D97-AF65-F5344CB8AC3E}">
        <p14:creationId xmlns:p14="http://schemas.microsoft.com/office/powerpoint/2010/main" val="27072536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ru-RU"/>
              <a:t>Образец заголовка</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C87EA9D-0163-4501-8489-D7DAE0F63ED6}" type="datetime1">
              <a:rPr lang="ru-RU" smtClean="0"/>
              <a:t>19.01.2023</a:t>
            </a:fld>
            <a:endParaRPr lang="ru-R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ru-RU"/>
          </a:p>
        </p:txBody>
      </p:sp>
      <p:sp>
        <p:nvSpPr>
          <p:cNvPr id="7" name="Slide Number Placeholder 5"/>
          <p:cNvSpPr>
            <a:spLocks noGrp="1"/>
          </p:cNvSpPr>
          <p:nvPr>
            <p:ph type="sldNum" sz="quarter" idx="4"/>
          </p:nvPr>
        </p:nvSpPr>
        <p:spPr>
          <a:xfrm>
            <a:off x="6992784" y="6356351"/>
            <a:ext cx="2057400" cy="365125"/>
          </a:xfrm>
          <a:prstGeom prst="rect">
            <a:avLst/>
          </a:prstGeom>
        </p:spPr>
        <p:txBody>
          <a:bodyPr vert="horz" lIns="91440" tIns="45720" rIns="91440" bIns="45720" rtlCol="0" anchor="ctr"/>
          <a:lstStyle>
            <a:lvl1pPr algn="r">
              <a:defRPr sz="1600" b="1">
                <a:solidFill>
                  <a:schemeClr val="bg1"/>
                </a:solidFill>
                <a:latin typeface="Palatino Linotype" pitchFamily="18" charset="0"/>
              </a:defRPr>
            </a:lvl1pPr>
          </a:lstStyle>
          <a:p>
            <a:fld id="{89AB645D-11EB-416E-90BD-BFA708568006}" type="slidenum">
              <a:rPr lang="ru-RU" smtClean="0"/>
              <a:pPr/>
              <a:t>‹#›</a:t>
            </a:fld>
            <a:r>
              <a:rPr lang="az-Latn-AZ" smtClean="0"/>
              <a:t>/76</a:t>
            </a:r>
            <a:endParaRPr lang="ru-RU" dirty="0"/>
          </a:p>
        </p:txBody>
      </p:sp>
    </p:spTree>
    <p:extLst>
      <p:ext uri="{BB962C8B-B14F-4D97-AF65-F5344CB8AC3E}">
        <p14:creationId xmlns:p14="http://schemas.microsoft.com/office/powerpoint/2010/main" val="1970985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FF430-1AB1-4EF4-BF62-053E803459E9}" type="datetime1">
              <a:rPr lang="ru-RU" smtClean="0"/>
              <a:t>19.01.2023</a:t>
            </a:fld>
            <a:endParaRPr lang="ru-R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ru-RU"/>
          </a:p>
        </p:txBody>
      </p:sp>
      <p:sp>
        <p:nvSpPr>
          <p:cNvPr id="5" name="Slide Number Placeholder 5"/>
          <p:cNvSpPr>
            <a:spLocks noGrp="1"/>
          </p:cNvSpPr>
          <p:nvPr>
            <p:ph type="sldNum" sz="quarter" idx="4"/>
          </p:nvPr>
        </p:nvSpPr>
        <p:spPr>
          <a:xfrm>
            <a:off x="6992784" y="6356351"/>
            <a:ext cx="2057400" cy="365125"/>
          </a:xfrm>
          <a:prstGeom prst="rect">
            <a:avLst/>
          </a:prstGeom>
        </p:spPr>
        <p:txBody>
          <a:bodyPr vert="horz" lIns="91440" tIns="45720" rIns="91440" bIns="45720" rtlCol="0" anchor="ctr"/>
          <a:lstStyle>
            <a:lvl1pPr algn="r">
              <a:defRPr sz="1600" b="1">
                <a:solidFill>
                  <a:schemeClr val="bg1"/>
                </a:solidFill>
                <a:latin typeface="Palatino Linotype" pitchFamily="18" charset="0"/>
              </a:defRPr>
            </a:lvl1pPr>
          </a:lstStyle>
          <a:p>
            <a:fld id="{89AB645D-11EB-416E-90BD-BFA708568006}" type="slidenum">
              <a:rPr lang="ru-RU" smtClean="0"/>
              <a:pPr/>
              <a:t>‹#›</a:t>
            </a:fld>
            <a:r>
              <a:rPr lang="az-Latn-AZ" smtClean="0"/>
              <a:t>/76</a:t>
            </a:r>
            <a:endParaRPr lang="ru-RU" dirty="0"/>
          </a:p>
        </p:txBody>
      </p:sp>
    </p:spTree>
    <p:extLst>
      <p:ext uri="{BB962C8B-B14F-4D97-AF65-F5344CB8AC3E}">
        <p14:creationId xmlns:p14="http://schemas.microsoft.com/office/powerpoint/2010/main" val="1818614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E624A-943B-419F-8B03-F7CBD825076D}" type="datetime1">
              <a:rPr lang="ru-RU" smtClean="0"/>
              <a:t>19.01.2023</a:t>
            </a:fld>
            <a:endParaRPr lang="ru-RU"/>
          </a:p>
        </p:txBody>
      </p:sp>
      <p:sp>
        <p:nvSpPr>
          <p:cNvPr id="5" name="Slide Number Placeholder 5"/>
          <p:cNvSpPr>
            <a:spLocks noGrp="1"/>
          </p:cNvSpPr>
          <p:nvPr>
            <p:ph type="sldNum" sz="quarter" idx="4"/>
          </p:nvPr>
        </p:nvSpPr>
        <p:spPr>
          <a:xfrm>
            <a:off x="6992784" y="6356351"/>
            <a:ext cx="2057400" cy="365125"/>
          </a:xfrm>
          <a:prstGeom prst="rect">
            <a:avLst/>
          </a:prstGeom>
        </p:spPr>
        <p:txBody>
          <a:bodyPr vert="horz" lIns="91440" tIns="45720" rIns="91440" bIns="45720" rtlCol="0" anchor="ctr"/>
          <a:lstStyle>
            <a:lvl1pPr algn="r">
              <a:defRPr sz="1600" b="1">
                <a:solidFill>
                  <a:schemeClr val="bg1"/>
                </a:solidFill>
                <a:latin typeface="Palatino Linotype" pitchFamily="18" charset="0"/>
              </a:defRPr>
            </a:lvl1pPr>
          </a:lstStyle>
          <a:p>
            <a:fld id="{89AB645D-11EB-416E-90BD-BFA708568006}" type="slidenum">
              <a:rPr lang="ru-RU" smtClean="0"/>
              <a:pPr/>
              <a:t>‹#›</a:t>
            </a:fld>
            <a:r>
              <a:rPr lang="az-Latn-AZ" smtClean="0"/>
              <a:t>/76</a:t>
            </a:r>
            <a:endParaRPr lang="ru-RU" dirty="0"/>
          </a:p>
        </p:txBody>
      </p:sp>
    </p:spTree>
    <p:extLst>
      <p:ext uri="{BB962C8B-B14F-4D97-AF65-F5344CB8AC3E}">
        <p14:creationId xmlns:p14="http://schemas.microsoft.com/office/powerpoint/2010/main" val="177877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Прямоугольник 15"/>
          <p:cNvSpPr/>
          <p:nvPr/>
        </p:nvSpPr>
        <p:spPr>
          <a:xfrm>
            <a:off x="16481" y="1126386"/>
            <a:ext cx="9108000" cy="5004000"/>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 y="-64506"/>
            <a:ext cx="9156698" cy="900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0" name="Прямоугольник 9"/>
          <p:cNvSpPr/>
          <p:nvPr/>
        </p:nvSpPr>
        <p:spPr>
          <a:xfrm>
            <a:off x="-1893" y="6337038"/>
            <a:ext cx="9144000"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2" name="Прямоугольник 11"/>
          <p:cNvSpPr/>
          <p:nvPr/>
        </p:nvSpPr>
        <p:spPr>
          <a:xfrm>
            <a:off x="715" y="924722"/>
            <a:ext cx="9140217" cy="648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Rectangle 8"/>
          <p:cNvSpPr>
            <a:spLocks noChangeArrowheads="1"/>
          </p:cNvSpPr>
          <p:nvPr/>
        </p:nvSpPr>
        <p:spPr bwMode="auto">
          <a:xfrm>
            <a:off x="1891" y="1146061"/>
            <a:ext cx="914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z-Latn-AZ" altLang="ru-RU" sz="1800" b="1" spc="300" dirty="0" smtClean="0">
                <a:solidFill>
                  <a:srgbClr val="6C0000"/>
                </a:solidFill>
                <a:latin typeface="Times New Roman" pitchFamily="18" charset="0"/>
                <a:cs typeface="Times New Roman" pitchFamily="18" charset="0"/>
              </a:rPr>
              <a:t>AZƏRBAYCAN  MİLLİ</a:t>
            </a:r>
            <a:r>
              <a:rPr lang="en-US" altLang="ru-RU" sz="1800" b="1" spc="300" dirty="0" smtClean="0">
                <a:solidFill>
                  <a:srgbClr val="6C0000"/>
                </a:solidFill>
                <a:latin typeface="Times New Roman" pitchFamily="18" charset="0"/>
                <a:cs typeface="Times New Roman" pitchFamily="18" charset="0"/>
              </a:rPr>
              <a:t> </a:t>
            </a:r>
            <a:r>
              <a:rPr lang="az-Latn-AZ" altLang="ru-RU" sz="1800" b="1" spc="300" dirty="0" smtClean="0">
                <a:solidFill>
                  <a:srgbClr val="6C0000"/>
                </a:solidFill>
                <a:latin typeface="Times New Roman" pitchFamily="18" charset="0"/>
                <a:cs typeface="Times New Roman" pitchFamily="18" charset="0"/>
              </a:rPr>
              <a:t> ELMLƏR </a:t>
            </a:r>
            <a:r>
              <a:rPr lang="en-US" altLang="ru-RU" sz="1800" b="1" spc="300" dirty="0" smtClean="0">
                <a:solidFill>
                  <a:srgbClr val="6C0000"/>
                </a:solidFill>
                <a:latin typeface="Times New Roman" pitchFamily="18" charset="0"/>
                <a:cs typeface="Times New Roman" pitchFamily="18" charset="0"/>
              </a:rPr>
              <a:t> </a:t>
            </a:r>
            <a:r>
              <a:rPr lang="az-Latn-AZ" altLang="ru-RU" sz="1800" b="1" spc="300" dirty="0" smtClean="0">
                <a:solidFill>
                  <a:srgbClr val="6C0000"/>
                </a:solidFill>
                <a:latin typeface="Times New Roman" pitchFamily="18" charset="0"/>
                <a:cs typeface="Times New Roman" pitchFamily="18" charset="0"/>
              </a:rPr>
              <a:t>AKADEMİYASI</a:t>
            </a:r>
            <a:endParaRPr lang="en-US" altLang="ru-RU" sz="1800" b="1" spc="300" dirty="0" smtClean="0">
              <a:solidFill>
                <a:srgbClr val="6C0000"/>
              </a:solidFill>
              <a:latin typeface="Times New Roman" pitchFamily="18" charset="0"/>
              <a:cs typeface="Times New Roman" pitchFamily="18" charset="0"/>
            </a:endParaRPr>
          </a:p>
          <a:p>
            <a:pPr algn="ctr">
              <a:spcBef>
                <a:spcPct val="0"/>
              </a:spcBef>
              <a:buNone/>
            </a:pPr>
            <a:r>
              <a:rPr lang="az-Latn-AZ" altLang="ru-RU" sz="800" b="1" spc="300" dirty="0" smtClean="0">
                <a:solidFill>
                  <a:srgbClr val="6C0000"/>
                </a:solidFill>
                <a:latin typeface="Times New Roman" pitchFamily="18" charset="0"/>
                <a:cs typeface="Times New Roman" pitchFamily="18" charset="0"/>
              </a:rPr>
              <a:t> </a:t>
            </a:r>
            <a:endParaRPr lang="en-US" altLang="ru-RU" sz="800" b="1" spc="300" dirty="0" smtClean="0">
              <a:solidFill>
                <a:srgbClr val="6C0000"/>
              </a:solidFill>
              <a:latin typeface="Times New Roman" pitchFamily="18" charset="0"/>
              <a:cs typeface="Times New Roman" pitchFamily="18" charset="0"/>
            </a:endParaRPr>
          </a:p>
          <a:p>
            <a:pPr algn="ctr">
              <a:spcBef>
                <a:spcPct val="0"/>
              </a:spcBef>
              <a:buNone/>
            </a:pPr>
            <a:r>
              <a:rPr lang="az-Latn-AZ" sz="1800" b="1" spc="300" dirty="0" smtClean="0">
                <a:solidFill>
                  <a:srgbClr val="6C0000"/>
                </a:solidFill>
                <a:latin typeface="Times New Roman" pitchFamily="18" charset="0"/>
                <a:cs typeface="Times New Roman" pitchFamily="18" charset="0"/>
              </a:rPr>
              <a:t>RƏYASƏT  HEYƏTİ </a:t>
            </a:r>
            <a:endParaRPr lang="ru-RU" sz="1800" b="1" spc="300" dirty="0">
              <a:solidFill>
                <a:srgbClr val="6C0000"/>
              </a:solidFill>
              <a:latin typeface="Times New Roman" pitchFamily="18" charset="0"/>
              <a:cs typeface="Times New Roman" pitchFamily="18" charset="0"/>
            </a:endParaRPr>
          </a:p>
        </p:txBody>
      </p:sp>
      <p:sp>
        <p:nvSpPr>
          <p:cNvPr id="14" name="Прямоугольник 13"/>
          <p:cNvSpPr/>
          <p:nvPr/>
        </p:nvSpPr>
        <p:spPr>
          <a:xfrm>
            <a:off x="-13876" y="62260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5" name="Picture 6" descr="gerb q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0154" y="-10504"/>
            <a:ext cx="783693"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3"/>
          <p:cNvSpPr txBox="1">
            <a:spLocks noChangeArrowheads="1"/>
          </p:cNvSpPr>
          <p:nvPr/>
        </p:nvSpPr>
        <p:spPr bwMode="auto">
          <a:xfrm>
            <a:off x="16481" y="2751658"/>
            <a:ext cx="9170574" cy="2831544"/>
          </a:xfrm>
          <a:prstGeom prst="rect">
            <a:avLst/>
          </a:prstGeom>
          <a:noFill/>
          <a:ln w="9525">
            <a:noFill/>
            <a:miter lim="800000"/>
            <a:headEnd/>
            <a:tailEnd/>
          </a:ln>
        </p:spPr>
        <p:txBody>
          <a:bodyPr wrap="square">
            <a:spAutoFit/>
          </a:bodyPr>
          <a:lstStyle/>
          <a:p>
            <a:pPr algn="ctr"/>
            <a:r>
              <a:rPr lang="az-Latn-AZ" sz="2400" b="1" spc="300" dirty="0" smtClean="0">
                <a:solidFill>
                  <a:srgbClr val="6C0000"/>
                </a:solidFill>
                <a:latin typeface="Times New Roman" panose="02020603050405020304" pitchFamily="18" charset="0"/>
                <a:cs typeface="Times New Roman" panose="02020603050405020304" pitchFamily="18" charset="0"/>
              </a:rPr>
              <a:t>FİZİKA</a:t>
            </a:r>
            <a:r>
              <a:rPr lang="en-US" sz="2400" b="1" spc="300" dirty="0" smtClean="0">
                <a:solidFill>
                  <a:srgbClr val="6C0000"/>
                </a:solidFill>
                <a:latin typeface="Times New Roman" panose="02020603050405020304" pitchFamily="18" charset="0"/>
                <a:cs typeface="Times New Roman" panose="02020603050405020304" pitchFamily="18" charset="0"/>
              </a:rPr>
              <a:t> </a:t>
            </a:r>
            <a:r>
              <a:rPr lang="az-Latn-AZ" sz="2400" b="1" spc="300" dirty="0" smtClean="0">
                <a:solidFill>
                  <a:srgbClr val="6C0000"/>
                </a:solidFill>
                <a:latin typeface="Times New Roman" panose="02020603050405020304" pitchFamily="18" charset="0"/>
                <a:cs typeface="Times New Roman" panose="02020603050405020304" pitchFamily="18" charset="0"/>
              </a:rPr>
              <a:t>-</a:t>
            </a:r>
            <a:r>
              <a:rPr lang="en-US" sz="2400" b="1" spc="300" dirty="0" smtClean="0">
                <a:solidFill>
                  <a:srgbClr val="6C0000"/>
                </a:solidFill>
                <a:latin typeface="Times New Roman" panose="02020603050405020304" pitchFamily="18" charset="0"/>
                <a:cs typeface="Times New Roman" panose="02020603050405020304" pitchFamily="18" charset="0"/>
              </a:rPr>
              <a:t> </a:t>
            </a:r>
            <a:r>
              <a:rPr lang="az-Latn-AZ" sz="2400" b="1" spc="300" dirty="0" smtClean="0">
                <a:solidFill>
                  <a:srgbClr val="6C0000"/>
                </a:solidFill>
                <a:latin typeface="Times New Roman" panose="02020603050405020304" pitchFamily="18" charset="0"/>
                <a:cs typeface="Times New Roman" panose="02020603050405020304" pitchFamily="18" charset="0"/>
              </a:rPr>
              <a:t>RİYAZİYYAT</a:t>
            </a:r>
            <a:r>
              <a:rPr lang="en-US" sz="2400" b="1" spc="300" dirty="0" smtClean="0">
                <a:solidFill>
                  <a:srgbClr val="6C0000"/>
                </a:solidFill>
                <a:latin typeface="Times New Roman" panose="02020603050405020304" pitchFamily="18" charset="0"/>
                <a:cs typeface="Times New Roman" panose="02020603050405020304" pitchFamily="18" charset="0"/>
              </a:rPr>
              <a:t>   </a:t>
            </a:r>
            <a:r>
              <a:rPr lang="az-Latn-AZ" sz="2400" b="1" spc="300" dirty="0" smtClean="0">
                <a:solidFill>
                  <a:srgbClr val="6C0000"/>
                </a:solidFill>
                <a:latin typeface="Times New Roman" panose="02020603050405020304" pitchFamily="18" charset="0"/>
                <a:cs typeface="Times New Roman" panose="02020603050405020304" pitchFamily="18" charset="0"/>
              </a:rPr>
              <a:t>VƏ</a:t>
            </a:r>
            <a:r>
              <a:rPr lang="en-US" sz="2400" b="1" spc="300" dirty="0" smtClean="0">
                <a:solidFill>
                  <a:srgbClr val="6C0000"/>
                </a:solidFill>
                <a:latin typeface="Times New Roman" panose="02020603050405020304" pitchFamily="18" charset="0"/>
                <a:cs typeface="Times New Roman" panose="02020603050405020304" pitchFamily="18" charset="0"/>
              </a:rPr>
              <a:t>   </a:t>
            </a:r>
            <a:r>
              <a:rPr lang="az-Latn-AZ" sz="2400" b="1" spc="300" dirty="0" smtClean="0">
                <a:solidFill>
                  <a:srgbClr val="6C0000"/>
                </a:solidFill>
                <a:latin typeface="Times New Roman" panose="02020603050405020304" pitchFamily="18" charset="0"/>
                <a:cs typeface="Times New Roman" panose="02020603050405020304" pitchFamily="18" charset="0"/>
              </a:rPr>
              <a:t>TEXNİKA</a:t>
            </a:r>
            <a:endParaRPr lang="en-US" sz="2400" b="1" spc="300" dirty="0" smtClean="0">
              <a:solidFill>
                <a:srgbClr val="6C0000"/>
              </a:solidFill>
              <a:latin typeface="Times New Roman" panose="02020603050405020304" pitchFamily="18" charset="0"/>
              <a:cs typeface="Times New Roman" panose="02020603050405020304" pitchFamily="18" charset="0"/>
            </a:endParaRPr>
          </a:p>
          <a:p>
            <a:pPr algn="ctr"/>
            <a:endParaRPr lang="en-US" b="1" spc="300" dirty="0" smtClean="0">
              <a:solidFill>
                <a:srgbClr val="6C0000"/>
              </a:solidFill>
              <a:latin typeface="Times New Roman" panose="02020603050405020304" pitchFamily="18" charset="0"/>
              <a:cs typeface="Times New Roman" panose="02020603050405020304" pitchFamily="18" charset="0"/>
            </a:endParaRPr>
          </a:p>
          <a:p>
            <a:pPr algn="ctr"/>
            <a:r>
              <a:rPr lang="az-Latn-AZ" sz="2400" b="1" spc="300" dirty="0" smtClean="0">
                <a:solidFill>
                  <a:srgbClr val="6C0000"/>
                </a:solidFill>
                <a:latin typeface="Times New Roman" panose="02020603050405020304" pitchFamily="18" charset="0"/>
                <a:cs typeface="Times New Roman" panose="02020603050405020304" pitchFamily="18" charset="0"/>
              </a:rPr>
              <a:t>ELMLƏRİ</a:t>
            </a:r>
            <a:r>
              <a:rPr lang="en-US" sz="2400" b="1" spc="300" dirty="0" smtClean="0">
                <a:solidFill>
                  <a:srgbClr val="6C0000"/>
                </a:solidFill>
                <a:latin typeface="Times New Roman" panose="02020603050405020304" pitchFamily="18" charset="0"/>
                <a:cs typeface="Times New Roman" panose="02020603050405020304" pitchFamily="18" charset="0"/>
              </a:rPr>
              <a:t>   </a:t>
            </a:r>
            <a:r>
              <a:rPr lang="az-Latn-AZ" sz="2400" b="1" spc="300" dirty="0" smtClean="0">
                <a:solidFill>
                  <a:srgbClr val="6C0000"/>
                </a:solidFill>
                <a:latin typeface="Times New Roman" panose="02020603050405020304" pitchFamily="18" charset="0"/>
                <a:cs typeface="Times New Roman" panose="02020603050405020304" pitchFamily="18" charset="0"/>
              </a:rPr>
              <a:t>BÖLMƏSİ</a:t>
            </a:r>
            <a:endParaRPr lang="en-US" sz="2400" b="1" spc="300" dirty="0" smtClean="0">
              <a:solidFill>
                <a:srgbClr val="6C0000"/>
              </a:solidFill>
              <a:latin typeface="Times New Roman" panose="02020603050405020304" pitchFamily="18" charset="0"/>
              <a:cs typeface="Times New Roman" panose="02020603050405020304" pitchFamily="18" charset="0"/>
            </a:endParaRPr>
          </a:p>
          <a:p>
            <a:pPr algn="ctr"/>
            <a:endParaRPr lang="az-Latn-AZ" sz="2800" b="1" spc="300" dirty="0" smtClean="0">
              <a:solidFill>
                <a:srgbClr val="6C0000"/>
              </a:solidFill>
              <a:latin typeface="Times New Roman" panose="02020603050405020304" pitchFamily="18" charset="0"/>
              <a:cs typeface="Times New Roman" panose="02020603050405020304" pitchFamily="18" charset="0"/>
            </a:endParaRPr>
          </a:p>
          <a:p>
            <a:pPr algn="ctr"/>
            <a:r>
              <a:rPr lang="az-Latn-AZ" sz="2800" b="1" spc="300" dirty="0" smtClean="0">
                <a:solidFill>
                  <a:srgbClr val="6C0000"/>
                </a:solidFill>
                <a:latin typeface="Times New Roman" panose="02020603050405020304" pitchFamily="18" charset="0"/>
                <a:cs typeface="Times New Roman" panose="02020603050405020304" pitchFamily="18" charset="0"/>
              </a:rPr>
              <a:t>İ L L İ K</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   H</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E</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S</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A</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B</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A</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T</a:t>
            </a:r>
            <a:r>
              <a:rPr lang="en-US" sz="2800" b="1" spc="300" dirty="0" smtClean="0">
                <a:solidFill>
                  <a:srgbClr val="6C0000"/>
                </a:solidFill>
                <a:latin typeface="Times New Roman" panose="02020603050405020304" pitchFamily="18" charset="0"/>
                <a:cs typeface="Times New Roman" panose="02020603050405020304" pitchFamily="18" charset="0"/>
              </a:rPr>
              <a:t> </a:t>
            </a:r>
            <a:endParaRPr lang="az-Latn-AZ" sz="2800" b="1" spc="300" dirty="0" smtClean="0">
              <a:solidFill>
                <a:srgbClr val="6C0000"/>
              </a:solidFill>
              <a:latin typeface="Times New Roman" panose="02020603050405020304" pitchFamily="18" charset="0"/>
              <a:cs typeface="Times New Roman" panose="02020603050405020304" pitchFamily="18" charset="0"/>
            </a:endParaRPr>
          </a:p>
          <a:p>
            <a:pPr algn="ctr"/>
            <a:endParaRPr lang="az-Latn-AZ" sz="2800" b="1" spc="300" dirty="0" smtClean="0">
              <a:solidFill>
                <a:srgbClr val="6C0000"/>
              </a:solidFill>
              <a:latin typeface="Times New Roman" panose="02020603050405020304" pitchFamily="18" charset="0"/>
              <a:cs typeface="Times New Roman" panose="02020603050405020304" pitchFamily="18" charset="0"/>
            </a:endParaRPr>
          </a:p>
          <a:p>
            <a:pPr algn="ct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2</a:t>
            </a:r>
            <a:r>
              <a:rPr lang="en-US" sz="2800" b="1" spc="300" dirty="0" smtClean="0">
                <a:solidFill>
                  <a:srgbClr val="6C0000"/>
                </a:solidFill>
                <a:latin typeface="Times New Roman" panose="02020603050405020304" pitchFamily="18" charset="0"/>
                <a:cs typeface="Times New Roman" panose="02020603050405020304" pitchFamily="18" charset="0"/>
              </a:rPr>
              <a:t> </a:t>
            </a:r>
            <a:r>
              <a:rPr lang="az-Latn-AZ" sz="2800" b="1" spc="300" dirty="0" smtClean="0">
                <a:solidFill>
                  <a:srgbClr val="6C0000"/>
                </a:solidFill>
                <a:latin typeface="Times New Roman" panose="02020603050405020304" pitchFamily="18" charset="0"/>
                <a:cs typeface="Times New Roman" panose="02020603050405020304" pitchFamily="18" charset="0"/>
              </a:rPr>
              <a:t>0</a:t>
            </a:r>
            <a:r>
              <a:rPr lang="en-US" sz="2800" b="1" spc="300" dirty="0" smtClean="0">
                <a:solidFill>
                  <a:srgbClr val="6C0000"/>
                </a:solidFill>
                <a:latin typeface="Times New Roman" panose="02020603050405020304" pitchFamily="18" charset="0"/>
                <a:cs typeface="Times New Roman" panose="02020603050405020304" pitchFamily="18" charset="0"/>
              </a:rPr>
              <a:t> 2 </a:t>
            </a:r>
            <a:r>
              <a:rPr lang="az-Latn-AZ" sz="2800" b="1" spc="300" dirty="0" smtClean="0">
                <a:solidFill>
                  <a:srgbClr val="6C0000"/>
                </a:solidFill>
                <a:latin typeface="Times New Roman" panose="02020603050405020304" pitchFamily="18" charset="0"/>
                <a:cs typeface="Times New Roman" panose="02020603050405020304" pitchFamily="18" charset="0"/>
              </a:rPr>
              <a:t>2</a:t>
            </a:r>
            <a:endParaRPr lang="en-US" sz="2800" b="1" spc="300" dirty="0" smtClean="0">
              <a:solidFill>
                <a:srgbClr val="6C0000"/>
              </a:solidFill>
              <a:latin typeface="Times New Roman" panose="02020603050405020304" pitchFamily="18" charset="0"/>
              <a:cs typeface="Times New Roman" panose="02020603050405020304" pitchFamily="18" charset="0"/>
            </a:endParaRPr>
          </a:p>
        </p:txBody>
      </p:sp>
      <p:sp>
        <p:nvSpPr>
          <p:cNvPr id="19" name="TextBox 4"/>
          <p:cNvSpPr txBox="1">
            <a:spLocks noChangeArrowheads="1"/>
          </p:cNvSpPr>
          <p:nvPr/>
        </p:nvSpPr>
        <p:spPr bwMode="auto">
          <a:xfrm>
            <a:off x="2673864" y="6333020"/>
            <a:ext cx="4208080" cy="430887"/>
          </a:xfrm>
          <a:prstGeom prst="rect">
            <a:avLst/>
          </a:prstGeom>
          <a:noFill/>
          <a:ln w="9525">
            <a:noFill/>
            <a:miter lim="800000"/>
            <a:headEnd/>
            <a:tailEnd/>
          </a:ln>
        </p:spPr>
        <p:txBody>
          <a:bodyPr wrap="square">
            <a:spAutoFit/>
          </a:bodyPr>
          <a:lstStyle/>
          <a:p>
            <a:pPr algn="ctr"/>
            <a:r>
              <a:rPr lang="en-US" sz="2200" b="1" dirty="0" smtClean="0">
                <a:solidFill>
                  <a:schemeClr val="bg1"/>
                </a:solidFill>
                <a:latin typeface="Times New Roman" pitchFamily="18" charset="0"/>
                <a:cs typeface="Times New Roman" pitchFamily="18" charset="0"/>
              </a:rPr>
              <a:t>1</a:t>
            </a:r>
            <a:r>
              <a:rPr lang="az-Latn-AZ" sz="2200" b="1" dirty="0" smtClean="0">
                <a:solidFill>
                  <a:schemeClr val="bg1"/>
                </a:solidFill>
                <a:latin typeface="Times New Roman" pitchFamily="18" charset="0"/>
                <a:cs typeface="Times New Roman" pitchFamily="18" charset="0"/>
              </a:rPr>
              <a:t>8 yanvar</a:t>
            </a:r>
            <a:r>
              <a:rPr lang="en-US" sz="2200" b="1" dirty="0" smtClean="0">
                <a:solidFill>
                  <a:schemeClr val="bg1"/>
                </a:solidFill>
                <a:latin typeface="Times New Roman" pitchFamily="18" charset="0"/>
                <a:cs typeface="Times New Roman" pitchFamily="18" charset="0"/>
              </a:rPr>
              <a:t> 202</a:t>
            </a:r>
            <a:r>
              <a:rPr lang="az-Latn-AZ" sz="2200" b="1" dirty="0">
                <a:solidFill>
                  <a:schemeClr val="bg1"/>
                </a:solidFill>
                <a:latin typeface="Times New Roman" pitchFamily="18" charset="0"/>
                <a:cs typeface="Times New Roman" pitchFamily="18" charset="0"/>
              </a:rPr>
              <a:t>3</a:t>
            </a:r>
            <a:r>
              <a:rPr lang="en-US" sz="2200" b="1" dirty="0" smtClean="0">
                <a:solidFill>
                  <a:schemeClr val="bg1"/>
                </a:solidFill>
                <a:latin typeface="Times New Roman" pitchFamily="18" charset="0"/>
                <a:cs typeface="Times New Roman" pitchFamily="18" charset="0"/>
              </a:rPr>
              <a:t>-c</a:t>
            </a:r>
            <a:r>
              <a:rPr lang="az-Latn-AZ" sz="2200" b="1" dirty="0" smtClean="0">
                <a:solidFill>
                  <a:schemeClr val="bg1"/>
                </a:solidFill>
                <a:latin typeface="Times New Roman" pitchFamily="18" charset="0"/>
                <a:cs typeface="Times New Roman" pitchFamily="18" charset="0"/>
              </a:rPr>
              <a:t>ü</a:t>
            </a:r>
            <a:r>
              <a:rPr lang="en-US" sz="2200" b="1" dirty="0" smtClean="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il</a:t>
            </a:r>
            <a:endParaRPr lang="ru-RU" sz="2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04551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0251" y="1674466"/>
            <a:ext cx="8958085" cy="3808735"/>
          </a:xfrm>
          <a:prstGeom prst="rect">
            <a:avLst/>
          </a:prstGeom>
        </p:spPr>
        <p:txBody>
          <a:bodyPr wrap="square">
            <a:spAutoFit/>
          </a:bodyPr>
          <a:lstStyle/>
          <a:p>
            <a:pPr algn="ctr">
              <a:lnSpc>
                <a:spcPct val="150000"/>
              </a:lnSpc>
            </a:pPr>
            <a:r>
              <a:rPr lang="az-Latn-AZ" sz="2400" b="1" dirty="0" smtClean="0">
                <a:latin typeface="Times New Roman" pitchFamily="18" charset="0"/>
                <a:cs typeface="Times New Roman" pitchFamily="18" charset="0"/>
              </a:rPr>
              <a:t>ŞAMAXI   ASTROFİZİKA   RƏSƏDXANASI</a:t>
            </a:r>
            <a:endParaRPr lang="az-Latn-AZ" sz="2500" b="1" dirty="0" smtClean="0">
              <a:latin typeface="Times New Roman" pitchFamily="18" charset="0"/>
              <a:cs typeface="Times New Roman" pitchFamily="18" charset="0"/>
            </a:endParaRPr>
          </a:p>
          <a:p>
            <a:pPr algn="ctr"/>
            <a:endParaRPr lang="ru-RU" sz="1200" dirty="0">
              <a:latin typeface="Times New Roman" pitchFamily="18" charset="0"/>
              <a:cs typeface="Times New Roman" pitchFamily="18" charset="0"/>
            </a:endParaRPr>
          </a:p>
          <a:p>
            <a:pPr marL="357188" algn="just">
              <a:lnSpc>
                <a:spcPct val="150000"/>
              </a:lnSpc>
            </a:pPr>
            <a:r>
              <a:rPr lang="az-Latn-AZ" sz="1600" dirty="0">
                <a:latin typeface="Times New Roman" panose="02020603050405020304" pitchFamily="18" charset="0"/>
                <a:cs typeface="Times New Roman" panose="02020603050405020304" pitchFamily="18" charset="0"/>
              </a:rPr>
              <a:t>Güclü ulduzətrafı diskləri olan klassik T Buğa tipli cavan ulduzlarda təkamülün müəyyən mərhələsindən sonra disk şüalanması zəifləyir. Belə ulduzların spektral enerji paylanma əyrilərinın tədqiqi əsasında ilk dəfə disk şüalanması yalnız uzaq infraqırmızı diapazonda mövcud olan yeni tip alt qrup ulduzlar aşkar edilmişdir. Aşkar edilmiş yeni tip ulduzlar yalnız qalıq ulduzətrafı toz şüalanmasına malikdir. Bu da sübut edir ki, cavan ulduzlarda planetlərin yaranması prosesi ulduzların yaranışından cəmi bir neçə milyon il sonra yekunlaşır. Alınmış nəticə Günəş tipli ulduzların ilkin yarandığı dövrdən sonrakı təkamül mərhələlərinı öyrənmək üçün mühüm əhəmiyyətə malikdir.</a:t>
            </a:r>
            <a:endParaRPr lang="ru-RU" sz="1600" dirty="0">
              <a:latin typeface="Times New Roman" panose="02020603050405020304" pitchFamily="18" charset="0"/>
              <a:cs typeface="Times New Roman" panose="02020603050405020304" pitchFamily="18" charset="0"/>
            </a:endParaRPr>
          </a:p>
          <a:p>
            <a:pPr marL="1884363" indent="-1163638" algn="just">
              <a:lnSpc>
                <a:spcPct val="150000"/>
              </a:lnSpc>
            </a:pPr>
            <a:r>
              <a:rPr lang="az-Latn-AZ" sz="1600" b="1" dirty="0" smtClean="0">
                <a:latin typeface="Times New Roman" panose="02020603050405020304" pitchFamily="18" charset="0"/>
                <a:cs typeface="Times New Roman" panose="02020603050405020304" pitchFamily="18" charset="0"/>
              </a:rPr>
              <a:t>İcraçılar</a:t>
            </a:r>
            <a:r>
              <a:rPr lang="az-Latn-AZ" sz="1600" b="1" dirty="0">
                <a:latin typeface="Times New Roman" panose="02020603050405020304" pitchFamily="18" charset="0"/>
                <a:cs typeface="Times New Roman" panose="02020603050405020304" pitchFamily="18" charset="0"/>
              </a:rPr>
              <a:t>: </a:t>
            </a:r>
            <a:r>
              <a:rPr lang="az-Latn-AZ" sz="1600" dirty="0" smtClean="0">
                <a:latin typeface="Times New Roman" panose="02020603050405020304" pitchFamily="18" charset="0"/>
                <a:cs typeface="Times New Roman" panose="02020603050405020304" pitchFamily="18" charset="0"/>
              </a:rPr>
              <a:t>fizika-riyaziyyat </a:t>
            </a:r>
            <a:r>
              <a:rPr lang="az-Latn-AZ" sz="1600" dirty="0">
                <a:latin typeface="Times New Roman" panose="02020603050405020304" pitchFamily="18" charset="0"/>
                <a:cs typeface="Times New Roman" panose="02020603050405020304" pitchFamily="18" charset="0"/>
              </a:rPr>
              <a:t>elmləri doktoru</a:t>
            </a:r>
            <a:r>
              <a:rPr lang="az-Latn-AZ" sz="1600" b="1" dirty="0">
                <a:latin typeface="Times New Roman" panose="02020603050405020304" pitchFamily="18" charset="0"/>
                <a:cs typeface="Times New Roman" panose="02020603050405020304" pitchFamily="18" charset="0"/>
              </a:rPr>
              <a:t> Nəriman </a:t>
            </a:r>
            <a:r>
              <a:rPr lang="az-Latn-AZ" sz="1600" b="1" dirty="0" smtClean="0">
                <a:latin typeface="Times New Roman" panose="02020603050405020304" pitchFamily="18" charset="0"/>
                <a:cs typeface="Times New Roman" panose="02020603050405020304" pitchFamily="18" charset="0"/>
              </a:rPr>
              <a:t>İsmayılov, </a:t>
            </a:r>
            <a:r>
              <a:rPr lang="az-Latn-AZ" sz="1600" dirty="0" smtClean="0">
                <a:latin typeface="Times New Roman" panose="02020603050405020304" pitchFamily="18" charset="0"/>
                <a:cs typeface="Times New Roman" panose="02020603050405020304" pitchFamily="18" charset="0"/>
              </a:rPr>
              <a:t>dissertant</a:t>
            </a:r>
            <a:r>
              <a:rPr lang="az-Latn-AZ" sz="1600" b="1" dirty="0" smtClean="0">
                <a:latin typeface="Times New Roman" panose="02020603050405020304" pitchFamily="18" charset="0"/>
                <a:cs typeface="Times New Roman" panose="02020603050405020304" pitchFamily="18" charset="0"/>
              </a:rPr>
              <a:t> </a:t>
            </a:r>
            <a:r>
              <a:rPr lang="az-Latn-AZ" sz="1600" b="1" dirty="0">
                <a:latin typeface="Times New Roman" panose="02020603050405020304" pitchFamily="18" charset="0"/>
                <a:cs typeface="Times New Roman" panose="02020603050405020304" pitchFamily="18" charset="0"/>
              </a:rPr>
              <a:t>Ülvi Vəliyev</a:t>
            </a:r>
            <a:endParaRPr lang="az-Latn-AZ" sz="1600" b="1" dirty="0" smtClean="0">
              <a:latin typeface="Times New Roman" pitchFamily="18" charset="0"/>
              <a:cs typeface="Times New Roman" pitchFamily="18" charset="0"/>
            </a:endParaRPr>
          </a:p>
        </p:txBody>
      </p:sp>
      <p:sp>
        <p:nvSpPr>
          <p:cNvPr id="13" name="Прямоугольник 12"/>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5" name="Прямоугольник 14"/>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61409" y="167299"/>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863283" y="159167"/>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4" name="Прямоугольник 13"/>
          <p:cNvSpPr/>
          <p:nvPr/>
        </p:nvSpPr>
        <p:spPr>
          <a:xfrm>
            <a:off x="458868" y="1180113"/>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10</a:t>
            </a:fld>
            <a:r>
              <a:rPr lang="az-Latn-AZ" smtClean="0"/>
              <a:t>/76</a:t>
            </a:r>
            <a:endParaRPr lang="ru-RU" dirty="0"/>
          </a:p>
        </p:txBody>
      </p:sp>
    </p:spTree>
    <p:extLst>
      <p:ext uri="{BB962C8B-B14F-4D97-AF65-F5344CB8AC3E}">
        <p14:creationId xmlns:p14="http://schemas.microsoft.com/office/powerpoint/2010/main" val="31132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67798" y="2192352"/>
            <a:ext cx="8983838" cy="3831818"/>
          </a:xfrm>
          <a:prstGeom prst="rect">
            <a:avLst/>
          </a:prstGeom>
        </p:spPr>
        <p:txBody>
          <a:bodyPr wrap="square">
            <a:spAutoFit/>
          </a:bodyPr>
          <a:lstStyle/>
          <a:p>
            <a:pPr marL="357188" algn="just">
              <a:lnSpc>
                <a:spcPct val="150000"/>
              </a:lnSpc>
            </a:pPr>
            <a:r>
              <a:rPr lang="az-Latn-AZ" dirty="0" smtClean="0">
                <a:latin typeface="Times New Roman" panose="02020603050405020304" pitchFamily="18" charset="0"/>
                <a:cs typeface="Times New Roman" panose="02020603050405020304" pitchFamily="18" charset="0"/>
              </a:rPr>
              <a:t>Düyü kəpəyindən </a:t>
            </a:r>
            <a:r>
              <a:rPr lang="az-Latn-AZ" dirty="0">
                <a:latin typeface="Times New Roman" panose="02020603050405020304" pitchFamily="18" charset="0"/>
                <a:cs typeface="Times New Roman" panose="02020603050405020304" pitchFamily="18" charset="0"/>
              </a:rPr>
              <a:t>alınan pentapeptidin molekulyar-docking tədqiqatlarında onun xərçəng əleyhinə təsirinin mexanizmi verilmişdir. Göstərilmişdir ki, bu pentapeptid xərçənglə birbaşa </a:t>
            </a:r>
            <a:r>
              <a:rPr lang="az-Latn-AZ" dirty="0" smtClean="0">
                <a:latin typeface="Times New Roman" panose="02020603050405020304" pitchFamily="18" charset="0"/>
                <a:cs typeface="Times New Roman" panose="02020603050405020304" pitchFamily="18" charset="0"/>
              </a:rPr>
              <a:t>əlaqəli olan </a:t>
            </a:r>
            <a:r>
              <a:rPr lang="az-Latn-AZ" dirty="0">
                <a:latin typeface="Times New Roman" panose="02020603050405020304" pitchFamily="18" charset="0"/>
                <a:cs typeface="Times New Roman" panose="02020603050405020304" pitchFamily="18" charset="0"/>
              </a:rPr>
              <a:t>həm reseptor, həm də qeyri-reseptor zülalla birləşib onları inhibə edə bilir. Pentapeptidin </a:t>
            </a:r>
            <a:r>
              <a:rPr lang="az-Latn-AZ" dirty="0" smtClean="0">
                <a:latin typeface="Times New Roman" panose="02020603050405020304" pitchFamily="18" charset="0"/>
                <a:cs typeface="Times New Roman" panose="02020603050405020304" pitchFamily="18" charset="0"/>
              </a:rPr>
              <a:t>analoqlarının </a:t>
            </a:r>
            <a:r>
              <a:rPr lang="az-Latn-AZ" dirty="0">
                <a:latin typeface="Times New Roman" panose="02020603050405020304" pitchFamily="18" charset="0"/>
                <a:cs typeface="Times New Roman" panose="02020603050405020304" pitchFamily="18" charset="0"/>
              </a:rPr>
              <a:t>sintezi göstərmişdir ki, onun anti-xərçəng xüsusiyyətlərini tənzimləmək olur. Kompüter analizi göstərmişdir ki, bu petidlərin yüksək farmakoloji xüsusiyyətləri vardır. </a:t>
            </a:r>
            <a:endParaRPr lang="ru-RU" dirty="0">
              <a:latin typeface="Times New Roman" panose="02020603050405020304" pitchFamily="18" charset="0"/>
              <a:cs typeface="Times New Roman" panose="02020603050405020304" pitchFamily="18" charset="0"/>
            </a:endParaRPr>
          </a:p>
          <a:p>
            <a:pPr marL="1439863" algn="just">
              <a:lnSpc>
                <a:spcPct val="150000"/>
              </a:lnSpc>
            </a:pPr>
            <a:r>
              <a:rPr lang="az-Latn-AZ" b="1" dirty="0">
                <a:latin typeface="Times New Roman" panose="02020603050405020304" pitchFamily="18" charset="0"/>
                <a:cs typeface="Times New Roman" panose="02020603050405020304" pitchFamily="18" charset="0"/>
              </a:rPr>
              <a:t>İcraçılar:   </a:t>
            </a:r>
            <a:r>
              <a:rPr lang="az-Latn-AZ" dirty="0">
                <a:latin typeface="Times New Roman" panose="02020603050405020304" pitchFamily="18" charset="0"/>
                <a:cs typeface="Times New Roman" panose="02020603050405020304" pitchFamily="18" charset="0"/>
              </a:rPr>
              <a:t>akademik </a:t>
            </a:r>
            <a:r>
              <a:rPr lang="az-Latn-AZ" b="1" dirty="0">
                <a:latin typeface="Times New Roman" panose="02020603050405020304" pitchFamily="18" charset="0"/>
                <a:cs typeface="Times New Roman" panose="02020603050405020304" pitchFamily="18" charset="0"/>
              </a:rPr>
              <a:t>Cəmil </a:t>
            </a:r>
            <a:r>
              <a:rPr lang="az-Latn-AZ" b="1" dirty="0" smtClean="0">
                <a:latin typeface="Times New Roman" panose="02020603050405020304" pitchFamily="18" charset="0"/>
                <a:cs typeface="Times New Roman" panose="02020603050405020304" pitchFamily="18" charset="0"/>
              </a:rPr>
              <a:t>Əliyev, </a:t>
            </a:r>
            <a:r>
              <a:rPr lang="az-Latn-AZ" dirty="0" smtClean="0">
                <a:latin typeface="Times New Roman" panose="02020603050405020304" pitchFamily="18" charset="0"/>
                <a:cs typeface="Times New Roman" panose="02020603050405020304" pitchFamily="18" charset="0"/>
              </a:rPr>
              <a:t>AMEA-nın </a:t>
            </a:r>
            <a:r>
              <a:rPr lang="az-Latn-AZ" dirty="0">
                <a:latin typeface="Times New Roman" panose="02020603050405020304" pitchFamily="18" charset="0"/>
                <a:cs typeface="Times New Roman" panose="02020603050405020304" pitchFamily="18" charset="0"/>
              </a:rPr>
              <a:t>müxbir üzvü </a:t>
            </a:r>
            <a:r>
              <a:rPr lang="az-Latn-AZ" b="1" dirty="0">
                <a:latin typeface="Times New Roman" panose="02020603050405020304" pitchFamily="18" charset="0"/>
                <a:cs typeface="Times New Roman" panose="02020603050405020304" pitchFamily="18" charset="0"/>
              </a:rPr>
              <a:t>Oktay Qasımov</a:t>
            </a:r>
            <a:endParaRPr lang="ru-RU" dirty="0">
              <a:latin typeface="Times New Roman" panose="02020603050405020304" pitchFamily="18" charset="0"/>
              <a:cs typeface="Times New Roman" panose="02020603050405020304" pitchFamily="18" charset="0"/>
            </a:endParaRPr>
          </a:p>
          <a:p>
            <a:pPr marL="2238375" algn="just">
              <a:lnSpc>
                <a:spcPct val="150000"/>
              </a:lnSpc>
            </a:pPr>
            <a:r>
              <a:rPr lang="az-Latn-AZ" dirty="0">
                <a:latin typeface="Times New Roman" panose="02020603050405020304" pitchFamily="18" charset="0"/>
                <a:cs typeface="Times New Roman" panose="02020603050405020304" pitchFamily="18" charset="0"/>
              </a:rPr>
              <a:t>elmi işçi </a:t>
            </a:r>
            <a:r>
              <a:rPr lang="az-Latn-AZ" b="1" dirty="0">
                <a:latin typeface="Times New Roman" panose="02020603050405020304" pitchFamily="18" charset="0"/>
                <a:cs typeface="Times New Roman" panose="02020603050405020304" pitchFamily="18" charset="0"/>
              </a:rPr>
              <a:t>Mətanət Mansurova (Baxışova</a:t>
            </a:r>
            <a:r>
              <a:rPr lang="az-Latn-AZ" b="1" dirty="0" smtClean="0">
                <a:latin typeface="Times New Roman" panose="02020603050405020304" pitchFamily="18" charset="0"/>
                <a:cs typeface="Times New Roman" panose="02020603050405020304" pitchFamily="18" charset="0"/>
              </a:rPr>
              <a:t>), </a:t>
            </a:r>
            <a:r>
              <a:rPr lang="az-Latn-AZ" dirty="0" smtClean="0">
                <a:latin typeface="Times New Roman" panose="02020603050405020304" pitchFamily="18" charset="0"/>
                <a:cs typeface="Times New Roman" panose="02020603050405020304" pitchFamily="18" charset="0"/>
              </a:rPr>
              <a:t>dosent</a:t>
            </a:r>
            <a:r>
              <a:rPr lang="az-Latn-AZ" b="1" dirty="0" smtClean="0">
                <a:latin typeface="Times New Roman" panose="02020603050405020304" pitchFamily="18" charset="0"/>
                <a:cs typeface="Times New Roman" panose="02020603050405020304" pitchFamily="18" charset="0"/>
              </a:rPr>
              <a:t> Sefa Celik, </a:t>
            </a:r>
            <a:r>
              <a:rPr lang="az-Latn-AZ" dirty="0" smtClean="0">
                <a:latin typeface="Times New Roman" panose="02020603050405020304" pitchFamily="18" charset="0"/>
                <a:cs typeface="Times New Roman" panose="02020603050405020304" pitchFamily="18" charset="0"/>
              </a:rPr>
              <a:t>professor</a:t>
            </a:r>
            <a:r>
              <a:rPr lang="az-Latn-AZ" b="1" dirty="0" smtClean="0">
                <a:latin typeface="Times New Roman" panose="02020603050405020304" pitchFamily="18" charset="0"/>
                <a:cs typeface="Times New Roman" panose="02020603050405020304" pitchFamily="18" charset="0"/>
              </a:rPr>
              <a:t> Sevim Akyüz</a:t>
            </a:r>
            <a:endParaRPr lang="ru-RU" dirty="0">
              <a:latin typeface="Times New Roman" pitchFamily="18" charset="0"/>
              <a:cs typeface="Times New Roman" pitchFamily="18" charset="0"/>
            </a:endParaRPr>
          </a:p>
        </p:txBody>
      </p:sp>
      <p:sp>
        <p:nvSpPr>
          <p:cNvPr id="13" name="Прямоугольник 12"/>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 name="Прямоугольник 2"/>
          <p:cNvSpPr/>
          <p:nvPr/>
        </p:nvSpPr>
        <p:spPr>
          <a:xfrm>
            <a:off x="2805849" y="1627595"/>
            <a:ext cx="4421590" cy="477054"/>
          </a:xfrm>
          <a:prstGeom prst="rect">
            <a:avLst/>
          </a:prstGeom>
        </p:spPr>
        <p:txBody>
          <a:bodyPr wrap="square">
            <a:spAutoFit/>
          </a:bodyPr>
          <a:lstStyle/>
          <a:p>
            <a:pPr algn="ctr"/>
            <a:r>
              <a:rPr lang="az-Latn-AZ" sz="2400" b="1" dirty="0" smtClean="0">
                <a:latin typeface="Times New Roman" pitchFamily="18" charset="0"/>
                <a:cs typeface="Times New Roman" pitchFamily="18" charset="0"/>
              </a:rPr>
              <a:t>BİOFİZİKA    İNSTİTUTU</a:t>
            </a:r>
            <a:endParaRPr lang="az-Latn-AZ" sz="2400" b="1" dirty="0">
              <a:latin typeface="Times New Roman" pitchFamily="18" charset="0"/>
              <a:cs typeface="Times New Roman" pitchFamily="18" charset="0"/>
            </a:endParaRPr>
          </a:p>
        </p:txBody>
      </p:sp>
      <p:sp>
        <p:nvSpPr>
          <p:cNvPr id="17" name="Прямоугольник 16"/>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8846" y="140078"/>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962795" y="100160"/>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4" name="Прямоугольник 13"/>
          <p:cNvSpPr/>
          <p:nvPr/>
        </p:nvSpPr>
        <p:spPr>
          <a:xfrm>
            <a:off x="495811" y="1111826"/>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11</a:t>
            </a:fld>
            <a:r>
              <a:rPr lang="az-Latn-AZ" smtClean="0"/>
              <a:t>/76</a:t>
            </a:r>
            <a:endParaRPr lang="ru-RU" dirty="0"/>
          </a:p>
        </p:txBody>
      </p:sp>
    </p:spTree>
    <p:extLst>
      <p:ext uri="{BB962C8B-B14F-4D97-AF65-F5344CB8AC3E}">
        <p14:creationId xmlns:p14="http://schemas.microsoft.com/office/powerpoint/2010/main" val="54015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5" name="Прямоугольник 24"/>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1621" y="985652"/>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5" name="Таблица 14"/>
          <p:cNvGraphicFramePr>
            <a:graphicFrameLocks noGrp="1"/>
          </p:cNvGraphicFramePr>
          <p:nvPr>
            <p:extLst>
              <p:ext uri="{D42A27DB-BD31-4B8C-83A1-F6EECF244321}">
                <p14:modId xmlns:p14="http://schemas.microsoft.com/office/powerpoint/2010/main" val="2937089292"/>
              </p:ext>
            </p:extLst>
          </p:nvPr>
        </p:nvGraphicFramePr>
        <p:xfrm>
          <a:off x="936543" y="2126194"/>
          <a:ext cx="7390468" cy="3758176"/>
        </p:xfrm>
        <a:graphic>
          <a:graphicData uri="http://schemas.openxmlformats.org/drawingml/2006/table">
            <a:tbl>
              <a:tblPr>
                <a:tableStyleId>{616DA210-FB5B-4158-B5E0-FEB733F419BA}</a:tableStyleId>
              </a:tblPr>
              <a:tblGrid>
                <a:gridCol w="6050553">
                  <a:extLst>
                    <a:ext uri="{9D8B030D-6E8A-4147-A177-3AD203B41FA5}">
                      <a16:colId xmlns:a16="http://schemas.microsoft.com/office/drawing/2014/main" val="20000"/>
                    </a:ext>
                  </a:extLst>
                </a:gridCol>
                <a:gridCol w="1339915">
                  <a:extLst>
                    <a:ext uri="{9D8B030D-6E8A-4147-A177-3AD203B41FA5}">
                      <a16:colId xmlns:a16="http://schemas.microsoft.com/office/drawing/2014/main" val="20001"/>
                    </a:ext>
                  </a:extLst>
                </a:gridCol>
              </a:tblGrid>
              <a:tr h="520840">
                <a:tc>
                  <a:txBody>
                    <a:bodyPr/>
                    <a:lstStyle/>
                    <a:p>
                      <a:pPr algn="ctr">
                        <a:lnSpc>
                          <a:spcPct val="100000"/>
                        </a:lnSpc>
                        <a:spcAft>
                          <a:spcPts val="0"/>
                        </a:spcAft>
                      </a:pPr>
                      <a:r>
                        <a:rPr lang="az-Latn-AZ" sz="1200" b="1" kern="1200" dirty="0">
                          <a:solidFill>
                            <a:schemeClr val="tx1"/>
                          </a:solidFill>
                          <a:effectLst/>
                          <a:latin typeface="Times New Roman" panose="02020603050405020304" pitchFamily="18" charset="0"/>
                          <a:ea typeface="+mn-ea"/>
                          <a:cs typeface="Times New Roman" panose="02020603050405020304" pitchFamily="18" charset="0"/>
                        </a:rPr>
                        <a:t>Respublikanın digər elm və ali təhsil müəssisələri</a:t>
                      </a: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az-Latn-AZ" sz="1200" b="1" kern="1200" dirty="0" smtClean="0">
                          <a:effectLst/>
                          <a:latin typeface="Times New Roman" panose="02020603050405020304" pitchFamily="18" charset="0"/>
                          <a:cs typeface="Times New Roman" panose="02020603050405020304" pitchFamily="18" charset="0"/>
                        </a:rPr>
                        <a:t>Sayı</a:t>
                      </a:r>
                      <a:endParaRPr lang="en-US" sz="1200" b="1" kern="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799">
                <a:tc>
                  <a:txBody>
                    <a:bodyPr/>
                    <a:lstStyle/>
                    <a:p>
                      <a:pPr algn="just">
                        <a:lnSpc>
                          <a:spcPct val="100000"/>
                        </a:lnSpc>
                        <a:spcAft>
                          <a:spcPts val="0"/>
                        </a:spcAft>
                      </a:pPr>
                      <a:r>
                        <a:rPr lang="az-Latn-AZ" sz="1200" dirty="0">
                          <a:effectLst/>
                          <a:latin typeface="Palatino Linotype" panose="02040502050505030304" pitchFamily="18" charset="0"/>
                          <a:ea typeface="Times New Roman" panose="02020603050405020304" pitchFamily="18" charset="0"/>
                          <a:cs typeface="Arial" panose="020B0604020202020204" pitchFamily="34" charset="0"/>
                        </a:rPr>
                        <a:t>Milli Aviasiya Akademiyası</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26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Bakı Dövlət Universiteti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24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Milli Aerokosmik Agentlik</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14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Azərbaycan Texniki Universiteti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13</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Azərbayacan Dövlət Neft və Sənaye Universitet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8</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0721846"/>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Azərbaycan Dövlət Dəniz Akademiyası</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6</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7183968"/>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Sumqayıt Dövlət Universiteti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488811"/>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Azərbaycan İnşaat və Memarlıq Elmi-Tədqiqat İnstitutu </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4</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79236851"/>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Azərbaycan Turizm və Menecment Universiteti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spcAft>
                          <a:spcPts val="0"/>
                        </a:spcAft>
                      </a:pPr>
                      <a:r>
                        <a:rPr lang="az-Latn-AZ" sz="1200" b="1">
                          <a:effectLst/>
                          <a:latin typeface="Palatino Linotype" panose="02040502050505030304" pitchFamily="18" charset="0"/>
                          <a:ea typeface="Times New Roman" panose="02020603050405020304" pitchFamily="18" charset="0"/>
                          <a:cs typeface="Arial" panose="020B0604020202020204" pitchFamily="34" charset="0"/>
                        </a:rPr>
                        <a:t>1</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28666556"/>
                  </a:ext>
                </a:extLst>
              </a:tr>
              <a:tr h="284799">
                <a:tc>
                  <a:txBody>
                    <a:bodyPr/>
                    <a:lstStyle/>
                    <a:p>
                      <a:pPr algn="just">
                        <a:lnSpc>
                          <a:spcPct val="100000"/>
                        </a:lnSpc>
                        <a:spcAft>
                          <a:spcPts val="0"/>
                        </a:spcAft>
                      </a:pPr>
                      <a:r>
                        <a:rPr lang="az-Latn-AZ" sz="1200">
                          <a:effectLst/>
                          <a:latin typeface="Palatino Linotype" panose="02040502050505030304" pitchFamily="18" charset="0"/>
                          <a:ea typeface="Times New Roman" panose="02020603050405020304" pitchFamily="18" charset="0"/>
                          <a:cs typeface="Arial" panose="020B0604020202020204" pitchFamily="34" charset="0"/>
                        </a:rPr>
                        <a:t>Azərbaycan Universiteti</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az-Latn-AZ" sz="1200" b="1" dirty="0">
                          <a:effectLst/>
                          <a:latin typeface="Palatino Linotype" panose="02040502050505030304" pitchFamily="18" charset="0"/>
                          <a:ea typeface="Times New Roman" panose="02020603050405020304" pitchFamily="18" charset="0"/>
                          <a:cs typeface="Arial" panose="020B0604020202020204" pitchFamily="34" charset="0"/>
                        </a:rPr>
                        <a:t>1</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110738"/>
                  </a:ext>
                </a:extLst>
              </a:tr>
              <a:tr h="389346">
                <a:tc>
                  <a:txBody>
                    <a:bodyPr/>
                    <a:lstStyle/>
                    <a:p>
                      <a:pPr marL="88900" indent="0" algn="l">
                        <a:lnSpc>
                          <a:spcPct val="100000"/>
                        </a:lnSpc>
                        <a:spcBef>
                          <a:spcPts val="600"/>
                        </a:spcBef>
                        <a:spcAft>
                          <a:spcPts val="600"/>
                        </a:spcAft>
                        <a:tabLst>
                          <a:tab pos="88900" algn="l"/>
                        </a:tabLst>
                      </a:pPr>
                      <a:r>
                        <a:rPr lang="az-Latn-AZ" sz="1600" b="1" dirty="0" smtClean="0">
                          <a:effectLst/>
                          <a:latin typeface="Times New Roman" panose="02020603050405020304" pitchFamily="18" charset="0"/>
                          <a:ea typeface="MS Mincho" panose="02020609040205080304" pitchFamily="49" charset="-128"/>
                          <a:cs typeface="Times New Roman" panose="02020603050405020304" pitchFamily="18" charset="0"/>
                        </a:rPr>
                        <a:t>CƏMİSİ</a:t>
                      </a:r>
                      <a:endParaRPr lang="en-US" sz="1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az-Latn-AZ"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6" name="Прямоугольник 15"/>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21621" y="159167"/>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913786" y="134034"/>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2" name="Прямоугольник 31"/>
          <p:cNvSpPr/>
          <p:nvPr/>
        </p:nvSpPr>
        <p:spPr>
          <a:xfrm>
            <a:off x="1649119" y="1669854"/>
            <a:ext cx="6677892" cy="400110"/>
          </a:xfrm>
          <a:prstGeom prst="rect">
            <a:avLst/>
          </a:prstGeom>
        </p:spPr>
        <p:txBody>
          <a:bodyPr wrap="square">
            <a:spAutoFit/>
          </a:bodyPr>
          <a:lstStyle/>
          <a:p>
            <a:r>
              <a:rPr lang="az-Latn-AZ" sz="2000" b="1" spc="300" dirty="0" smtClean="0">
                <a:latin typeface="Times New Roman" panose="02020603050405020304" pitchFamily="18" charset="0"/>
                <a:cs typeface="Times New Roman" panose="02020603050405020304" pitchFamily="18" charset="0"/>
              </a:rPr>
              <a:t>AMEA-dan KƏNAR ELMİ MÜƏSSİSƏLƏR</a:t>
            </a:r>
            <a:endParaRPr lang="ru-RU" sz="2000" b="1" spc="300"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78941" y="1089832"/>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12</a:t>
            </a:fld>
            <a:r>
              <a:rPr lang="az-Latn-AZ" smtClean="0"/>
              <a:t>/76</a:t>
            </a:r>
            <a:endParaRPr lang="ru-RU" dirty="0"/>
          </a:p>
        </p:txBody>
      </p:sp>
    </p:spTree>
    <p:extLst>
      <p:ext uri="{BB962C8B-B14F-4D97-AF65-F5344CB8AC3E}">
        <p14:creationId xmlns:p14="http://schemas.microsoft.com/office/powerpoint/2010/main" val="254081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6" name="Прямоугольник 25"/>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5070" y="1016144"/>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87962" y="1673213"/>
            <a:ext cx="8359841" cy="4053417"/>
          </a:xfrm>
          <a:prstGeom prst="rect">
            <a:avLst/>
          </a:prstGeom>
        </p:spPr>
        <p:txBody>
          <a:bodyPr wrap="square">
            <a:spAutoFit/>
          </a:bodyPr>
          <a:lstStyle/>
          <a:p>
            <a:pPr algn="ctr">
              <a:lnSpc>
                <a:spcPct val="115000"/>
              </a:lnSpc>
              <a:spcAft>
                <a:spcPts val="0"/>
              </a:spcAft>
            </a:pPr>
            <a:r>
              <a:rPr lang="az-Latn-AZ" b="1" dirty="0" smtClean="0">
                <a:latin typeface="Times New Roman" panose="02020603050405020304" pitchFamily="18" charset="0"/>
                <a:ea typeface="Times New Roman" panose="02020603050405020304" pitchFamily="18" charset="0"/>
                <a:cs typeface="Times New Roman" panose="02020603050405020304" pitchFamily="18" charset="0"/>
              </a:rPr>
              <a:t>MİLLİ    AVİASİYA   AKADEMİYASI</a:t>
            </a:r>
          </a:p>
          <a:p>
            <a:pPr algn="ctr">
              <a:lnSpc>
                <a:spcPct val="115000"/>
              </a:lnSpc>
              <a:spcAft>
                <a:spcPts val="0"/>
              </a:spcAft>
            </a:pPr>
            <a:endParaRPr lang="az-Latn-AZ"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dirty="0">
                <a:latin typeface="Times New Roman" panose="02020603050405020304" pitchFamily="18" charset="0"/>
                <a:ea typeface="Calibri" panose="020F0502020204030204" pitchFamily="34" charset="0"/>
                <a:cs typeface="Times New Roman" panose="02020603050405020304" pitchFamily="18" charset="0"/>
              </a:rPr>
              <a:t>Radioelektron mübarizə vasitələri problemi üzrə Akustooptik effektə əsaslanan optimal radioqəbul qurğusu sintez edilmiş, onun riyazi modeli formalaşdırılmışdır. Şifrləmə açarının əvvəlcədən proqnozlaşdırılmasını kifayət qədər çətinləşdirən və tətbiq olunduğu radiosistemin kriptohücumlara qarşı dayanıqlığını daha da artıran şifrləmə üsulu təklif edilmişdir.</a:t>
            </a:r>
            <a:r>
              <a:rPr lang="az-Latn-AZ"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1792288" indent="-1077913" algn="just">
              <a:lnSpc>
                <a:spcPct val="150000"/>
              </a:lnSpc>
              <a:spcAft>
                <a:spcPts val="0"/>
              </a:spcAft>
            </a:pPr>
            <a:r>
              <a:rPr lang="az-Latn-AZ" b="1" dirty="0">
                <a:latin typeface="Times New Roman" panose="02020603050405020304" pitchFamily="18" charset="0"/>
                <a:ea typeface="Calibri" panose="020F0502020204030204" pitchFamily="34" charset="0"/>
                <a:cs typeface="Times New Roman" panose="02020603050405020304" pitchFamily="18" charset="0"/>
              </a:rPr>
              <a:t>İcraçılar:  </a:t>
            </a:r>
            <a:r>
              <a:rPr lang="az-Latn-AZ" dirty="0">
                <a:latin typeface="Times New Roman" panose="02020603050405020304" pitchFamily="18" charset="0"/>
                <a:ea typeface="Calibri" panose="020F0502020204030204" pitchFamily="34" charset="0"/>
                <a:cs typeface="Times New Roman" panose="02020603050405020304" pitchFamily="18" charset="0"/>
              </a:rPr>
              <a:t>AMEA-nın müxbir üzvü </a:t>
            </a:r>
            <a:r>
              <a:rPr lang="az-Latn-AZ" b="1" dirty="0">
                <a:latin typeface="Times New Roman" panose="02020603050405020304" pitchFamily="18" charset="0"/>
                <a:ea typeface="Calibri" panose="020F0502020204030204" pitchFamily="34" charset="0"/>
                <a:cs typeface="Times New Roman" panose="02020603050405020304" pitchFamily="18" charset="0"/>
              </a:rPr>
              <a:t>Afiq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Həsənov</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 texnika </a:t>
            </a:r>
            <a:r>
              <a:rPr lang="az-Latn-AZ" dirty="0">
                <a:latin typeface="Times New Roman" panose="02020603050405020304" pitchFamily="18" charset="0"/>
                <a:ea typeface="Calibri" panose="020F0502020204030204" pitchFamily="34" charset="0"/>
                <a:cs typeface="Times New Roman" panose="02020603050405020304" pitchFamily="18" charset="0"/>
              </a:rPr>
              <a:t>elmləri doktoru </a:t>
            </a:r>
            <a:r>
              <a:rPr lang="az-Latn-AZ" b="1" dirty="0">
                <a:latin typeface="Times New Roman" panose="02020603050405020304" pitchFamily="18" charset="0"/>
                <a:ea typeface="Calibri" panose="020F0502020204030204" pitchFamily="34" charset="0"/>
                <a:cs typeface="Times New Roman" panose="02020603050405020304" pitchFamily="18" charset="0"/>
              </a:rPr>
              <a:t>Ruslan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Həsənov, </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baş </a:t>
            </a:r>
            <a:r>
              <a:rPr lang="az-Latn-AZ" dirty="0">
                <a:latin typeface="Times New Roman" panose="02020603050405020304" pitchFamily="18" charset="0"/>
                <a:ea typeface="Calibri" panose="020F0502020204030204" pitchFamily="34" charset="0"/>
                <a:cs typeface="Times New Roman" panose="02020603050405020304" pitchFamily="18" charset="0"/>
              </a:rPr>
              <a:t>müəllim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Elgün `Ağayev, </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müəllim </a:t>
            </a:r>
            <a:r>
              <a:rPr lang="az-Latn-AZ" b="1" dirty="0">
                <a:latin typeface="Times New Roman" panose="02020603050405020304" pitchFamily="18" charset="0"/>
                <a:ea typeface="Calibri" panose="020F0502020204030204" pitchFamily="34" charset="0"/>
                <a:cs typeface="Times New Roman" panose="02020603050405020304" pitchFamily="18" charset="0"/>
              </a:rPr>
              <a:t>İnci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Əliyeva, </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müəllim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Rövşən Əhmədov</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42632" y="148861"/>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863283" y="132741"/>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0" name="Прямоугольник 29"/>
          <p:cNvSpPr/>
          <p:nvPr/>
        </p:nvSpPr>
        <p:spPr>
          <a:xfrm>
            <a:off x="387962" y="1120324"/>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13</a:t>
            </a:fld>
            <a:r>
              <a:rPr lang="az-Latn-AZ" smtClean="0"/>
              <a:t>/76</a:t>
            </a:r>
            <a:endParaRPr lang="ru-RU" dirty="0"/>
          </a:p>
        </p:txBody>
      </p:sp>
    </p:spTree>
    <p:extLst>
      <p:ext uri="{BB962C8B-B14F-4D97-AF65-F5344CB8AC3E}">
        <p14:creationId xmlns:p14="http://schemas.microsoft.com/office/powerpoint/2010/main" val="405543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902" y="1026652"/>
            <a:ext cx="9108000" cy="5065045"/>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9" name="Прямоугольник 8"/>
          <p:cNvSpPr/>
          <p:nvPr/>
        </p:nvSpPr>
        <p:spPr>
          <a:xfrm>
            <a:off x="382383" y="1138811"/>
            <a:ext cx="9308257" cy="461665"/>
          </a:xfrm>
          <a:prstGeom prst="rect">
            <a:avLst/>
          </a:prstGeom>
        </p:spPr>
        <p:txBody>
          <a:bodyPr wrap="square">
            <a:spAutoFit/>
          </a:bodyPr>
          <a:lstStyle/>
          <a:p>
            <a:pPr algn="ctr"/>
            <a:r>
              <a:rPr lang="az-Latn-AZ" sz="2400" b="1" spc="300" dirty="0" smtClean="0">
                <a:latin typeface="Times New Roman" panose="02020603050405020304" pitchFamily="18" charset="0"/>
                <a:cs typeface="Times New Roman" panose="02020603050405020304" pitchFamily="18" charset="0"/>
              </a:rPr>
              <a:t>DƏRC  </a:t>
            </a:r>
            <a:r>
              <a:rPr lang="az-Latn-AZ" sz="2400" b="1" spc="300" dirty="0">
                <a:latin typeface="Times New Roman" panose="02020603050405020304" pitchFamily="18" charset="0"/>
                <a:cs typeface="Times New Roman" panose="02020603050405020304" pitchFamily="18" charset="0"/>
              </a:rPr>
              <a:t>OLUNMUŞ </a:t>
            </a:r>
            <a:r>
              <a:rPr lang="az-Latn-AZ" sz="2400" b="1" spc="300" dirty="0" smtClean="0">
                <a:latin typeface="Times New Roman" panose="02020603050405020304" pitchFamily="18" charset="0"/>
                <a:cs typeface="Times New Roman" panose="02020603050405020304" pitchFamily="18" charset="0"/>
              </a:rPr>
              <a:t> ELMİ  ƏSƏRLƏR</a:t>
            </a:r>
            <a:endParaRPr lang="ru-RU" sz="2400" b="1" spc="3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1" name="Прямоугольник 30"/>
          <p:cNvSpPr/>
          <p:nvPr/>
        </p:nvSpPr>
        <p:spPr>
          <a:xfrm>
            <a:off x="902" y="118007"/>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1935085" y="122277"/>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4" name="Прямоугольник 23"/>
          <p:cNvSpPr/>
          <p:nvPr/>
        </p:nvSpPr>
        <p:spPr>
          <a:xfrm>
            <a:off x="5666969" y="5610562"/>
            <a:ext cx="3494867" cy="492443"/>
          </a:xfrm>
          <a:prstGeom prst="rect">
            <a:avLst/>
          </a:prstGeom>
        </p:spPr>
        <p:txBody>
          <a:bodyPr wrap="none">
            <a:spAutoFit/>
          </a:bodyPr>
          <a:lstStyle/>
          <a:p>
            <a:pPr algn="ctr"/>
            <a:r>
              <a:rPr lang="az-Latn-AZ" sz="2600" b="1" spc="300" dirty="0">
                <a:latin typeface="Palatino Linotype" panose="02040502050505030304" pitchFamily="18" charset="0"/>
              </a:rPr>
              <a:t>Ümumi </a:t>
            </a:r>
            <a:r>
              <a:rPr lang="az-Latn-AZ" sz="2600" b="1" spc="300" dirty="0" smtClean="0">
                <a:latin typeface="Palatino Linotype" panose="02040502050505030304" pitchFamily="18" charset="0"/>
              </a:rPr>
              <a:t>sayı: </a:t>
            </a:r>
            <a:r>
              <a:rPr lang="az-Latn-AZ" sz="2600" b="1" spc="300" dirty="0" smtClean="0">
                <a:solidFill>
                  <a:srgbClr val="800080"/>
                </a:solidFill>
                <a:latin typeface="Palatino Linotype" panose="02040502050505030304" pitchFamily="18" charset="0"/>
              </a:rPr>
              <a:t>1847</a:t>
            </a:r>
            <a:endParaRPr lang="ru-RU" sz="2600" b="1" spc="300" dirty="0">
              <a:solidFill>
                <a:srgbClr val="800080"/>
              </a:solidFill>
              <a:latin typeface="Palatino Linotype" panose="02040502050505030304" pitchFamily="18" charset="0"/>
            </a:endParaRPr>
          </a:p>
        </p:txBody>
      </p:sp>
      <p:graphicFrame>
        <p:nvGraphicFramePr>
          <p:cNvPr id="38" name="Диаграмма 37"/>
          <p:cNvGraphicFramePr/>
          <p:nvPr>
            <p:extLst>
              <p:ext uri="{D42A27DB-BD31-4B8C-83A1-F6EECF244321}">
                <p14:modId xmlns:p14="http://schemas.microsoft.com/office/powerpoint/2010/main" val="770118895"/>
              </p:ext>
            </p:extLst>
          </p:nvPr>
        </p:nvGraphicFramePr>
        <p:xfrm>
          <a:off x="1945619" y="1897733"/>
          <a:ext cx="7360480" cy="41873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669529" y="1655592"/>
            <a:ext cx="1366982" cy="461665"/>
          </a:xfrm>
          <a:prstGeom prst="rect">
            <a:avLst/>
          </a:prstGeom>
          <a:noFill/>
        </p:spPr>
        <p:txBody>
          <a:bodyPr wrap="square" rtlCol="0">
            <a:spAutoFit/>
          </a:bodyPr>
          <a:lstStyle/>
          <a:p>
            <a:r>
              <a:rPr lang="az-Latn-AZ" sz="2400" b="1" dirty="0" smtClean="0">
                <a:latin typeface="Times New Roman" panose="02020603050405020304" pitchFamily="18" charset="0"/>
                <a:cs typeface="Times New Roman" panose="02020603050405020304" pitchFamily="18" charset="0"/>
              </a:rPr>
              <a:t>Kitablar </a:t>
            </a:r>
            <a:endParaRPr lang="ru-RU" sz="24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14</a:t>
            </a:fld>
            <a:r>
              <a:rPr lang="az-Latn-AZ" smtClean="0"/>
              <a:t>/76</a:t>
            </a:r>
            <a:endParaRPr lang="ru-RU" dirty="0"/>
          </a:p>
        </p:txBody>
      </p:sp>
    </p:spTree>
    <p:extLst>
      <p:ext uri="{BB962C8B-B14F-4D97-AF65-F5344CB8AC3E}">
        <p14:creationId xmlns:p14="http://schemas.microsoft.com/office/powerpoint/2010/main" val="631616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cxnSp>
        <p:nvCxnSpPr>
          <p:cNvPr id="18" name="Прямая соединительная линия 17"/>
          <p:cNvCxnSpPr/>
          <p:nvPr/>
        </p:nvCxnSpPr>
        <p:spPr>
          <a:xfrm>
            <a:off x="2795954" y="1992747"/>
            <a:ext cx="3909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16481" y="1067645"/>
            <a:ext cx="9125626" cy="5076000"/>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2592000" y="1464669"/>
            <a:ext cx="3960000" cy="14400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b="1" dirty="0">
              <a:latin typeface="Palatino Linotype" panose="02040502050505030304" pitchFamily="18" charset="0"/>
            </a:endParaRPr>
          </a:p>
        </p:txBody>
      </p:sp>
      <p:sp>
        <p:nvSpPr>
          <p:cNvPr id="38" name="Прямоугольник 37"/>
          <p:cNvSpPr/>
          <p:nvPr/>
        </p:nvSpPr>
        <p:spPr>
          <a:xfrm>
            <a:off x="3711477" y="3842647"/>
            <a:ext cx="2052000" cy="1548000"/>
          </a:xfrm>
          <a:prstGeom prst="rect">
            <a:avLst/>
          </a:prstGeom>
          <a:solidFill>
            <a:srgbClr val="B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z-Latn-AZ" sz="2400" b="1" dirty="0">
              <a:latin typeface="Palatino Linotype" panose="02040502050505030304" pitchFamily="18" charset="0"/>
            </a:endParaRPr>
          </a:p>
        </p:txBody>
      </p:sp>
      <p:sp>
        <p:nvSpPr>
          <p:cNvPr id="39" name="Прямоугольник 38"/>
          <p:cNvSpPr/>
          <p:nvPr/>
        </p:nvSpPr>
        <p:spPr>
          <a:xfrm>
            <a:off x="130396" y="3856869"/>
            <a:ext cx="2052000" cy="1548000"/>
          </a:xfrm>
          <a:prstGeom prst="rect">
            <a:avLst/>
          </a:prstGeom>
          <a:solidFill>
            <a:srgbClr val="0006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z-Latn-AZ" sz="2400" b="1" dirty="0">
              <a:latin typeface="Palatino Linotype" panose="02040502050505030304" pitchFamily="18" charset="0"/>
            </a:endParaRPr>
          </a:p>
        </p:txBody>
      </p:sp>
      <p:sp>
        <p:nvSpPr>
          <p:cNvPr id="40" name="Прямоугольник 39"/>
          <p:cNvSpPr/>
          <p:nvPr/>
        </p:nvSpPr>
        <p:spPr>
          <a:xfrm>
            <a:off x="6961675" y="3865785"/>
            <a:ext cx="2052000" cy="1548000"/>
          </a:xfrm>
          <a:prstGeom prst="rect">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z-Latn-AZ" sz="2400" b="1" dirty="0">
              <a:latin typeface="Palatino Linotype" panose="02040502050505030304" pitchFamily="18" charset="0"/>
            </a:endParaRPr>
          </a:p>
        </p:txBody>
      </p:sp>
      <p:cxnSp>
        <p:nvCxnSpPr>
          <p:cNvPr id="41" name="Прямая со стрелкой 40"/>
          <p:cNvCxnSpPr/>
          <p:nvPr/>
        </p:nvCxnSpPr>
        <p:spPr>
          <a:xfrm>
            <a:off x="4551262" y="2867065"/>
            <a:ext cx="28032" cy="10263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Прямая со стрелкой 41"/>
          <p:cNvCxnSpPr/>
          <p:nvPr/>
        </p:nvCxnSpPr>
        <p:spPr>
          <a:xfrm>
            <a:off x="5403273" y="2904669"/>
            <a:ext cx="1842807" cy="8650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Прямая со стрелкой 42"/>
          <p:cNvCxnSpPr/>
          <p:nvPr/>
        </p:nvCxnSpPr>
        <p:spPr>
          <a:xfrm flipH="1">
            <a:off x="1320356" y="2904669"/>
            <a:ext cx="2198699" cy="9213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Прямоугольник 2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 name="Прямоугольник 1"/>
          <p:cNvSpPr/>
          <p:nvPr/>
        </p:nvSpPr>
        <p:spPr>
          <a:xfrm>
            <a:off x="3707771" y="4047261"/>
            <a:ext cx="2059413" cy="1138773"/>
          </a:xfrm>
          <a:prstGeom prst="rect">
            <a:avLst/>
          </a:prstGeom>
        </p:spPr>
        <p:txBody>
          <a:bodyPr wrap="square">
            <a:spAutoFit/>
          </a:bodyPr>
          <a:lstStyle/>
          <a:p>
            <a:pPr lvl="0" algn="ctr"/>
            <a:r>
              <a:rPr lang="az-Latn-AZ" sz="2500" b="1" dirty="0">
                <a:solidFill>
                  <a:schemeClr val="bg1"/>
                </a:solidFill>
                <a:latin typeface="Palatino Linotype" panose="02040502050505030304" pitchFamily="18" charset="0"/>
              </a:rPr>
              <a:t>Tezislər </a:t>
            </a:r>
          </a:p>
          <a:p>
            <a:pPr lvl="0" algn="ctr"/>
            <a:endParaRPr lang="az-Latn-AZ" b="1" dirty="0">
              <a:solidFill>
                <a:schemeClr val="bg1"/>
              </a:solidFill>
              <a:latin typeface="Palatino Linotype" panose="02040502050505030304" pitchFamily="18" charset="0"/>
            </a:endParaRPr>
          </a:p>
          <a:p>
            <a:pPr lvl="0" algn="ctr"/>
            <a:r>
              <a:rPr lang="az-Latn-AZ" sz="2500" b="1" dirty="0" smtClean="0">
                <a:solidFill>
                  <a:schemeClr val="bg1"/>
                </a:solidFill>
                <a:latin typeface="Palatino Linotype" panose="02040502050505030304" pitchFamily="18" charset="0"/>
              </a:rPr>
              <a:t>410</a:t>
            </a:r>
            <a:endParaRPr lang="az-Latn-AZ" sz="2500" b="1" dirty="0">
              <a:solidFill>
                <a:schemeClr val="bg1"/>
              </a:solidFill>
              <a:latin typeface="Palatino Linotype" panose="02040502050505030304" pitchFamily="18" charset="0"/>
            </a:endParaRPr>
          </a:p>
        </p:txBody>
      </p:sp>
      <p:sp>
        <p:nvSpPr>
          <p:cNvPr id="3" name="Прямоугольник 2"/>
          <p:cNvSpPr/>
          <p:nvPr/>
        </p:nvSpPr>
        <p:spPr>
          <a:xfrm>
            <a:off x="152346" y="4061483"/>
            <a:ext cx="2008101" cy="1138773"/>
          </a:xfrm>
          <a:prstGeom prst="rect">
            <a:avLst/>
          </a:prstGeom>
        </p:spPr>
        <p:txBody>
          <a:bodyPr wrap="square">
            <a:spAutoFit/>
          </a:bodyPr>
          <a:lstStyle/>
          <a:p>
            <a:pPr lvl="0" algn="ctr"/>
            <a:r>
              <a:rPr lang="az-Latn-AZ" sz="2500" b="1" dirty="0">
                <a:solidFill>
                  <a:schemeClr val="bg1"/>
                </a:solidFill>
                <a:latin typeface="Palatino Linotype" panose="02040502050505030304" pitchFamily="18" charset="0"/>
              </a:rPr>
              <a:t>Məqalələr</a:t>
            </a:r>
          </a:p>
          <a:p>
            <a:pPr lvl="0" algn="ctr"/>
            <a:endParaRPr lang="az-Latn-AZ" b="1" dirty="0">
              <a:solidFill>
                <a:schemeClr val="bg1"/>
              </a:solidFill>
              <a:latin typeface="Palatino Linotype" panose="02040502050505030304" pitchFamily="18" charset="0"/>
            </a:endParaRPr>
          </a:p>
          <a:p>
            <a:pPr lvl="0" algn="ctr"/>
            <a:r>
              <a:rPr lang="az-Latn-AZ" b="1" dirty="0">
                <a:solidFill>
                  <a:schemeClr val="bg1"/>
                </a:solidFill>
                <a:latin typeface="Palatino Linotype" panose="02040502050505030304" pitchFamily="18" charset="0"/>
              </a:rPr>
              <a:t> </a:t>
            </a:r>
            <a:r>
              <a:rPr lang="az-Latn-AZ" sz="2500" b="1" dirty="0" smtClean="0">
                <a:solidFill>
                  <a:schemeClr val="bg1"/>
                </a:solidFill>
                <a:latin typeface="Palatino Linotype" panose="02040502050505030304" pitchFamily="18" charset="0"/>
              </a:rPr>
              <a:t>538</a:t>
            </a:r>
            <a:endParaRPr lang="az-Latn-AZ" sz="2500" b="1" dirty="0">
              <a:solidFill>
                <a:schemeClr val="bg1"/>
              </a:solidFill>
              <a:latin typeface="Palatino Linotype" panose="02040502050505030304" pitchFamily="18" charset="0"/>
            </a:endParaRPr>
          </a:p>
        </p:txBody>
      </p:sp>
      <p:sp>
        <p:nvSpPr>
          <p:cNvPr id="4" name="Прямоугольник 3"/>
          <p:cNvSpPr/>
          <p:nvPr/>
        </p:nvSpPr>
        <p:spPr>
          <a:xfrm>
            <a:off x="7246080" y="4070399"/>
            <a:ext cx="1483190" cy="1138773"/>
          </a:xfrm>
          <a:prstGeom prst="rect">
            <a:avLst/>
          </a:prstGeom>
        </p:spPr>
        <p:txBody>
          <a:bodyPr wrap="square">
            <a:spAutoFit/>
          </a:bodyPr>
          <a:lstStyle/>
          <a:p>
            <a:pPr lvl="0" algn="ctr"/>
            <a:r>
              <a:rPr lang="az-Latn-AZ" sz="2500" b="1" dirty="0">
                <a:solidFill>
                  <a:schemeClr val="bg1"/>
                </a:solidFill>
                <a:latin typeface="Palatino Linotype" panose="02040502050505030304" pitchFamily="18" charset="0"/>
              </a:rPr>
              <a:t>Kitablar </a:t>
            </a:r>
          </a:p>
          <a:p>
            <a:pPr lvl="0" algn="ctr"/>
            <a:r>
              <a:rPr lang="az-Latn-AZ" b="1" dirty="0">
                <a:solidFill>
                  <a:schemeClr val="bg1"/>
                </a:solidFill>
                <a:latin typeface="Palatino Linotype" panose="02040502050505030304" pitchFamily="18" charset="0"/>
              </a:rPr>
              <a:t> </a:t>
            </a:r>
          </a:p>
          <a:p>
            <a:pPr lvl="0" algn="ctr"/>
            <a:r>
              <a:rPr lang="az-Latn-AZ" sz="2500" b="1" dirty="0" smtClean="0">
                <a:solidFill>
                  <a:schemeClr val="bg1"/>
                </a:solidFill>
                <a:latin typeface="Palatino Linotype" panose="02040502050505030304" pitchFamily="18" charset="0"/>
              </a:rPr>
              <a:t>9</a:t>
            </a:r>
            <a:r>
              <a:rPr lang="az-Latn-AZ" b="1" dirty="0" smtClean="0">
                <a:solidFill>
                  <a:schemeClr val="bg1"/>
                </a:solidFill>
                <a:latin typeface="Palatino Linotype" panose="02040502050505030304" pitchFamily="18" charset="0"/>
              </a:rPr>
              <a:t> </a:t>
            </a:r>
            <a:endParaRPr lang="az-Latn-AZ" b="1" dirty="0">
              <a:solidFill>
                <a:schemeClr val="bg1"/>
              </a:solidFill>
              <a:latin typeface="Palatino Linotype" panose="02040502050505030304" pitchFamily="18" charset="0"/>
            </a:endParaRPr>
          </a:p>
        </p:txBody>
      </p:sp>
      <p:sp>
        <p:nvSpPr>
          <p:cNvPr id="5" name="Прямоугольник 4"/>
          <p:cNvSpPr/>
          <p:nvPr/>
        </p:nvSpPr>
        <p:spPr>
          <a:xfrm>
            <a:off x="2619026" y="1444836"/>
            <a:ext cx="3960000" cy="1523494"/>
          </a:xfrm>
          <a:prstGeom prst="rect">
            <a:avLst/>
          </a:prstGeom>
        </p:spPr>
        <p:txBody>
          <a:bodyPr wrap="square">
            <a:spAutoFit/>
          </a:bodyPr>
          <a:lstStyle/>
          <a:p>
            <a:pPr lvl="0" algn="ctr"/>
            <a:r>
              <a:rPr lang="az-Latn-AZ" sz="2500" b="1" dirty="0">
                <a:solidFill>
                  <a:schemeClr val="bg1"/>
                </a:solidFill>
                <a:latin typeface="Palatino Linotype" panose="02040502050505030304" pitchFamily="18" charset="0"/>
              </a:rPr>
              <a:t>Xaricdə dərc olunmuş </a:t>
            </a:r>
            <a:endParaRPr lang="en-US" sz="2500" b="1" dirty="0" smtClean="0">
              <a:solidFill>
                <a:schemeClr val="bg1"/>
              </a:solidFill>
              <a:latin typeface="Palatino Linotype" panose="02040502050505030304" pitchFamily="18" charset="0"/>
            </a:endParaRPr>
          </a:p>
          <a:p>
            <a:pPr lvl="0" algn="ctr"/>
            <a:r>
              <a:rPr lang="az-Latn-AZ" sz="2500" b="1" dirty="0" smtClean="0">
                <a:solidFill>
                  <a:schemeClr val="bg1"/>
                </a:solidFill>
                <a:latin typeface="Palatino Linotype" panose="02040502050505030304" pitchFamily="18" charset="0"/>
              </a:rPr>
              <a:t>elmi </a:t>
            </a:r>
            <a:r>
              <a:rPr lang="az-Latn-AZ" sz="2500" b="1" dirty="0">
                <a:solidFill>
                  <a:schemeClr val="bg1"/>
                </a:solidFill>
                <a:latin typeface="Palatino Linotype" panose="02040502050505030304" pitchFamily="18" charset="0"/>
              </a:rPr>
              <a:t>əsərlər  </a:t>
            </a:r>
          </a:p>
          <a:p>
            <a:pPr lvl="0" algn="ctr"/>
            <a:endParaRPr lang="az-Latn-AZ" b="1" dirty="0">
              <a:solidFill>
                <a:schemeClr val="bg1"/>
              </a:solidFill>
              <a:latin typeface="Palatino Linotype" panose="02040502050505030304" pitchFamily="18" charset="0"/>
            </a:endParaRPr>
          </a:p>
          <a:p>
            <a:pPr lvl="0" algn="ctr"/>
            <a:r>
              <a:rPr lang="az-Latn-AZ" sz="2500" b="1" dirty="0" smtClean="0">
                <a:solidFill>
                  <a:schemeClr val="bg1"/>
                </a:solidFill>
                <a:latin typeface="Palatino Linotype" panose="02040502050505030304" pitchFamily="18" charset="0"/>
              </a:rPr>
              <a:t>957</a:t>
            </a:r>
            <a:endParaRPr lang="ru-RU" sz="2500" b="1" dirty="0">
              <a:solidFill>
                <a:schemeClr val="bg1"/>
              </a:solidFill>
              <a:latin typeface="Palatino Linotype" panose="02040502050505030304" pitchFamily="18" charset="0"/>
            </a:endParaRPr>
          </a:p>
        </p:txBody>
      </p:sp>
      <p:sp>
        <p:nvSpPr>
          <p:cNvPr id="35" name="Прямоугольник 34"/>
          <p:cNvSpPr/>
          <p:nvPr/>
        </p:nvSpPr>
        <p:spPr>
          <a:xfrm>
            <a:off x="-30857" y="-30449"/>
            <a:ext cx="9174857" cy="872003"/>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44" name="Прямоугольник 43"/>
          <p:cNvSpPr/>
          <p:nvPr/>
        </p:nvSpPr>
        <p:spPr>
          <a:xfrm>
            <a:off x="-18846" y="14489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1878338" y="141574"/>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47" name="Прямоугольник 46"/>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6" name="Номер слайда 5"/>
          <p:cNvSpPr>
            <a:spLocks noGrp="1"/>
          </p:cNvSpPr>
          <p:nvPr>
            <p:ph type="sldNum" sz="quarter" idx="4"/>
          </p:nvPr>
        </p:nvSpPr>
        <p:spPr/>
        <p:txBody>
          <a:bodyPr/>
          <a:lstStyle/>
          <a:p>
            <a:fld id="{89AB645D-11EB-416E-90BD-BFA708568006}" type="slidenum">
              <a:rPr lang="ru-RU" smtClean="0"/>
              <a:pPr/>
              <a:t>15</a:t>
            </a:fld>
            <a:r>
              <a:rPr lang="az-Latn-AZ" smtClean="0"/>
              <a:t>/76</a:t>
            </a:r>
            <a:endParaRPr lang="ru-RU" dirty="0"/>
          </a:p>
        </p:txBody>
      </p:sp>
    </p:spTree>
    <p:extLst>
      <p:ext uri="{BB962C8B-B14F-4D97-AF65-F5344CB8AC3E}">
        <p14:creationId xmlns:p14="http://schemas.microsoft.com/office/powerpoint/2010/main" val="2914757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cxnSp>
        <p:nvCxnSpPr>
          <p:cNvPr id="18" name="Прямая соединительная линия 17"/>
          <p:cNvCxnSpPr/>
          <p:nvPr/>
        </p:nvCxnSpPr>
        <p:spPr>
          <a:xfrm>
            <a:off x="2795954" y="2362200"/>
            <a:ext cx="3909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16481" y="1025122"/>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 name="Диаграмма 1"/>
          <p:cNvGraphicFramePr/>
          <p:nvPr>
            <p:extLst>
              <p:ext uri="{D42A27DB-BD31-4B8C-83A1-F6EECF244321}">
                <p14:modId xmlns:p14="http://schemas.microsoft.com/office/powerpoint/2010/main" val="452032024"/>
              </p:ext>
            </p:extLst>
          </p:nvPr>
        </p:nvGraphicFramePr>
        <p:xfrm>
          <a:off x="1490949" y="2107882"/>
          <a:ext cx="6176690" cy="3388880"/>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5360661" y="5351168"/>
            <a:ext cx="3501280" cy="584775"/>
          </a:xfrm>
          <a:prstGeom prst="rect">
            <a:avLst/>
          </a:prstGeom>
          <a:noFill/>
        </p:spPr>
        <p:txBody>
          <a:bodyPr wrap="none">
            <a:spAutoFit/>
          </a:bodyPr>
          <a:lstStyle/>
          <a:p>
            <a:r>
              <a:rPr lang="az-Latn-AZ" sz="3200" b="1" dirty="0" smtClean="0">
                <a:latin typeface="Palatino Linotype" panose="02040502050505030304" pitchFamily="18" charset="0"/>
              </a:rPr>
              <a:t>Ümumi sayı: </a:t>
            </a:r>
            <a:r>
              <a:rPr lang="az-Latn-AZ" sz="3200" b="1" dirty="0" smtClean="0">
                <a:solidFill>
                  <a:srgbClr val="800080"/>
                </a:solidFill>
                <a:latin typeface="Palatino Linotype" panose="02040502050505030304" pitchFamily="18" charset="0"/>
              </a:rPr>
              <a:t>1062</a:t>
            </a:r>
            <a:endParaRPr lang="ru-RU" sz="3200" dirty="0">
              <a:solidFill>
                <a:srgbClr val="800080"/>
              </a:solidFill>
            </a:endParaRPr>
          </a:p>
        </p:txBody>
      </p:sp>
      <p:sp>
        <p:nvSpPr>
          <p:cNvPr id="3" name="Прямоугольник 2"/>
          <p:cNvSpPr/>
          <p:nvPr/>
        </p:nvSpPr>
        <p:spPr>
          <a:xfrm>
            <a:off x="4672710" y="2839855"/>
            <a:ext cx="2873480" cy="923330"/>
          </a:xfrm>
          <a:prstGeom prst="rect">
            <a:avLst/>
          </a:prstGeom>
        </p:spPr>
        <p:txBody>
          <a:bodyPr wrap="square">
            <a:spAutoFit/>
          </a:bodyPr>
          <a:lstStyle/>
          <a:p>
            <a:pPr algn="ctr">
              <a:defRPr sz="1800" b="1" i="0" u="none" strike="noStrike" kern="1200" baseline="0">
                <a:solidFill>
                  <a:prstClr val="black"/>
                </a:solidFill>
                <a:latin typeface="Palatino Linotype" pitchFamily="18" charset="0"/>
                <a:ea typeface="+mn-ea"/>
                <a:cs typeface="+mn-cs"/>
              </a:defRPr>
            </a:pPr>
            <a:r>
              <a:rPr lang="en-US" b="1" dirty="0">
                <a:solidFill>
                  <a:schemeClr val="bg1"/>
                </a:solidFill>
                <a:latin typeface="Palatino Linotype" pitchFamily="18" charset="0"/>
              </a:rPr>
              <a:t>Web of </a:t>
            </a:r>
            <a:r>
              <a:rPr lang="en-US" b="1" dirty="0" smtClean="0">
                <a:solidFill>
                  <a:schemeClr val="bg1"/>
                </a:solidFill>
                <a:latin typeface="Palatino Linotype" pitchFamily="18" charset="0"/>
              </a:rPr>
              <a:t>Science</a:t>
            </a:r>
          </a:p>
          <a:p>
            <a:pPr algn="ctr">
              <a:defRPr sz="1800" b="1" i="0" u="none" strike="noStrike" kern="1200" baseline="0">
                <a:solidFill>
                  <a:prstClr val="black"/>
                </a:solidFill>
                <a:latin typeface="Palatino Linotype" pitchFamily="18" charset="0"/>
                <a:ea typeface="+mn-ea"/>
                <a:cs typeface="+mn-cs"/>
              </a:defRPr>
            </a:pPr>
            <a:r>
              <a:rPr lang="en-US" b="1" dirty="0">
                <a:solidFill>
                  <a:schemeClr val="bg1"/>
                </a:solidFill>
                <a:latin typeface="Palatino Linotype" pitchFamily="18" charset="0"/>
              </a:rPr>
              <a:t>+</a:t>
            </a:r>
            <a:r>
              <a:rPr lang="en-US" b="1" dirty="0" smtClean="0">
                <a:solidFill>
                  <a:schemeClr val="bg1"/>
                </a:solidFill>
                <a:latin typeface="Palatino Linotype" pitchFamily="18" charset="0"/>
              </a:rPr>
              <a:t> </a:t>
            </a:r>
          </a:p>
          <a:p>
            <a:pPr algn="ctr">
              <a:defRPr sz="1800" b="1" i="0" u="none" strike="noStrike" kern="1200" baseline="0">
                <a:solidFill>
                  <a:prstClr val="black"/>
                </a:solidFill>
                <a:latin typeface="Palatino Linotype" pitchFamily="18" charset="0"/>
                <a:ea typeface="+mn-ea"/>
                <a:cs typeface="+mn-cs"/>
              </a:defRPr>
            </a:pPr>
            <a:r>
              <a:rPr lang="en-US" b="1" dirty="0" smtClean="0">
                <a:solidFill>
                  <a:schemeClr val="bg1"/>
                </a:solidFill>
                <a:latin typeface="Palatino Linotype" pitchFamily="18" charset="0"/>
              </a:rPr>
              <a:t>Scopus</a:t>
            </a:r>
            <a:r>
              <a:rPr lang="ru-RU" b="1" dirty="0" smtClean="0">
                <a:solidFill>
                  <a:schemeClr val="bg1"/>
                </a:solidFill>
                <a:latin typeface="Palatino Linotype" pitchFamily="18" charset="0"/>
              </a:rPr>
              <a:t> </a:t>
            </a:r>
            <a:endParaRPr lang="az-Latn-AZ" b="1" dirty="0">
              <a:solidFill>
                <a:schemeClr val="bg1"/>
              </a:solidFill>
              <a:latin typeface="Palatino Linotype" pitchFamily="18" charset="0"/>
            </a:endParaRPr>
          </a:p>
        </p:txBody>
      </p:sp>
      <p:sp>
        <p:nvSpPr>
          <p:cNvPr id="4" name="Прямоугольник 3"/>
          <p:cNvSpPr/>
          <p:nvPr/>
        </p:nvSpPr>
        <p:spPr>
          <a:xfrm>
            <a:off x="2382078" y="2912430"/>
            <a:ext cx="2169184" cy="461665"/>
          </a:xfrm>
          <a:prstGeom prst="rect">
            <a:avLst/>
          </a:prstGeom>
        </p:spPr>
        <p:txBody>
          <a:bodyPr wrap="none">
            <a:spAutoFit/>
          </a:bodyPr>
          <a:lstStyle/>
          <a:p>
            <a:pPr algn="ctr"/>
            <a:r>
              <a:rPr lang="az-Latn-AZ" sz="2400" b="1" dirty="0">
                <a:solidFill>
                  <a:schemeClr val="bg1"/>
                </a:solidFill>
                <a:latin typeface="Palatino Linotype" pitchFamily="18" charset="0"/>
              </a:rPr>
              <a:t>Digər bazalar</a:t>
            </a:r>
            <a:r>
              <a:rPr lang="ru-RU" sz="2400" b="1" dirty="0">
                <a:solidFill>
                  <a:schemeClr val="bg1"/>
                </a:solidFill>
                <a:latin typeface="Palatino Linotype" pitchFamily="18" charset="0"/>
              </a:rPr>
              <a:t> </a:t>
            </a:r>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7" name="Прямоугольник 26"/>
          <p:cNvSpPr/>
          <p:nvPr/>
        </p:nvSpPr>
        <p:spPr>
          <a:xfrm>
            <a:off x="96647" y="1163801"/>
            <a:ext cx="9308257" cy="461665"/>
          </a:xfrm>
          <a:prstGeom prst="rect">
            <a:avLst/>
          </a:prstGeom>
        </p:spPr>
        <p:txBody>
          <a:bodyPr wrap="square">
            <a:spAutoFit/>
          </a:bodyPr>
          <a:lstStyle/>
          <a:p>
            <a:pPr algn="ctr"/>
            <a:r>
              <a:rPr lang="az-Latn-AZ" sz="2400" b="1" dirty="0" smtClean="0">
                <a:latin typeface="Palatino Linotype" panose="02040502050505030304" pitchFamily="18" charset="0"/>
                <a:cs typeface="Times New Roman" panose="02020603050405020304" pitchFamily="18" charset="0"/>
              </a:rPr>
              <a:t>BEYNƏLXALQ   ELMİ   BAZALARDA   ELMİ   ƏSƏRLƏR</a:t>
            </a:r>
            <a:endParaRPr lang="ru-RU" sz="2400" b="1" dirty="0">
              <a:latin typeface="Palatino Linotype" panose="02040502050505030304" pitchFamily="18" charset="0"/>
              <a:cs typeface="Times New Roman" panose="02020603050405020304" pitchFamily="18" charset="0"/>
            </a:endParaRPr>
          </a:p>
        </p:txBody>
      </p:sp>
      <p:sp>
        <p:nvSpPr>
          <p:cNvPr id="28" name="Прямоугольник 27"/>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9" name="Прямоугольник 28"/>
          <p:cNvSpPr/>
          <p:nvPr/>
        </p:nvSpPr>
        <p:spPr>
          <a:xfrm>
            <a:off x="-18846" y="143160"/>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5" name="Номер слайда 4"/>
          <p:cNvSpPr>
            <a:spLocks noGrp="1"/>
          </p:cNvSpPr>
          <p:nvPr>
            <p:ph type="sldNum" sz="quarter" idx="4"/>
          </p:nvPr>
        </p:nvSpPr>
        <p:spPr/>
        <p:txBody>
          <a:bodyPr/>
          <a:lstStyle/>
          <a:p>
            <a:fld id="{89AB645D-11EB-416E-90BD-BFA708568006}" type="slidenum">
              <a:rPr lang="ru-RU" smtClean="0"/>
              <a:pPr/>
              <a:t>16</a:t>
            </a:fld>
            <a:r>
              <a:rPr lang="az-Latn-AZ" smtClean="0"/>
              <a:t>/76</a:t>
            </a:r>
            <a:endParaRPr lang="ru-RU" dirty="0"/>
          </a:p>
        </p:txBody>
      </p:sp>
    </p:spTree>
    <p:extLst>
      <p:ext uri="{BB962C8B-B14F-4D97-AF65-F5344CB8AC3E}">
        <p14:creationId xmlns:p14="http://schemas.microsoft.com/office/powerpoint/2010/main" val="88877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30857"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 name="Прямоугольник 3"/>
          <p:cNvSpPr/>
          <p:nvPr/>
        </p:nvSpPr>
        <p:spPr>
          <a:xfrm>
            <a:off x="1280910" y="1012323"/>
            <a:ext cx="7022581" cy="873572"/>
          </a:xfrm>
          <a:prstGeom prst="rect">
            <a:avLst/>
          </a:prstGeom>
        </p:spPr>
        <p:txBody>
          <a:bodyPr wrap="square">
            <a:spAutoFit/>
          </a:bodyPr>
          <a:lstStyle/>
          <a:p>
            <a:pPr algn="ctr">
              <a:lnSpc>
                <a:spcPct val="150000"/>
              </a:lnSpc>
              <a:spcAft>
                <a:spcPts val="0"/>
              </a:spcAft>
            </a:pPr>
            <a:r>
              <a:rPr lang="az-Latn-AZ" b="1" dirty="0" smtClean="0">
                <a:latin typeface="Times New Roman" panose="02020603050405020304" pitchFamily="18" charset="0"/>
                <a:ea typeface="Calibri" panose="020F0502020204030204" pitchFamily="34" charset="0"/>
                <a:cs typeface="Times New Roman" panose="02020603050405020304" pitchFamily="18" charset="0"/>
              </a:rPr>
              <a:t>2022-ci ildə </a:t>
            </a:r>
            <a:r>
              <a:rPr lang="az-Latn-AZ" b="1" dirty="0" smtClean="0">
                <a:solidFill>
                  <a:srgbClr val="CC3399"/>
                </a:solidFill>
                <a:latin typeface="Times New Roman" panose="02020603050405020304" pitchFamily="18" charset="0"/>
                <a:ea typeface="Calibri" panose="020F0502020204030204" pitchFamily="34" charset="0"/>
                <a:cs typeface="Times New Roman" panose="02020603050405020304" pitchFamily="18" charset="0"/>
              </a:rPr>
              <a:t>SCOPUS</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bazasında </a:t>
            </a:r>
            <a:r>
              <a:rPr lang="az-Latn-AZ" dirty="0">
                <a:latin typeface="Times New Roman" panose="02020603050405020304" pitchFamily="18" charset="0"/>
                <a:ea typeface="Calibri" panose="020F0502020204030204" pitchFamily="34" charset="0"/>
                <a:cs typeface="Times New Roman" panose="02020603050405020304" pitchFamily="18" charset="0"/>
              </a:rPr>
              <a:t>FRTEB üzrə elmi müəssisələrin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MƏQALƏLƏRİNİN</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SAYI</a:t>
            </a:r>
            <a:endParaRPr lang="ru-RU" dirty="0">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260314943"/>
              </p:ext>
            </p:extLst>
          </p:nvPr>
        </p:nvGraphicFramePr>
        <p:xfrm>
          <a:off x="147781" y="2052065"/>
          <a:ext cx="8904132" cy="4087495"/>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930549">
                  <a:extLst>
                    <a:ext uri="{9D8B030D-6E8A-4147-A177-3AD203B41FA5}">
                      <a16:colId xmlns:a16="http://schemas.microsoft.com/office/drawing/2014/main" val="1086542728"/>
                    </a:ext>
                  </a:extLst>
                </a:gridCol>
                <a:gridCol w="1229815">
                  <a:extLst>
                    <a:ext uri="{9D8B030D-6E8A-4147-A177-3AD203B41FA5}">
                      <a16:colId xmlns:a16="http://schemas.microsoft.com/office/drawing/2014/main" val="1144454594"/>
                    </a:ext>
                  </a:extLst>
                </a:gridCol>
                <a:gridCol w="726404">
                  <a:extLst>
                    <a:ext uri="{9D8B030D-6E8A-4147-A177-3AD203B41FA5}">
                      <a16:colId xmlns:a16="http://schemas.microsoft.com/office/drawing/2014/main" val="2526297376"/>
                    </a:ext>
                  </a:extLst>
                </a:gridCol>
                <a:gridCol w="1005546">
                  <a:extLst>
                    <a:ext uri="{9D8B030D-6E8A-4147-A177-3AD203B41FA5}">
                      <a16:colId xmlns:a16="http://schemas.microsoft.com/office/drawing/2014/main" val="3275846968"/>
                    </a:ext>
                  </a:extLst>
                </a:gridCol>
                <a:gridCol w="1000635">
                  <a:extLst>
                    <a:ext uri="{9D8B030D-6E8A-4147-A177-3AD203B41FA5}">
                      <a16:colId xmlns:a16="http://schemas.microsoft.com/office/drawing/2014/main" val="3330263472"/>
                    </a:ext>
                  </a:extLst>
                </a:gridCol>
                <a:gridCol w="208280">
                  <a:extLst>
                    <a:ext uri="{9D8B030D-6E8A-4147-A177-3AD203B41FA5}">
                      <a16:colId xmlns:a16="http://schemas.microsoft.com/office/drawing/2014/main" val="1450172881"/>
                    </a:ext>
                  </a:extLst>
                </a:gridCol>
                <a:gridCol w="1417597">
                  <a:extLst>
                    <a:ext uri="{9D8B030D-6E8A-4147-A177-3AD203B41FA5}">
                      <a16:colId xmlns:a16="http://schemas.microsoft.com/office/drawing/2014/main" val="3132993112"/>
                    </a:ext>
                  </a:extLst>
                </a:gridCol>
              </a:tblGrid>
              <a:tr h="241427">
                <a:tc rowSpan="2">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tc>
                <a:tc rowSpan="2">
                  <a:txBody>
                    <a:bodyPr/>
                    <a:lstStyle/>
                    <a:p>
                      <a:pPr algn="ctr">
                        <a:spcAft>
                          <a:spcPts val="0"/>
                        </a:spcAft>
                      </a:pPr>
                      <a:r>
                        <a:rPr lang="az-Latn-AZ" sz="12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200" b="1" kern="1200" dirty="0">
                        <a:solidFill>
                          <a:schemeClr val="tx1"/>
                        </a:solidFill>
                        <a:latin typeface="Times New Roman" panose="02020603050405020304" pitchFamily="18" charset="0"/>
                        <a:ea typeface="+mn-ea"/>
                        <a:cs typeface="Times New Roman" panose="02020603050405020304" pitchFamily="18" charset="0"/>
                      </a:endParaRPr>
                    </a:p>
                  </a:txBody>
                  <a:tcPr/>
                </a:tc>
                <a:tc rowSpan="2">
                  <a:txBody>
                    <a:bodyPr/>
                    <a:lstStyle/>
                    <a:p>
                      <a:pPr algn="ctr"/>
                      <a:r>
                        <a:rPr lang="az-Latn-AZ" sz="1200" b="1" kern="1200" dirty="0" smtClean="0">
                          <a:solidFill>
                            <a:schemeClr val="tx1"/>
                          </a:solidFill>
                          <a:latin typeface="Times New Roman" panose="02020603050405020304" pitchFamily="18" charset="0"/>
                          <a:ea typeface="+mn-ea"/>
                          <a:cs typeface="Times New Roman" panose="02020603050405020304" pitchFamily="18" charset="0"/>
                        </a:rPr>
                        <a:t>ƏMƏKDAŞ-LARIN </a:t>
                      </a:r>
                    </a:p>
                    <a:p>
                      <a:pPr algn="ctr"/>
                      <a:r>
                        <a:rPr lang="az-Latn-AZ" sz="1200" b="1" kern="1200" dirty="0" smtClean="0">
                          <a:solidFill>
                            <a:schemeClr val="tx1"/>
                          </a:solidFill>
                          <a:latin typeface="Times New Roman" panose="02020603050405020304" pitchFamily="18" charset="0"/>
                          <a:ea typeface="+mn-ea"/>
                          <a:cs typeface="Times New Roman" panose="02020603050405020304" pitchFamily="18" charset="0"/>
                        </a:rPr>
                        <a:t>SAYI</a:t>
                      </a:r>
                      <a:endParaRPr lang="ru-RU" sz="1200" b="1"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gridSpan="3">
                  <a:txBody>
                    <a:bodyPr/>
                    <a:lstStyle/>
                    <a:p>
                      <a:pPr algn="ctr">
                        <a:spcAft>
                          <a:spcPts val="0"/>
                        </a:spcAft>
                      </a:pPr>
                      <a:r>
                        <a:rPr lang="az-Latn-AZ" sz="1200" b="1" dirty="0" smtClean="0">
                          <a:latin typeface="Times New Roman" panose="02020603050405020304" pitchFamily="18" charset="0"/>
                          <a:cs typeface="Times New Roman" panose="02020603050405020304" pitchFamily="18" charset="0"/>
                        </a:rPr>
                        <a:t>ELMİ KADR POTENSİALI</a:t>
                      </a:r>
                      <a:endParaRPr lang="ru-RU" sz="12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600" b="1" dirty="0" smtClean="0">
                          <a:solidFill>
                            <a:srgbClr val="FFFF00"/>
                          </a:solidFill>
                          <a:latin typeface="Times New Roman" panose="02020603050405020304" pitchFamily="18" charset="0"/>
                          <a:cs typeface="Times New Roman" panose="02020603050405020304" pitchFamily="18" charset="0"/>
                        </a:rPr>
                        <a:t>202</a:t>
                      </a:r>
                      <a:r>
                        <a:rPr lang="en-US" sz="1600" b="1" dirty="0" smtClean="0">
                          <a:solidFill>
                            <a:srgbClr val="FFFF00"/>
                          </a:solidFill>
                          <a:latin typeface="Times New Roman" panose="02020603050405020304" pitchFamily="18" charset="0"/>
                          <a:cs typeface="Times New Roman" panose="02020603050405020304" pitchFamily="18" charset="0"/>
                        </a:rPr>
                        <a:t>2</a:t>
                      </a:r>
                      <a:endParaRPr lang="ru-RU" sz="160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348615163"/>
                  </a:ext>
                </a:extLst>
              </a:tr>
              <a:tr h="269033">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200" b="1" dirty="0" smtClean="0">
                          <a:latin typeface="Times New Roman" panose="02020603050405020304" pitchFamily="18" charset="0"/>
                          <a:cs typeface="Times New Roman" panose="02020603050405020304" pitchFamily="18" charset="0"/>
                        </a:rPr>
                        <a:t>DSc</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200" b="1" dirty="0" smtClean="0">
                          <a:latin typeface="Times New Roman" panose="02020603050405020304" pitchFamily="18" charset="0"/>
                          <a:cs typeface="Times New Roman" panose="02020603050405020304" pitchFamily="18" charset="0"/>
                        </a:rPr>
                        <a:t>PhD</a:t>
                      </a:r>
                      <a:endParaRPr lang="ru-RU" sz="12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200" b="1" dirty="0" smtClean="0">
                          <a:latin typeface="Times New Roman" panose="02020603050405020304" pitchFamily="18" charset="0"/>
                          <a:cs typeface="Times New Roman" panose="02020603050405020304" pitchFamily="18" charset="0"/>
                        </a:rPr>
                        <a:t>DSc+PhD</a:t>
                      </a:r>
                      <a:endParaRPr lang="ru-RU" sz="12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1.</a:t>
                      </a:r>
                      <a:endParaRPr lang="ru-RU" sz="12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Riyaziyyat </a:t>
                      </a:r>
                      <a:r>
                        <a:rPr lang="az-Latn-AZ" sz="1200" dirty="0">
                          <a:effectLst/>
                          <a:latin typeface="Times New Roman" panose="02020603050405020304" pitchFamily="18" charset="0"/>
                          <a:cs typeface="Times New Roman" panose="02020603050405020304" pitchFamily="18" charset="0"/>
                        </a:rPr>
                        <a:t>və Mexanika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r>
                        <a:rPr lang="az-Latn-AZ" sz="1200" dirty="0" smtClean="0">
                          <a:latin typeface="Times New Roman" panose="02020603050405020304" pitchFamily="18" charset="0"/>
                          <a:cs typeface="Times New Roman" panose="02020603050405020304" pitchFamily="18" charset="0"/>
                        </a:rPr>
                        <a:t>195</a:t>
                      </a:r>
                      <a:endParaRPr lang="ru-RU" sz="1200" dirty="0">
                        <a:latin typeface="Times New Roman" panose="02020603050405020304" pitchFamily="18"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B w="12700" cap="flat" cmpd="sng" algn="ctr">
                      <a:noFill/>
                      <a:prstDash val="solid"/>
                      <a:round/>
                      <a:headEnd type="none" w="med" len="med"/>
                      <a:tailEnd type="none" w="med" len="med"/>
                    </a:lnB>
                  </a:tcPr>
                </a:tc>
                <a:tc>
                  <a:txBody>
                    <a:bodyPr/>
                    <a:lstStyle/>
                    <a:p>
                      <a:endParaRPr lang="ru-RU"/>
                    </a:p>
                  </a:txBody>
                  <a:tcPr>
                    <a:lnB w="12700" cap="flat" cmpd="sng" algn="ctr">
                      <a:noFill/>
                      <a:prstDash val="solid"/>
                      <a:round/>
                      <a:headEnd type="none" w="med" len="med"/>
                      <a:tailEnd type="none" w="med" len="med"/>
                    </a:lnB>
                    <a:solidFill>
                      <a:srgbClr val="66FFFF"/>
                    </a:solidFill>
                  </a:tcPr>
                </a:tc>
                <a:tc>
                  <a:txBody>
                    <a:bodyPr/>
                    <a:lstStyle/>
                    <a:p>
                      <a:pPr algn="ctr"/>
                      <a:r>
                        <a:rPr lang="az-Latn-AZ" sz="1600" b="1" kern="12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73</a:t>
                      </a:r>
                      <a:endParaRPr lang="ru-RU" sz="1600" b="1" kern="1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2.</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İdarəetmə </a:t>
                      </a:r>
                      <a:r>
                        <a:rPr lang="az-Latn-AZ" sz="1200" dirty="0">
                          <a:effectLst/>
                          <a:latin typeface="Times New Roman" panose="02020603050405020304" pitchFamily="18" charset="0"/>
                          <a:cs typeface="Times New Roman" panose="02020603050405020304" pitchFamily="18" charset="0"/>
                        </a:rPr>
                        <a:t>Sistemləri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200" dirty="0" smtClean="0">
                          <a:latin typeface="Times New Roman" panose="02020603050405020304" pitchFamily="18" charset="0"/>
                          <a:cs typeface="Times New Roman" panose="02020603050405020304" pitchFamily="18" charset="0"/>
                        </a:rPr>
                        <a:t>329</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lnSpc>
                          <a:spcPct val="107000"/>
                        </a:lnSpc>
                        <a:spcAft>
                          <a:spcPts val="0"/>
                        </a:spcAft>
                      </a:pPr>
                      <a:r>
                        <a:rPr lang="en-US" sz="1600" b="1" kern="12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ru-RU" sz="1600" b="1" kern="1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3.</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Radiasiya </a:t>
                      </a:r>
                      <a:r>
                        <a:rPr lang="az-Latn-AZ" sz="1200" dirty="0">
                          <a:effectLst/>
                          <a:latin typeface="Times New Roman" panose="02020603050405020304" pitchFamily="18" charset="0"/>
                          <a:cs typeface="Times New Roman" panose="02020603050405020304" pitchFamily="18" charset="0"/>
                        </a:rPr>
                        <a:t>Problemləri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200" dirty="0" smtClean="0">
                          <a:latin typeface="Times New Roman" panose="02020603050405020304" pitchFamily="18" charset="0"/>
                          <a:cs typeface="Times New Roman" panose="02020603050405020304" pitchFamily="18" charset="0"/>
                        </a:rPr>
                        <a:t>262</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lnSpc>
                          <a:spcPct val="107000"/>
                        </a:lnSpc>
                        <a:spcAft>
                          <a:spcPts val="0"/>
                        </a:spcAft>
                      </a:pPr>
                      <a:r>
                        <a:rPr lang="en-US" sz="1600" b="1" kern="12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600" b="1" kern="1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4.</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İnformasiya </a:t>
                      </a:r>
                      <a:r>
                        <a:rPr lang="az-Latn-AZ" sz="1200" dirty="0">
                          <a:effectLst/>
                          <a:latin typeface="Times New Roman" panose="02020603050405020304" pitchFamily="18" charset="0"/>
                          <a:cs typeface="Times New Roman" panose="02020603050405020304" pitchFamily="18" charset="0"/>
                        </a:rPr>
                        <a:t>Texnologiyaları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dirty="0" smtClean="0">
                          <a:latin typeface="Times New Roman" panose="02020603050405020304" pitchFamily="18" charset="0"/>
                          <a:cs typeface="Times New Roman" panose="02020603050405020304" pitchFamily="18" charset="0"/>
                        </a:rPr>
                        <a:t>299</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lnSpc>
                          <a:spcPct val="107000"/>
                        </a:lnSpc>
                        <a:spcAft>
                          <a:spcPts val="0"/>
                        </a:spcAft>
                      </a:pPr>
                      <a:r>
                        <a:rPr lang="en-US" sz="1600" b="1" kern="12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600" b="1" kern="12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5.</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200" dirty="0" err="1" smtClean="0">
                          <a:effectLst/>
                          <a:latin typeface="Times New Roman" panose="02020603050405020304" pitchFamily="18" charset="0"/>
                          <a:cs typeface="Times New Roman" panose="02020603050405020304" pitchFamily="18" charset="0"/>
                        </a:rPr>
                        <a:t>Fizika</a:t>
                      </a:r>
                      <a:r>
                        <a:rPr lang="en-US" sz="1200" dirty="0" smtClean="0">
                          <a:effectLst/>
                          <a:latin typeface="Times New Roman" panose="02020603050405020304" pitchFamily="18" charset="0"/>
                          <a:cs typeface="Times New Roman" panose="02020603050405020304" pitchFamily="18" charset="0"/>
                        </a:rPr>
                        <a:t> </a:t>
                      </a:r>
                      <a:r>
                        <a:rPr lang="az-Latn-AZ" sz="1200" dirty="0">
                          <a:effectLst/>
                          <a:latin typeface="Times New Roman" panose="02020603050405020304" pitchFamily="18" charset="0"/>
                          <a:cs typeface="Times New Roman" panose="02020603050405020304" pitchFamily="18" charset="0"/>
                        </a:rPr>
                        <a:t>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200" dirty="0" smtClean="0">
                          <a:latin typeface="Times New Roman" panose="02020603050405020304" pitchFamily="18" charset="0"/>
                          <a:cs typeface="Times New Roman" panose="02020603050405020304" pitchFamily="18" charset="0"/>
                        </a:rPr>
                        <a:t>416</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lnSpc>
                          <a:spcPct val="107000"/>
                        </a:lnSpc>
                        <a:spcAft>
                          <a:spcPts val="0"/>
                        </a:spcAft>
                      </a:pPr>
                      <a:r>
                        <a:rPr lang="en-US" sz="16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Şamaxı </a:t>
                      </a:r>
                      <a:r>
                        <a:rPr lang="az-Latn-AZ" sz="1200" dirty="0">
                          <a:effectLst/>
                          <a:latin typeface="Times New Roman" panose="02020603050405020304" pitchFamily="18" charset="0"/>
                          <a:cs typeface="Times New Roman" panose="02020603050405020304" pitchFamily="18" charset="0"/>
                        </a:rPr>
                        <a:t>Astrofizika Rəsədxanası</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200" dirty="0" smtClean="0">
                          <a:latin typeface="Times New Roman" panose="02020603050405020304" pitchFamily="18" charset="0"/>
                          <a:cs typeface="Times New Roman" panose="02020603050405020304" pitchFamily="18" charset="0"/>
                        </a:rPr>
                        <a:t>144</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2</a:t>
                      </a:r>
                      <a:r>
                        <a:rPr lang="az-Latn-AZ" sz="12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lnSpc>
                          <a:spcPct val="107000"/>
                        </a:lnSpc>
                        <a:spcAft>
                          <a:spcPts val="0"/>
                        </a:spcAft>
                      </a:pPr>
                      <a:r>
                        <a:rPr lang="en-US" sz="16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268253">
                <a:tc>
                  <a:txBody>
                    <a:bodyPr/>
                    <a:lstStyle/>
                    <a:p>
                      <a:pPr>
                        <a:spcAft>
                          <a:spcPts val="0"/>
                        </a:spcAft>
                      </a:pPr>
                      <a:r>
                        <a:rPr lang="az-Latn-AZ" sz="1200" dirty="0" smtClean="0">
                          <a:latin typeface="Times New Roman" panose="02020603050405020304" pitchFamily="18" charset="0"/>
                          <a:cs typeface="Times New Roman" panose="02020603050405020304" pitchFamily="18" charset="0"/>
                        </a:rPr>
                        <a:t>7.</a:t>
                      </a: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az-Latn-AZ" sz="1200" dirty="0" smtClean="0">
                          <a:effectLst/>
                          <a:latin typeface="Times New Roman" panose="02020603050405020304" pitchFamily="18" charset="0"/>
                          <a:cs typeface="Times New Roman" panose="02020603050405020304" pitchFamily="18" charset="0"/>
                        </a:rPr>
                        <a:t>Biofizika </a:t>
                      </a:r>
                      <a:r>
                        <a:rPr lang="az-Latn-AZ" sz="1200" dirty="0">
                          <a:effectLst/>
                          <a:latin typeface="Times New Roman" panose="02020603050405020304" pitchFamily="18" charset="0"/>
                          <a:cs typeface="Times New Roman" panose="02020603050405020304" pitchFamily="18" charset="0"/>
                        </a:rPr>
                        <a:t>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a:r>
                        <a:rPr lang="ru-RU" sz="1200" dirty="0" smtClean="0">
                          <a:latin typeface="Times New Roman" panose="02020603050405020304" pitchFamily="18" charset="0"/>
                          <a:cs typeface="Times New Roman" panose="02020603050405020304" pitchFamily="18" charset="0"/>
                        </a:rPr>
                        <a:t>6</a:t>
                      </a:r>
                      <a:r>
                        <a:rPr lang="az-Latn-AZ" sz="1200" dirty="0" smtClean="0">
                          <a:latin typeface="Times New Roman" panose="02020603050405020304" pitchFamily="18" charset="0"/>
                          <a:cs typeface="Times New Roman" panose="02020603050405020304" pitchFamily="18" charset="0"/>
                        </a:rPr>
                        <a:t>1</a:t>
                      </a:r>
                      <a:endParaRPr lang="ru-RU" sz="1200" dirty="0">
                        <a:latin typeface="Times New Roman" panose="02020603050405020304" pitchFamily="18"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200" b="1"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66FFFF"/>
                    </a:solidFill>
                  </a:tcPr>
                </a:tc>
                <a:tc>
                  <a:txBody>
                    <a:bodyPr/>
                    <a:lstStyle/>
                    <a:p>
                      <a:pPr algn="ctr">
                        <a:lnSpc>
                          <a:spcPct val="107000"/>
                        </a:lnSpc>
                        <a:spcAft>
                          <a:spcPts val="0"/>
                        </a:spcAft>
                      </a:pPr>
                      <a:r>
                        <a:rPr lang="en-US" sz="16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0">
                <a:tc gridSpan="6">
                  <a:txBody>
                    <a:bodyPr/>
                    <a:lstStyle/>
                    <a:p>
                      <a:pPr algn="r">
                        <a:lnSpc>
                          <a:spcPct val="107000"/>
                        </a:lnSpc>
                        <a:spcAft>
                          <a:spcPts val="0"/>
                        </a:spcAft>
                      </a:pPr>
                      <a:r>
                        <a:rPr lang="az-Latn-AZ" sz="1200" b="1" dirty="0">
                          <a:effectLst/>
                          <a:latin typeface="Times New Roman" panose="02020603050405020304" pitchFamily="18" charset="0"/>
                          <a:cs typeface="Times New Roman" panose="02020603050405020304" pitchFamily="18" charset="0"/>
                        </a:rPr>
                        <a:t>FRTEB üzrə:</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b="1" dirty="0" smtClean="0">
                          <a:solidFill>
                            <a:srgbClr val="FFFF00"/>
                          </a:solidFill>
                          <a:effectLst/>
                          <a:latin typeface="Times New Roman" panose="02020603050405020304" pitchFamily="18" charset="0"/>
                          <a:cs typeface="Times New Roman" panose="02020603050405020304" pitchFamily="18" charset="0"/>
                        </a:rPr>
                        <a:t>229</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778241968"/>
                  </a:ext>
                </a:extLst>
              </a:tr>
              <a:tr h="268253">
                <a:tc gridSpan="6">
                  <a:txBody>
                    <a:bodyPr/>
                    <a:lstStyle/>
                    <a:p>
                      <a:pPr algn="r">
                        <a:lnSpc>
                          <a:spcPct val="107000"/>
                        </a:lnSpc>
                        <a:spcAft>
                          <a:spcPts val="0"/>
                        </a:spcAft>
                      </a:pPr>
                      <a:r>
                        <a:rPr lang="en-US" sz="1200" b="1" dirty="0" smtClean="0">
                          <a:effectLst/>
                          <a:latin typeface="Times New Roman" panose="02020603050405020304" pitchFamily="18" charset="0"/>
                          <a:cs typeface="Times New Roman" panose="02020603050405020304" pitchFamily="18" charset="0"/>
                        </a:rPr>
                        <a:t>*</a:t>
                      </a:r>
                      <a:r>
                        <a:rPr lang="az-Latn-AZ" sz="1200" b="1" dirty="0" smtClean="0">
                          <a:effectLst/>
                          <a:latin typeface="Times New Roman" panose="02020603050405020304" pitchFamily="18" charset="0"/>
                          <a:cs typeface="Times New Roman" panose="02020603050405020304" pitchFamily="18" charset="0"/>
                        </a:rPr>
                        <a:t>AMEA </a:t>
                      </a:r>
                      <a:r>
                        <a:rPr lang="az-Latn-AZ" sz="1200" b="1" dirty="0">
                          <a:effectLst/>
                          <a:latin typeface="Times New Roman" panose="02020603050405020304" pitchFamily="18" charset="0"/>
                          <a:cs typeface="Times New Roman" panose="02020603050405020304" pitchFamily="18" charset="0"/>
                        </a:rPr>
                        <a:t>üzrə:</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en-US" sz="1600" b="1" dirty="0" smtClean="0">
                          <a:solidFill>
                            <a:srgbClr val="FFFF00"/>
                          </a:solidFill>
                          <a:effectLst/>
                          <a:latin typeface="Times New Roman" panose="02020603050405020304" pitchFamily="18" charset="0"/>
                          <a:cs typeface="Times New Roman" panose="02020603050405020304" pitchFamily="18" charset="0"/>
                        </a:rPr>
                        <a:t>*610</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9894465"/>
                  </a:ext>
                </a:extLst>
              </a:tr>
              <a:tr h="268253">
                <a:tc gridSpan="6">
                  <a:txBody>
                    <a:bodyPr/>
                    <a:lstStyle/>
                    <a:p>
                      <a:pPr algn="r">
                        <a:lnSpc>
                          <a:spcPct val="107000"/>
                        </a:lnSpc>
                        <a:spcAft>
                          <a:spcPts val="0"/>
                        </a:spcAft>
                      </a:pPr>
                      <a:r>
                        <a:rPr lang="en-US" sz="1200" b="1" dirty="0" smtClean="0">
                          <a:effectLst/>
                          <a:latin typeface="Times New Roman" panose="02020603050405020304" pitchFamily="18" charset="0"/>
                          <a:cs typeface="Times New Roman" panose="02020603050405020304" pitchFamily="18" charset="0"/>
                        </a:rPr>
                        <a:t>*</a:t>
                      </a:r>
                      <a:r>
                        <a:rPr lang="az-Latn-AZ" sz="1200" b="1" dirty="0" smtClean="0">
                          <a:effectLst/>
                          <a:latin typeface="Times New Roman" panose="02020603050405020304" pitchFamily="18" charset="0"/>
                          <a:cs typeface="Times New Roman" panose="02020603050405020304" pitchFamily="18" charset="0"/>
                        </a:rPr>
                        <a:t>Azərbaycan </a:t>
                      </a:r>
                      <a:r>
                        <a:rPr lang="az-Latn-AZ" sz="1200" b="1" dirty="0">
                          <a:effectLst/>
                          <a:latin typeface="Times New Roman" panose="02020603050405020304" pitchFamily="18" charset="0"/>
                          <a:cs typeface="Times New Roman" panose="02020603050405020304" pitchFamily="18" charset="0"/>
                        </a:rPr>
                        <a:t>üzrə: </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2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en-US" sz="1600" b="1" dirty="0" smtClean="0">
                          <a:solidFill>
                            <a:srgbClr val="FFFF00"/>
                          </a:solidFill>
                          <a:effectLst/>
                          <a:latin typeface="Times New Roman" panose="02020603050405020304" pitchFamily="18" charset="0"/>
                          <a:cs typeface="Times New Roman" panose="02020603050405020304" pitchFamily="18" charset="0"/>
                        </a:rPr>
                        <a:t>*1798</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3522119455"/>
                  </a:ext>
                </a:extLst>
              </a:tr>
              <a:tr h="268253">
                <a:tc gridSpan="6">
                  <a:txBody>
                    <a:bodyPr/>
                    <a:lstStyle/>
                    <a:p>
                      <a:pPr algn="r">
                        <a:lnSpc>
                          <a:spcPct val="107000"/>
                        </a:lnSpc>
                        <a:spcAft>
                          <a:spcPts val="0"/>
                        </a:spcAft>
                      </a:pPr>
                      <a:r>
                        <a:rPr lang="az-Latn-AZ" sz="1200" dirty="0">
                          <a:solidFill>
                            <a:schemeClr val="tx1"/>
                          </a:solidFill>
                          <a:effectLst/>
                          <a:latin typeface="Times New Roman" panose="02020603050405020304" pitchFamily="18" charset="0"/>
                          <a:cs typeface="Times New Roman" panose="02020603050405020304" pitchFamily="18" charset="0"/>
                        </a:rPr>
                        <a:t>AMEA </a:t>
                      </a:r>
                      <a:r>
                        <a:rPr lang="az-Latn-AZ" sz="1200" dirty="0" smtClean="0">
                          <a:solidFill>
                            <a:schemeClr val="tx1"/>
                          </a:solidFill>
                          <a:effectLst/>
                          <a:latin typeface="Times New Roman" panose="02020603050405020304" pitchFamily="18" charset="0"/>
                          <a:cs typeface="Times New Roman" panose="02020603050405020304" pitchFamily="18" charset="0"/>
                        </a:rPr>
                        <a:t>üzrə FRTEB-in </a:t>
                      </a:r>
                      <a:r>
                        <a:rPr lang="az-Latn-AZ" sz="1200" dirty="0">
                          <a:solidFill>
                            <a:schemeClr val="tx1"/>
                          </a:solidFill>
                          <a:effectLst/>
                          <a:latin typeface="Times New Roman" panose="02020603050405020304" pitchFamily="18" charset="0"/>
                          <a:cs typeface="Times New Roman" panose="02020603050405020304" pitchFamily="18" charset="0"/>
                        </a:rPr>
                        <a:t>payı (</a:t>
                      </a:r>
                      <a:r>
                        <a:rPr lang="en-US"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200" dirty="0">
                        <a:solidFill>
                          <a:srgbClr val="FF0000"/>
                        </a:solidFill>
                        <a:latin typeface="Times New Roman" panose="02020603050405020304" pitchFamily="18" charset="0"/>
                        <a:cs typeface="Times New Roman" panose="02020603050405020304" pitchFamily="18" charset="0"/>
                      </a:endParaRPr>
                    </a:p>
                  </a:txBody>
                  <a:tcPr marL="54457" marR="54457" marT="0" marB="0" anchor="ct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200" dirty="0">
                        <a:solidFill>
                          <a:srgbClr val="FF0000"/>
                        </a:solidFill>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b="1" dirty="0" smtClean="0">
                          <a:solidFill>
                            <a:srgbClr val="FFFF00"/>
                          </a:solidFill>
                          <a:effectLst/>
                          <a:latin typeface="Times New Roman" panose="02020603050405020304" pitchFamily="18" charset="0"/>
                          <a:cs typeface="Times New Roman" panose="02020603050405020304" pitchFamily="18" charset="0"/>
                        </a:rPr>
                        <a:t>37,54</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703345631"/>
                  </a:ext>
                </a:extLst>
              </a:tr>
              <a:tr h="268253">
                <a:tc gridSpan="6">
                  <a:txBody>
                    <a:bodyPr/>
                    <a:lstStyle/>
                    <a:p>
                      <a:pPr algn="r">
                        <a:lnSpc>
                          <a:spcPct val="107000"/>
                        </a:lnSpc>
                        <a:spcAft>
                          <a:spcPts val="0"/>
                        </a:spcAft>
                      </a:pPr>
                      <a:r>
                        <a:rPr lang="az-Latn-AZ" sz="1200" dirty="0">
                          <a:solidFill>
                            <a:schemeClr val="tx1"/>
                          </a:solidFill>
                          <a:effectLst/>
                          <a:latin typeface="Times New Roman" panose="02020603050405020304" pitchFamily="18" charset="0"/>
                          <a:cs typeface="Times New Roman" panose="02020603050405020304" pitchFamily="18" charset="0"/>
                        </a:rPr>
                        <a:t>Azərbaycan elmində FRTEB-nin payı (</a:t>
                      </a:r>
                      <a:r>
                        <a:rPr lang="en-US"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200" dirty="0">
                        <a:solidFill>
                          <a:srgbClr val="FF0000"/>
                        </a:solidFill>
                        <a:latin typeface="Times New Roman" panose="02020603050405020304" pitchFamily="18" charset="0"/>
                        <a:cs typeface="Times New Roman" panose="02020603050405020304" pitchFamily="18" charset="0"/>
                      </a:endParaRPr>
                    </a:p>
                  </a:txBody>
                  <a:tcPr marL="54457" marR="54457" marT="0" marB="0" anchor="ct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200" dirty="0">
                        <a:solidFill>
                          <a:srgbClr val="FF0000"/>
                        </a:solidFill>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b="1" dirty="0" smtClean="0">
                          <a:solidFill>
                            <a:srgbClr val="FFFF00"/>
                          </a:solidFill>
                          <a:effectLst/>
                          <a:latin typeface="Times New Roman" panose="02020603050405020304" pitchFamily="18" charset="0"/>
                          <a:cs typeface="Times New Roman" panose="02020603050405020304" pitchFamily="18" charset="0"/>
                        </a:rPr>
                        <a:t>12,74</a:t>
                      </a:r>
                      <a:endParaRPr lang="ru-RU" sz="1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2525070233"/>
                  </a:ext>
                </a:extLst>
              </a:tr>
            </a:tbl>
          </a:graphicData>
        </a:graphic>
      </p:graphicFrame>
      <p:sp>
        <p:nvSpPr>
          <p:cNvPr id="15" name="TextBox 4"/>
          <p:cNvSpPr txBox="1">
            <a:spLocks noChangeArrowheads="1"/>
          </p:cNvSpPr>
          <p:nvPr/>
        </p:nvSpPr>
        <p:spPr bwMode="auto">
          <a:xfrm>
            <a:off x="144685" y="6368719"/>
            <a:ext cx="7780116" cy="338554"/>
          </a:xfrm>
          <a:prstGeom prst="rect">
            <a:avLst/>
          </a:prstGeom>
          <a:noFill/>
          <a:ln w="9525">
            <a:noFill/>
            <a:miter lim="800000"/>
            <a:headEnd/>
            <a:tailEnd/>
          </a:ln>
        </p:spPr>
        <p:txBody>
          <a:bodyPr wrap="square">
            <a:spAutoFit/>
          </a:bodyPr>
          <a:lstStyle/>
          <a:p>
            <a:r>
              <a:rPr lang="az-Latn-AZ" sz="1600" b="1" dirty="0" smtClean="0">
                <a:latin typeface="Times New Roman" pitchFamily="18" charset="0"/>
                <a:cs typeface="Times New Roman" pitchFamily="18" charset="0"/>
              </a:rPr>
              <a:t>*Mənbə: </a:t>
            </a:r>
            <a:r>
              <a:rPr lang="az-Latn-AZ" sz="1600" b="1" dirty="0" smtClean="0">
                <a:solidFill>
                  <a:srgbClr val="CC3399"/>
                </a:solidFill>
                <a:latin typeface="Times New Roman" pitchFamily="18" charset="0"/>
                <a:cs typeface="Times New Roman" pitchFamily="18" charset="0"/>
              </a:rPr>
              <a:t>SCOPUS</a:t>
            </a:r>
            <a:r>
              <a:rPr lang="az-Latn-AZ" sz="1600" b="1" dirty="0" smtClean="0">
                <a:solidFill>
                  <a:srgbClr val="C00000"/>
                </a:solidFill>
                <a:latin typeface="Times New Roman" pitchFamily="18" charset="0"/>
                <a:cs typeface="Times New Roman" pitchFamily="18" charset="0"/>
              </a:rPr>
              <a:t> </a:t>
            </a:r>
            <a:r>
              <a:rPr lang="az-Latn-AZ" sz="1600" b="1" dirty="0" smtClean="0">
                <a:latin typeface="Times New Roman" pitchFamily="18" charset="0"/>
                <a:cs typeface="Times New Roman" pitchFamily="18" charset="0"/>
              </a:rPr>
              <a:t>bazasının 12 yanvar 2023-cü il tarixinə olan məlumat</a:t>
            </a:r>
            <a:endParaRPr lang="ru-RU" sz="1600" b="1" dirty="0">
              <a:latin typeface="Times New Roman" pitchFamily="18" charset="0"/>
              <a:cs typeface="Times New Roman"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17</a:t>
            </a:fld>
            <a:r>
              <a:rPr lang="az-Latn-AZ" smtClean="0"/>
              <a:t>/76</a:t>
            </a:r>
            <a:endParaRPr lang="ru-RU" dirty="0"/>
          </a:p>
        </p:txBody>
      </p:sp>
    </p:spTree>
    <p:extLst>
      <p:ext uri="{BB962C8B-B14F-4D97-AF65-F5344CB8AC3E}">
        <p14:creationId xmlns:p14="http://schemas.microsoft.com/office/powerpoint/2010/main" val="3212113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30857"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 name="Прямоугольник 3"/>
          <p:cNvSpPr/>
          <p:nvPr/>
        </p:nvSpPr>
        <p:spPr>
          <a:xfrm>
            <a:off x="772910" y="1042465"/>
            <a:ext cx="7022581" cy="873572"/>
          </a:xfrm>
          <a:prstGeom prst="rect">
            <a:avLst/>
          </a:prstGeom>
        </p:spPr>
        <p:txBody>
          <a:bodyPr wrap="square">
            <a:spAutoFit/>
          </a:bodyPr>
          <a:lstStyle/>
          <a:p>
            <a:pPr algn="ctr">
              <a:lnSpc>
                <a:spcPct val="150000"/>
              </a:lnSpc>
              <a:spcAft>
                <a:spcPts val="0"/>
              </a:spcAft>
            </a:pPr>
            <a:r>
              <a:rPr lang="az-Latn-AZ" b="1" dirty="0" smtClean="0">
                <a:latin typeface="Times New Roman" panose="02020603050405020304" pitchFamily="18" charset="0"/>
                <a:ea typeface="Calibri" panose="020F0502020204030204" pitchFamily="34" charset="0"/>
                <a:cs typeface="Times New Roman" panose="02020603050405020304" pitchFamily="18" charset="0"/>
              </a:rPr>
              <a:t>2022-ci ildə </a:t>
            </a:r>
            <a:r>
              <a:rPr lang="az-Latn-AZ" b="1" dirty="0" smtClean="0">
                <a:solidFill>
                  <a:srgbClr val="CC3399"/>
                </a:solidFill>
                <a:latin typeface="Times New Roman" panose="02020603050405020304" pitchFamily="18" charset="0"/>
                <a:ea typeface="Calibri" panose="020F0502020204030204" pitchFamily="34" charset="0"/>
                <a:cs typeface="Times New Roman" panose="02020603050405020304" pitchFamily="18" charset="0"/>
              </a:rPr>
              <a:t>SCOPUS</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bazasında </a:t>
            </a:r>
            <a:r>
              <a:rPr lang="az-Latn-AZ" dirty="0">
                <a:latin typeface="Times New Roman" panose="02020603050405020304" pitchFamily="18" charset="0"/>
                <a:ea typeface="Calibri" panose="020F0502020204030204" pitchFamily="34" charset="0"/>
                <a:cs typeface="Times New Roman" panose="02020603050405020304" pitchFamily="18" charset="0"/>
              </a:rPr>
              <a:t>FRTEB üzrə elmi müəssisələrin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MƏQALƏLƏRİNİN</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SAYI</a:t>
            </a:r>
            <a:endParaRPr lang="ru-RU"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791697157"/>
              </p:ext>
            </p:extLst>
          </p:nvPr>
        </p:nvGraphicFramePr>
        <p:xfrm>
          <a:off x="572655" y="2131523"/>
          <a:ext cx="80263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18</a:t>
            </a:fld>
            <a:r>
              <a:rPr lang="az-Latn-AZ" smtClean="0"/>
              <a:t>/76</a:t>
            </a:r>
            <a:endParaRPr lang="ru-RU" dirty="0"/>
          </a:p>
        </p:txBody>
      </p:sp>
    </p:spTree>
    <p:extLst>
      <p:ext uri="{BB962C8B-B14F-4D97-AF65-F5344CB8AC3E}">
        <p14:creationId xmlns:p14="http://schemas.microsoft.com/office/powerpoint/2010/main" val="97292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30857"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3" name="Таблица 12"/>
          <p:cNvGraphicFramePr>
            <a:graphicFrameLocks noGrp="1"/>
          </p:cNvGraphicFramePr>
          <p:nvPr>
            <p:extLst>
              <p:ext uri="{D42A27DB-BD31-4B8C-83A1-F6EECF244321}">
                <p14:modId xmlns:p14="http://schemas.microsoft.com/office/powerpoint/2010/main" val="47465826"/>
              </p:ext>
            </p:extLst>
          </p:nvPr>
        </p:nvGraphicFramePr>
        <p:xfrm>
          <a:off x="224640" y="2486199"/>
          <a:ext cx="8904132" cy="3447923"/>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902840">
                  <a:extLst>
                    <a:ext uri="{9D8B030D-6E8A-4147-A177-3AD203B41FA5}">
                      <a16:colId xmlns:a16="http://schemas.microsoft.com/office/drawing/2014/main" val="1086542728"/>
                    </a:ext>
                  </a:extLst>
                </a:gridCol>
                <a:gridCol w="1049978">
                  <a:extLst>
                    <a:ext uri="{9D8B030D-6E8A-4147-A177-3AD203B41FA5}">
                      <a16:colId xmlns:a16="http://schemas.microsoft.com/office/drawing/2014/main" val="1144454594"/>
                    </a:ext>
                  </a:extLst>
                </a:gridCol>
                <a:gridCol w="692727">
                  <a:extLst>
                    <a:ext uri="{9D8B030D-6E8A-4147-A177-3AD203B41FA5}">
                      <a16:colId xmlns:a16="http://schemas.microsoft.com/office/drawing/2014/main" val="2526297376"/>
                    </a:ext>
                  </a:extLst>
                </a:gridCol>
                <a:gridCol w="633444">
                  <a:extLst>
                    <a:ext uri="{9D8B030D-6E8A-4147-A177-3AD203B41FA5}">
                      <a16:colId xmlns:a16="http://schemas.microsoft.com/office/drawing/2014/main" val="3275846968"/>
                    </a:ext>
                  </a:extLst>
                </a:gridCol>
                <a:gridCol w="1121465">
                  <a:extLst>
                    <a:ext uri="{9D8B030D-6E8A-4147-A177-3AD203B41FA5}">
                      <a16:colId xmlns:a16="http://schemas.microsoft.com/office/drawing/2014/main" val="3330263472"/>
                    </a:ext>
                  </a:extLst>
                </a:gridCol>
                <a:gridCol w="267855">
                  <a:extLst>
                    <a:ext uri="{9D8B030D-6E8A-4147-A177-3AD203B41FA5}">
                      <a16:colId xmlns:a16="http://schemas.microsoft.com/office/drawing/2014/main" val="1450172881"/>
                    </a:ext>
                  </a:extLst>
                </a:gridCol>
                <a:gridCol w="1850517">
                  <a:extLst>
                    <a:ext uri="{9D8B030D-6E8A-4147-A177-3AD203B41FA5}">
                      <a16:colId xmlns:a16="http://schemas.microsoft.com/office/drawing/2014/main" val="3132993112"/>
                    </a:ext>
                  </a:extLst>
                </a:gridCol>
              </a:tblGrid>
              <a:tr h="267943">
                <a:tc rowSpan="2">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tc>
                <a:tc rowSpan="2">
                  <a:txBody>
                    <a:bodyPr/>
                    <a:lstStyle/>
                    <a:p>
                      <a:pPr algn="ctr">
                        <a:spcAft>
                          <a:spcPts val="0"/>
                        </a:spcAft>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600" b="1" dirty="0" smtClean="0">
                          <a:solidFill>
                            <a:schemeClr val="tx1"/>
                          </a:solidFill>
                          <a:latin typeface="Times New Roman" panose="02020603050405020304" pitchFamily="18" charset="0"/>
                          <a:cs typeface="Times New Roman" panose="02020603050405020304" pitchFamily="18" charset="0"/>
                        </a:rPr>
                        <a:t>SCOPUS 202</a:t>
                      </a:r>
                      <a:r>
                        <a:rPr lang="en-US" sz="1600" b="1" dirty="0" smtClean="0">
                          <a:solidFill>
                            <a:schemeClr val="tx1"/>
                          </a:solidFill>
                          <a:latin typeface="Times New Roman" panose="02020603050405020304" pitchFamily="18" charset="0"/>
                          <a:cs typeface="Times New Roman" panose="02020603050405020304" pitchFamily="18" charset="0"/>
                        </a:rPr>
                        <a:t>2</a:t>
                      </a:r>
                      <a:endParaRPr lang="ru-RU" sz="1600" dirty="0" smtClean="0">
                        <a:solidFill>
                          <a:schemeClr val="tx1"/>
                        </a:solidFill>
                        <a:latin typeface="Times New Roman" panose="02020603050405020304" pitchFamily="18" charset="0"/>
                        <a:cs typeface="Times New Roman" panose="02020603050405020304" pitchFamily="18" charset="0"/>
                      </a:endParaRPr>
                    </a:p>
                  </a:txBody>
                  <a:tcPr anchor="ctr"/>
                </a:tc>
                <a:tc gridSpan="3">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ELMİ KADR POTENSİALI</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endParaRPr lang="ru-RU" sz="2400" dirty="0"/>
                    </a:p>
                  </a:txBody>
                  <a:tcPr>
                    <a:solidFill>
                      <a:srgbClr val="0000CC"/>
                    </a:solidFill>
                  </a:tcPr>
                </a:tc>
                <a:extLst>
                  <a:ext uri="{0D108BD9-81ED-4DB2-BD59-A6C34878D82A}">
                    <a16:rowId xmlns:a16="http://schemas.microsoft.com/office/drawing/2014/main" val="348615163"/>
                  </a:ext>
                </a:extLst>
              </a:tr>
              <a:tr h="304919">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İnformasiya </a:t>
                      </a:r>
                      <a:r>
                        <a:rPr lang="az-Latn-AZ" sz="1600" dirty="0">
                          <a:effectLst/>
                          <a:latin typeface="Times New Roman" panose="02020603050405020304" pitchFamily="18" charset="0"/>
                          <a:cs typeface="Times New Roman" panose="02020603050405020304" pitchFamily="18" charset="0"/>
                        </a:rPr>
                        <a:t>Texnologiyaları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B w="12700" cap="flat" cmpd="sng" algn="ctr">
                      <a:noFill/>
                      <a:prstDash val="solid"/>
                      <a:round/>
                      <a:headEnd type="none" w="med" len="med"/>
                      <a:tailEnd type="none" w="med" len="med"/>
                    </a:lnB>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0,7714</a:t>
                      </a:r>
                    </a:p>
                  </a:txBody>
                  <a:tcPr marL="9525" marR="9525" marT="9525" marB="0" anchor="ct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Riyaziyyat </a:t>
                      </a:r>
                      <a:r>
                        <a:rPr lang="az-Latn-AZ" sz="1600" dirty="0">
                          <a:effectLst/>
                          <a:latin typeface="Times New Roman" panose="02020603050405020304" pitchFamily="18" charset="0"/>
                          <a:cs typeface="Times New Roman" panose="02020603050405020304" pitchFamily="18" charset="0"/>
                        </a:rPr>
                        <a:t>və Mexanika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73</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0,6887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İdarəetmə </a:t>
                      </a:r>
                      <a:r>
                        <a:rPr lang="az-Latn-AZ" sz="1600" dirty="0">
                          <a:effectLst/>
                          <a:latin typeface="Times New Roman" panose="02020603050405020304" pitchFamily="18" charset="0"/>
                          <a:cs typeface="Times New Roman" panose="02020603050405020304" pitchFamily="18" charset="0"/>
                        </a:rPr>
                        <a:t>Sistemləri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0,6829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Radiasiya </a:t>
                      </a:r>
                      <a:r>
                        <a:rPr lang="az-Latn-AZ" sz="1600" dirty="0">
                          <a:effectLst/>
                          <a:latin typeface="Times New Roman" panose="02020603050405020304" pitchFamily="18" charset="0"/>
                          <a:cs typeface="Times New Roman" panose="02020603050405020304" pitchFamily="18" charset="0"/>
                        </a:rPr>
                        <a:t>Problemləri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0,6329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Biofizika </a:t>
                      </a:r>
                      <a:r>
                        <a:rPr lang="az-Latn-AZ" sz="1600" dirty="0">
                          <a:effectLst/>
                          <a:latin typeface="Times New Roman" panose="02020603050405020304" pitchFamily="18" charset="0"/>
                          <a:cs typeface="Times New Roman" panose="02020603050405020304" pitchFamily="18" charset="0"/>
                        </a:rPr>
                        <a:t>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0,2000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Şamaxı </a:t>
                      </a:r>
                      <a:r>
                        <a:rPr lang="az-Latn-AZ" sz="1600" dirty="0">
                          <a:effectLst/>
                          <a:latin typeface="Times New Roman" panose="02020603050405020304" pitchFamily="18" charset="0"/>
                          <a:cs typeface="Times New Roman" panose="02020603050405020304" pitchFamily="18" charset="0"/>
                        </a:rPr>
                        <a:t>Astrofizika Rəsədxanası</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600" b="1" i="0" u="none" strike="noStrike" dirty="0" smtClean="0">
                          <a:solidFill>
                            <a:srgbClr val="000000"/>
                          </a:solidFill>
                          <a:effectLst/>
                          <a:latin typeface="Times New Roman" panose="02020603050405020304" pitchFamily="18" charset="0"/>
                          <a:cs typeface="Times New Roman" panose="02020603050405020304" pitchFamily="18" charset="0"/>
                        </a:rPr>
                        <a:t>25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0,1200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26794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en-US" sz="1600" dirty="0" err="1" smtClean="0">
                          <a:effectLst/>
                          <a:latin typeface="Times New Roman" panose="02020603050405020304" pitchFamily="18" charset="0"/>
                          <a:cs typeface="Times New Roman" panose="02020603050405020304" pitchFamily="18" charset="0"/>
                        </a:rPr>
                        <a:t>Fizika</a:t>
                      </a:r>
                      <a:r>
                        <a:rPr lang="en-US" sz="1600" dirty="0" smtClean="0">
                          <a:effectLst/>
                          <a:latin typeface="Times New Roman" panose="02020603050405020304" pitchFamily="18" charset="0"/>
                          <a:cs typeface="Times New Roman" panose="02020603050405020304" pitchFamily="18" charset="0"/>
                        </a:rPr>
                        <a:t> </a:t>
                      </a:r>
                      <a:r>
                        <a:rPr lang="az-Latn-AZ" sz="1600" dirty="0">
                          <a:effectLst/>
                          <a:latin typeface="Times New Roman" panose="02020603050405020304" pitchFamily="18" charset="0"/>
                          <a:cs typeface="Times New Roman" panose="02020603050405020304" pitchFamily="18" charset="0"/>
                        </a:rPr>
                        <a:t>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rtl="0"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tcPr>
                </a:tc>
                <a:tc>
                  <a:txBody>
                    <a:bodyPr/>
                    <a:lstStyle/>
                    <a:p>
                      <a:pPr>
                        <a:spcAft>
                          <a:spcPts val="0"/>
                        </a:spcAft>
                      </a:pPr>
                      <a:endParaRPr lang="ru-RU" sz="1600" dirty="0">
                        <a:solidFill>
                          <a:srgbClr val="66FFFF"/>
                        </a:solidFill>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solidFill>
                      <a:srgbClr val="66FFFF"/>
                    </a:solidFill>
                  </a:tcPr>
                </a:tc>
                <a:tc>
                  <a:txBody>
                    <a:bodyPr/>
                    <a:lstStyle/>
                    <a:p>
                      <a:pPr algn="ctr" fontAlgn="b"/>
                      <a:r>
                        <a:rPr lang="ru-RU" sz="1600" b="1" i="0" u="none" strike="noStrike" dirty="0">
                          <a:solidFill>
                            <a:srgbClr val="FFFF00"/>
                          </a:solidFill>
                          <a:effectLst/>
                          <a:latin typeface="Times New Roman" panose="02020603050405020304" pitchFamily="18" charset="0"/>
                          <a:cs typeface="Times New Roman" panose="02020603050405020304" pitchFamily="18" charset="0"/>
                        </a:rPr>
                        <a:t>0,0923</a:t>
                      </a:r>
                    </a:p>
                  </a:txBody>
                  <a:tcPr marL="9525" marR="9525" marT="9525" marB="0" anchor="ct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bl>
          </a:graphicData>
        </a:graphic>
      </p:graphicFrame>
      <p:sp>
        <p:nvSpPr>
          <p:cNvPr id="12" name="Прямоугольник 11"/>
          <p:cNvSpPr/>
          <p:nvPr/>
        </p:nvSpPr>
        <p:spPr>
          <a:xfrm>
            <a:off x="-164257" y="1029435"/>
            <a:ext cx="9308257" cy="1092607"/>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2022-ci  ildə   FRTEB  ÜZRƏ  ELMİ  MÜƏSSİSƏLƏRİN </a:t>
            </a:r>
          </a:p>
          <a:p>
            <a:pPr algn="ctr"/>
            <a:r>
              <a:rPr lang="az-Latn-AZ" b="1" dirty="0" smtClean="0">
                <a:solidFill>
                  <a:srgbClr val="CC3399"/>
                </a:solidFill>
                <a:latin typeface="Times New Roman" pitchFamily="18" charset="0"/>
                <a:cs typeface="Times New Roman" pitchFamily="18" charset="0"/>
              </a:rPr>
              <a:t>SCOPUS</a:t>
            </a:r>
            <a:r>
              <a:rPr lang="az-Latn-AZ" b="1" dirty="0" smtClean="0">
                <a:latin typeface="Times New Roman" panose="02020603050405020304" pitchFamily="18" charset="0"/>
                <a:cs typeface="Times New Roman" panose="02020603050405020304" pitchFamily="18" charset="0"/>
              </a:rPr>
              <a:t>   BAZA</a:t>
            </a:r>
            <a:r>
              <a:rPr lang="en-US" b="1" dirty="0">
                <a:latin typeface="Times New Roman" panose="02020603050405020304" pitchFamily="18" charset="0"/>
                <a:cs typeface="Times New Roman" panose="02020603050405020304" pitchFamily="18" charset="0"/>
              </a:rPr>
              <a:t>S</a:t>
            </a:r>
            <a:r>
              <a:rPr lang="az-Latn-AZ" b="1" dirty="0" smtClean="0">
                <a:latin typeface="Times New Roman" panose="02020603050405020304" pitchFamily="18" charset="0"/>
                <a:cs typeface="Times New Roman" panose="02020603050405020304" pitchFamily="18" charset="0"/>
              </a:rPr>
              <a:t>INDA</a:t>
            </a:r>
          </a:p>
          <a:p>
            <a:pPr algn="ctr"/>
            <a:endParaRPr lang="az-Latn-AZ" sz="900" b="1" dirty="0" smtClean="0">
              <a:latin typeface="Times New Roman" panose="02020603050405020304" pitchFamily="18" charset="0"/>
              <a:cs typeface="Times New Roman" panose="02020603050405020304" pitchFamily="18" charset="0"/>
            </a:endParaRPr>
          </a:p>
          <a:p>
            <a:pPr algn="ct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a:t>
            </a:r>
            <a:endParaRPr lang="ru-RU"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Прямоугольник 14"/>
              <p:cNvSpPr/>
              <p:nvPr/>
            </p:nvSpPr>
            <p:spPr>
              <a:xfrm>
                <a:off x="6575254" y="1548082"/>
                <a:ext cx="1446230" cy="625941"/>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𝑺𝑪𝑶𝑷𝑼𝑺</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6575254" y="1548082"/>
                <a:ext cx="1446230" cy="625941"/>
              </a:xfrm>
              <a:prstGeom prst="rect">
                <a:avLst/>
              </a:prstGeom>
              <a:blipFill>
                <a:blip r:embed="rId2"/>
                <a:stretch>
                  <a:fillRect l="-6751" b="-87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7609393" y="2651993"/>
                <a:ext cx="1107996" cy="537006"/>
              </a:xfrm>
              <a:prstGeom prst="rect">
                <a:avLst/>
              </a:prstGeom>
            </p:spPr>
            <p:txBody>
              <a:bodyPr wrap="none">
                <a:spAutoFit/>
              </a:bodyPr>
              <a:lstStyle/>
              <a:p>
                <a:r>
                  <a:rPr lang="az-Latn-AZ" sz="2000" b="1" dirty="0" smtClean="0">
                    <a:solidFill>
                      <a:srgbClr val="FFFF00"/>
                    </a:solidFill>
                  </a:rPr>
                  <a:t> </a:t>
                </a:r>
                <a14:m>
                  <m:oMath xmlns:m="http://schemas.openxmlformats.org/officeDocument/2006/math">
                    <m:f>
                      <m:fPr>
                        <m:ctrlPr>
                          <a:rPr lang="ru-RU" sz="2000" b="1" i="1" smtClean="0">
                            <a:solidFill>
                              <a:srgbClr val="FFFF00"/>
                            </a:solidFill>
                            <a:latin typeface="Cambria Math" panose="02040503050406030204" pitchFamily="18" charset="0"/>
                          </a:rPr>
                        </m:ctrlPr>
                      </m:fPr>
                      <m:num>
                        <m:r>
                          <a:rPr lang="en-US" sz="2000" b="1" i="1" smtClean="0">
                            <a:solidFill>
                              <a:srgbClr val="FFFF00"/>
                            </a:solidFill>
                            <a:latin typeface="Cambria Math" panose="02040503050406030204" pitchFamily="18" charset="0"/>
                          </a:rPr>
                          <m:t>𝑺𝑪𝑶𝑷𝑼𝑺</m:t>
                        </m:r>
                      </m:num>
                      <m:den>
                        <m:r>
                          <a:rPr lang="en-US" sz="2000" b="1" i="1" smtClean="0">
                            <a:solidFill>
                              <a:srgbClr val="FFFF00"/>
                            </a:solidFill>
                            <a:latin typeface="Cambria Math" panose="02040503050406030204" pitchFamily="18" charset="0"/>
                          </a:rPr>
                          <m:t>𝑫𝑺𝒄</m:t>
                        </m:r>
                        <m:r>
                          <a:rPr lang="en-US" sz="2000" b="1" i="1" smtClean="0">
                            <a:solidFill>
                              <a:srgbClr val="FFFF00"/>
                            </a:solidFill>
                            <a:latin typeface="Cambria Math" panose="02040503050406030204" pitchFamily="18" charset="0"/>
                          </a:rPr>
                          <m:t>+</m:t>
                        </m:r>
                        <m:r>
                          <a:rPr lang="en-US" sz="2000" b="1" i="1" smtClean="0">
                            <a:solidFill>
                              <a:srgbClr val="FFFF00"/>
                            </a:solidFill>
                            <a:latin typeface="Cambria Math" panose="02040503050406030204" pitchFamily="18" charset="0"/>
                          </a:rPr>
                          <m:t>𝑷𝒉𝑫</m:t>
                        </m:r>
                      </m:den>
                    </m:f>
                  </m:oMath>
                </a14:m>
                <a:endParaRPr lang="ru-RU" sz="20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7609393" y="2651993"/>
                <a:ext cx="1107996" cy="537006"/>
              </a:xfrm>
              <a:prstGeom prst="rect">
                <a:avLst/>
              </a:prstGeom>
              <a:blipFill>
                <a:blip r:embed="rId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4"/>
          </p:nvPr>
        </p:nvSpPr>
        <p:spPr/>
        <p:txBody>
          <a:bodyPr/>
          <a:lstStyle/>
          <a:p>
            <a:fld id="{89AB645D-11EB-416E-90BD-BFA708568006}" type="slidenum">
              <a:rPr lang="ru-RU" smtClean="0"/>
              <a:pPr/>
              <a:t>19</a:t>
            </a:fld>
            <a:r>
              <a:rPr lang="az-Latn-AZ" smtClean="0"/>
              <a:t>/76</a:t>
            </a:r>
            <a:endParaRPr lang="ru-RU" dirty="0"/>
          </a:p>
        </p:txBody>
      </p:sp>
    </p:spTree>
    <p:extLst>
      <p:ext uri="{BB962C8B-B14F-4D97-AF65-F5344CB8AC3E}">
        <p14:creationId xmlns:p14="http://schemas.microsoft.com/office/powerpoint/2010/main" val="228603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lumMod val="20000"/>
                  <a:lumOff val="80000"/>
                </a:schemeClr>
              </a:solidFill>
            </a:endParaRPr>
          </a:p>
        </p:txBody>
      </p:sp>
      <p:sp>
        <p:nvSpPr>
          <p:cNvPr id="22" name="Прямоугольник 2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2" name="Таблица 11"/>
          <p:cNvGraphicFramePr>
            <a:graphicFrameLocks noGrp="1"/>
          </p:cNvGraphicFramePr>
          <p:nvPr>
            <p:extLst>
              <p:ext uri="{D42A27DB-BD31-4B8C-83A1-F6EECF244321}">
                <p14:modId xmlns:p14="http://schemas.microsoft.com/office/powerpoint/2010/main" val="1802026420"/>
              </p:ext>
            </p:extLst>
          </p:nvPr>
        </p:nvGraphicFramePr>
        <p:xfrm>
          <a:off x="273994" y="1397587"/>
          <a:ext cx="8610600" cy="45262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b="0" dirty="0" smtClean="0">
                          <a:solidFill>
                            <a:schemeClr val="tx1"/>
                          </a:solidFill>
                          <a:latin typeface="Times New Roman" panose="02020603050405020304" pitchFamily="18" charset="0"/>
                          <a:cs typeface="Times New Roman" panose="02020603050405020304" pitchFamily="18" charset="0"/>
                        </a:rPr>
                        <a:t>ELMİ - NƏZƏRİ   FƏALİYYƏT ...................................................................</a:t>
                      </a:r>
                      <a:endParaRPr lang="ru-RU" b="0"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3</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6862">
                <a:tc>
                  <a:txBody>
                    <a:bodyPr/>
                    <a:lstStyle/>
                    <a:p>
                      <a:pPr marL="0" marR="0" indent="0" algn="l" defTabSz="914400" rtl="0" eaLnBrk="1" fontAlgn="auto" latinLnBrk="0" hangingPunct="1">
                        <a:lnSpc>
                          <a:spcPct val="150000"/>
                        </a:lnSpc>
                        <a:spcBef>
                          <a:spcPts val="0"/>
                        </a:spcBef>
                        <a:spcAft>
                          <a:spcPts val="0"/>
                        </a:spcAft>
                        <a:buClrTx/>
                        <a:buSzTx/>
                        <a:buFont typeface="+mj-lt"/>
                        <a:buNone/>
                        <a:tabLst/>
                        <a:defRPr/>
                      </a:pPr>
                      <a:r>
                        <a:rPr lang="az-Latn-AZ" b="1" dirty="0" smtClean="0">
                          <a:solidFill>
                            <a:schemeClr val="tx1"/>
                          </a:solidFill>
                          <a:latin typeface="Times New Roman" panose="02020603050405020304" pitchFamily="18" charset="0"/>
                          <a:cs typeface="Times New Roman" panose="02020603050405020304" pitchFamily="18" charset="0"/>
                        </a:rPr>
                        <a:t>II.</a:t>
                      </a:r>
                      <a:endParaRPr lang="ru-RU" b="1"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b="0" dirty="0" smtClean="0">
                          <a:solidFill>
                            <a:schemeClr val="tx1"/>
                          </a:solidFill>
                          <a:latin typeface="Times New Roman" panose="02020603050405020304" pitchFamily="18" charset="0"/>
                          <a:cs typeface="Times New Roman" panose="02020603050405020304" pitchFamily="18" charset="0"/>
                        </a:rPr>
                        <a:t>ELMİ - TEXNOLOJİ  QRANTLAR ..............................................................</a:t>
                      </a:r>
                      <a:endParaRPr lang="ru-RU" b="0"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40</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1259755"/>
                  </a:ext>
                </a:extLst>
              </a:tr>
              <a:tr h="386862">
                <a:tc>
                  <a:txBody>
                    <a:bodyPr/>
                    <a:lstStyle/>
                    <a:p>
                      <a:pPr marL="0" marR="0" indent="0" algn="l" defTabSz="914400" rtl="0" eaLnBrk="1" fontAlgn="auto" latinLnBrk="0" hangingPunct="1">
                        <a:lnSpc>
                          <a:spcPct val="150000"/>
                        </a:lnSpc>
                        <a:spcBef>
                          <a:spcPts val="0"/>
                        </a:spcBef>
                        <a:spcAft>
                          <a:spcPts val="0"/>
                        </a:spcAft>
                        <a:buClrTx/>
                        <a:buSzTx/>
                        <a:buFont typeface="+mj-lt"/>
                        <a:buNone/>
                        <a:tabLst/>
                        <a:defRPr/>
                      </a:pPr>
                      <a:r>
                        <a:rPr lang="az-Latn-AZ" b="1" dirty="0" smtClean="0">
                          <a:solidFill>
                            <a:schemeClr val="tx1"/>
                          </a:solidFill>
                          <a:latin typeface="Times New Roman" panose="02020603050405020304" pitchFamily="18" charset="0"/>
                          <a:cs typeface="Times New Roman" panose="02020603050405020304" pitchFamily="18" charset="0"/>
                        </a:rPr>
                        <a:t>III.</a:t>
                      </a:r>
                      <a:endParaRPr lang="ru-RU" b="1"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az-Latn-AZ" b="0" dirty="0" smtClean="0">
                          <a:solidFill>
                            <a:schemeClr val="tx1"/>
                          </a:solidFill>
                          <a:latin typeface="Times New Roman" panose="02020603050405020304" pitchFamily="18" charset="0"/>
                          <a:cs typeface="Times New Roman" panose="02020603050405020304" pitchFamily="18" charset="0"/>
                        </a:rPr>
                        <a:t>ELMİ - PRAKTİKİ   VƏ   İNNOVATİV</a:t>
                      </a:r>
                      <a:r>
                        <a:rPr lang="az-Latn-AZ" b="0" baseline="0" dirty="0" smtClean="0">
                          <a:solidFill>
                            <a:schemeClr val="tx1"/>
                          </a:solidFill>
                          <a:latin typeface="Times New Roman" panose="02020603050405020304" pitchFamily="18" charset="0"/>
                          <a:cs typeface="Times New Roman" panose="02020603050405020304" pitchFamily="18" charset="0"/>
                        </a:rPr>
                        <a:t> </a:t>
                      </a:r>
                      <a:r>
                        <a:rPr lang="az-Latn-AZ" b="0" dirty="0" smtClean="0">
                          <a:solidFill>
                            <a:schemeClr val="tx1"/>
                          </a:solidFill>
                          <a:latin typeface="Times New Roman" panose="02020603050405020304" pitchFamily="18" charset="0"/>
                          <a:cs typeface="Times New Roman" panose="02020603050405020304" pitchFamily="18" charset="0"/>
                        </a:rPr>
                        <a:t> FƏALİYYƏT ...............................</a:t>
                      </a:r>
                      <a:endParaRPr lang="ru-RU"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42</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7568349"/>
                  </a:ext>
                </a:extLst>
              </a:tr>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IV.</a:t>
                      </a:r>
                      <a:endParaRPr lang="ru-RU"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b="0" dirty="0" smtClean="0">
                          <a:solidFill>
                            <a:schemeClr val="tx1"/>
                          </a:solidFill>
                          <a:latin typeface="Times New Roman" panose="02020603050405020304" pitchFamily="18" charset="0"/>
                          <a:cs typeface="Times New Roman" panose="02020603050405020304" pitchFamily="18" charset="0"/>
                        </a:rPr>
                        <a:t>ELMİ - PEDAQOJİ  </a:t>
                      </a:r>
                      <a:r>
                        <a:rPr lang="en-US" b="0" dirty="0" smtClean="0">
                          <a:solidFill>
                            <a:schemeClr val="tx1"/>
                          </a:solidFill>
                          <a:latin typeface="Times New Roman" panose="02020603050405020304" pitchFamily="18" charset="0"/>
                          <a:cs typeface="Times New Roman" panose="02020603050405020304" pitchFamily="18" charset="0"/>
                        </a:rPr>
                        <a:t>F</a:t>
                      </a:r>
                      <a:r>
                        <a:rPr lang="az-Latn-AZ" b="0" dirty="0" smtClean="0">
                          <a:solidFill>
                            <a:schemeClr val="tx1"/>
                          </a:solidFill>
                          <a:latin typeface="Times New Roman" panose="02020603050405020304" pitchFamily="18" charset="0"/>
                          <a:cs typeface="Times New Roman" panose="02020603050405020304" pitchFamily="18" charset="0"/>
                        </a:rPr>
                        <a:t>ƏALİYYƏT  VƏ  KADR   HAZIRLIĞI ...................</a:t>
                      </a:r>
                      <a:endParaRPr lang="ru-RU" b="0"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50</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V.</a:t>
                      </a:r>
                      <a:endParaRPr lang="ru-RU"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b="0" dirty="0" smtClean="0">
                          <a:solidFill>
                            <a:schemeClr val="tx1"/>
                          </a:solidFill>
                          <a:latin typeface="Times New Roman" panose="02020603050405020304" pitchFamily="18" charset="0"/>
                          <a:cs typeface="Times New Roman" panose="02020603050405020304" pitchFamily="18" charset="0"/>
                        </a:rPr>
                        <a:t>BEYNƏLXALQ   ELMİ   </a:t>
                      </a:r>
                      <a:r>
                        <a:rPr lang="az-Latn-AZ" b="0" baseline="0" dirty="0" smtClean="0">
                          <a:solidFill>
                            <a:schemeClr val="tx1"/>
                          </a:solidFill>
                          <a:latin typeface="Times New Roman" panose="02020603050405020304" pitchFamily="18" charset="0"/>
                          <a:cs typeface="Times New Roman" panose="02020603050405020304" pitchFamily="18" charset="0"/>
                        </a:rPr>
                        <a:t>ƏMƏKDAŞLIQ ..................................................</a:t>
                      </a:r>
                      <a:endParaRPr lang="ru-RU" b="0"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53</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VI.</a:t>
                      </a:r>
                      <a:endParaRPr lang="ru-RU"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ELEKTRON   ELMİN   VƏZİYYƏTİ ..........................................................</a:t>
                      </a:r>
                      <a:endParaRPr lang="ru-RU" sz="1800" b="0" kern="1200" dirty="0" smtClean="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55</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VII.</a:t>
                      </a:r>
                      <a:endParaRPr lang="ru-RU"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ELMİN   POPULYARLAŞDIRILMASI   VƏ   TƏBLİĞİ .............................</a:t>
                      </a:r>
                      <a:endParaRPr lang="ru-RU" sz="1800" b="0" kern="1200" dirty="0" smtClean="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pP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57</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686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b="1" dirty="0" smtClean="0">
                          <a:solidFill>
                            <a:schemeClr val="tx1"/>
                          </a:solidFill>
                          <a:latin typeface="Times New Roman" panose="02020603050405020304" pitchFamily="18" charset="0"/>
                          <a:cs typeface="Times New Roman" panose="02020603050405020304" pitchFamily="18" charset="0"/>
                        </a:rPr>
                        <a:t>VIII.</a:t>
                      </a:r>
                      <a:endParaRPr lang="ru-RU" b="1" dirty="0" smtClean="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ELMİ - TƏŞKİLATİ   FƏALİYYƏT .............................................................</a:t>
                      </a:r>
                      <a:endParaRPr lang="ru-RU" sz="1800" b="0" kern="1200" dirty="0" smtClean="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65</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6862">
                <a:tc>
                  <a:txBody>
                    <a:bodyPr/>
                    <a:lstStyle/>
                    <a:p>
                      <a:pPr marL="0" indent="0" algn="l">
                        <a:lnSpc>
                          <a:spcPct val="150000"/>
                        </a:lnSpc>
                        <a:buFont typeface="+mj-lt"/>
                        <a:buNone/>
                      </a:pPr>
                      <a:r>
                        <a:rPr lang="az-Latn-AZ" b="1" dirty="0" smtClean="0">
                          <a:solidFill>
                            <a:schemeClr val="tx1"/>
                          </a:solidFill>
                          <a:latin typeface="Times New Roman" panose="02020603050405020304" pitchFamily="18" charset="0"/>
                          <a:cs typeface="Times New Roman" panose="02020603050405020304" pitchFamily="18" charset="0"/>
                        </a:rPr>
                        <a:t>IX.</a:t>
                      </a:r>
                      <a:endParaRPr lang="ru-RU" b="1"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az-Latn-AZ" b="0" dirty="0" smtClean="0">
                          <a:solidFill>
                            <a:schemeClr val="tx1"/>
                          </a:solidFill>
                          <a:latin typeface="Times New Roman" panose="02020603050405020304" pitchFamily="18" charset="0"/>
                          <a:cs typeface="Times New Roman" panose="02020603050405020304" pitchFamily="18" charset="0"/>
                        </a:rPr>
                        <a:t>PROBLEMLƏR  </a:t>
                      </a:r>
                      <a:r>
                        <a:rPr lang="az-Latn-AZ" b="0" baseline="0" dirty="0" smtClean="0">
                          <a:solidFill>
                            <a:schemeClr val="tx1"/>
                          </a:solidFill>
                          <a:latin typeface="Times New Roman" panose="02020603050405020304" pitchFamily="18" charset="0"/>
                          <a:cs typeface="Times New Roman" panose="02020603050405020304" pitchFamily="18" charset="0"/>
                        </a:rPr>
                        <a:t> VƏ   TƏKLİFLƏR ............................................................</a:t>
                      </a:r>
                      <a:endParaRPr lang="ru-RU"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az-Latn-AZ" sz="1800" b="1" kern="1200" smtClean="0">
                          <a:solidFill>
                            <a:schemeClr val="tx1"/>
                          </a:solidFill>
                          <a:latin typeface="Times New Roman" panose="02020603050405020304" pitchFamily="18" charset="0"/>
                          <a:ea typeface="+mn-ea"/>
                          <a:cs typeface="Times New Roman" panose="02020603050405020304" pitchFamily="18" charset="0"/>
                        </a:rPr>
                        <a:t>67</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0" name="Прямоугольник 9"/>
          <p:cNvSpPr/>
          <p:nvPr/>
        </p:nvSpPr>
        <p:spPr>
          <a:xfrm>
            <a:off x="-21619" y="-2106"/>
            <a:ext cx="9156698" cy="82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1" name="Прямоугольник 10"/>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 name="Прямоугольник 15"/>
          <p:cNvSpPr/>
          <p:nvPr/>
        </p:nvSpPr>
        <p:spPr>
          <a:xfrm>
            <a:off x="-13876" y="62260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Прямоугольник 12"/>
          <p:cNvSpPr/>
          <p:nvPr/>
        </p:nvSpPr>
        <p:spPr>
          <a:xfrm>
            <a:off x="2122515" y="20223"/>
            <a:ext cx="4898970" cy="707886"/>
          </a:xfrm>
          <a:prstGeom prst="rect">
            <a:avLst/>
          </a:prstGeom>
        </p:spPr>
        <p:txBody>
          <a:bodyPr wrap="none">
            <a:spAutoFit/>
          </a:bodyPr>
          <a:lstStyle/>
          <a:p>
            <a:pPr algn="ctr"/>
            <a:r>
              <a:rPr lang="az-Latn-AZ" sz="4000" b="1" dirty="0" smtClean="0">
                <a:solidFill>
                  <a:schemeClr val="bg1"/>
                </a:solidFill>
                <a:latin typeface="Times New Roman" panose="02020603050405020304" pitchFamily="18" charset="0"/>
                <a:cs typeface="Times New Roman" panose="02020603050405020304" pitchFamily="18" charset="0"/>
              </a:rPr>
              <a:t>M Ü N D Ə R İ C A T</a:t>
            </a:r>
            <a:endParaRPr lang="ru-RU" sz="4000" dirty="0">
              <a:solidFill>
                <a:schemeClr val="bg1"/>
              </a:solidFill>
            </a:endParaRPr>
          </a:p>
        </p:txBody>
      </p:sp>
      <p:sp>
        <p:nvSpPr>
          <p:cNvPr id="14" name="TextBox 4"/>
          <p:cNvSpPr txBox="1">
            <a:spLocks noChangeArrowheads="1"/>
          </p:cNvSpPr>
          <p:nvPr/>
        </p:nvSpPr>
        <p:spPr bwMode="auto">
          <a:xfrm>
            <a:off x="144685" y="6368719"/>
            <a:ext cx="7780116" cy="338554"/>
          </a:xfrm>
          <a:prstGeom prst="rect">
            <a:avLst/>
          </a:prstGeom>
          <a:noFill/>
          <a:ln w="9525">
            <a:noFill/>
            <a:miter lim="800000"/>
            <a:headEnd/>
            <a:tailEnd/>
          </a:ln>
        </p:spPr>
        <p:txBody>
          <a:bodyPr wrap="square">
            <a:spAutoFit/>
          </a:bodyPr>
          <a:lstStyle/>
          <a:p>
            <a:pPr algn="ctr"/>
            <a:r>
              <a:rPr lang="az-Latn-AZ" sz="1600" b="1" dirty="0" smtClean="0">
                <a:solidFill>
                  <a:srgbClr val="C00000"/>
                </a:solidFill>
                <a:latin typeface="Times New Roman" pitchFamily="18" charset="0"/>
                <a:cs typeface="Times New Roman" pitchFamily="18" charset="0"/>
              </a:rPr>
              <a:t>AMEA / QƏRAR 		NOYABR-HESABAT	ETN / İNSTİTUTLAR</a:t>
            </a:r>
            <a:endParaRPr lang="ru-RU" sz="1600" b="1" dirty="0">
              <a:solidFill>
                <a:srgbClr val="C00000"/>
              </a:solidFill>
              <a:latin typeface="Times New Roman" pitchFamily="18" charset="0"/>
              <a:cs typeface="Times New Roman"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2</a:t>
            </a:fld>
            <a:r>
              <a:rPr lang="az-Latn-AZ" smtClean="0"/>
              <a:t>/76</a:t>
            </a:r>
            <a:endParaRPr lang="ru-RU" dirty="0"/>
          </a:p>
        </p:txBody>
      </p:sp>
    </p:spTree>
    <p:extLst>
      <p:ext uri="{BB962C8B-B14F-4D97-AF65-F5344CB8AC3E}">
        <p14:creationId xmlns:p14="http://schemas.microsoft.com/office/powerpoint/2010/main" val="117132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0" y="1074152"/>
            <a:ext cx="9308257" cy="1092607"/>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2022-ci  ildə   FRTEB  ÜZRƏ  ELMİ  MÜƏSSİSƏLƏRİN </a:t>
            </a:r>
          </a:p>
          <a:p>
            <a:pPr algn="ctr"/>
            <a:r>
              <a:rPr lang="az-Latn-AZ" b="1" dirty="0" smtClean="0">
                <a:solidFill>
                  <a:srgbClr val="CC3399"/>
                </a:solidFill>
                <a:latin typeface="Times New Roman" pitchFamily="18" charset="0"/>
                <a:cs typeface="Times New Roman" pitchFamily="18" charset="0"/>
              </a:rPr>
              <a:t>SCOPUS</a:t>
            </a:r>
            <a:r>
              <a:rPr lang="az-Latn-AZ" b="1" dirty="0" smtClean="0">
                <a:latin typeface="Times New Roman" panose="02020603050405020304" pitchFamily="18" charset="0"/>
                <a:cs typeface="Times New Roman" panose="02020603050405020304" pitchFamily="18" charset="0"/>
              </a:rPr>
              <a:t>   BAZA</a:t>
            </a:r>
            <a:r>
              <a:rPr lang="en-US" b="1" dirty="0" smtClean="0">
                <a:latin typeface="Times New Roman" panose="02020603050405020304" pitchFamily="18" charset="0"/>
                <a:cs typeface="Times New Roman" panose="02020603050405020304" pitchFamily="18" charset="0"/>
              </a:rPr>
              <a:t>S</a:t>
            </a:r>
            <a:r>
              <a:rPr lang="az-Latn-AZ" b="1" dirty="0" smtClean="0">
                <a:latin typeface="Times New Roman" panose="02020603050405020304" pitchFamily="18" charset="0"/>
                <a:cs typeface="Times New Roman" panose="02020603050405020304" pitchFamily="18" charset="0"/>
              </a:rPr>
              <a:t>INDA</a:t>
            </a:r>
          </a:p>
          <a:p>
            <a:pPr algn="ctr"/>
            <a:endParaRPr lang="az-Latn-AZ" sz="900" b="1" dirty="0" smtClean="0">
              <a:latin typeface="Times New Roman" panose="02020603050405020304" pitchFamily="18" charset="0"/>
              <a:cs typeface="Times New Roman" panose="02020603050405020304" pitchFamily="18" charset="0"/>
            </a:endParaRPr>
          </a:p>
          <a:p>
            <a:pPr algn="ct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a:t>
            </a:r>
            <a:endParaRPr lang="ru-RU"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Прямоугольник 19"/>
              <p:cNvSpPr/>
              <p:nvPr/>
            </p:nvSpPr>
            <p:spPr>
              <a:xfrm>
                <a:off x="6781281" y="1621420"/>
                <a:ext cx="1446230" cy="625941"/>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𝑺𝑪𝑶𝑷𝑼𝑺</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781281" y="1621420"/>
                <a:ext cx="1446230" cy="625941"/>
              </a:xfrm>
              <a:prstGeom prst="rect">
                <a:avLst/>
              </a:prstGeom>
              <a:blipFill>
                <a:blip r:embed="rId2"/>
                <a:stretch>
                  <a:fillRect l="-6303" b="-8738"/>
                </a:stretch>
              </a:blipFill>
            </p:spPr>
            <p:txBody>
              <a:bodyPr/>
              <a:lstStyle/>
              <a:p>
                <a:r>
                  <a:rPr lang="ru-RU">
                    <a:noFill/>
                  </a:rPr>
                  <a:t> </a:t>
                </a:r>
              </a:p>
            </p:txBody>
          </p:sp>
        </mc:Fallback>
      </mc:AlternateContent>
      <p:graphicFrame>
        <p:nvGraphicFramePr>
          <p:cNvPr id="5" name="Диаграмма 4"/>
          <p:cNvGraphicFramePr/>
          <p:nvPr>
            <p:extLst>
              <p:ext uri="{D42A27DB-BD31-4B8C-83A1-F6EECF244321}">
                <p14:modId xmlns:p14="http://schemas.microsoft.com/office/powerpoint/2010/main" val="2587994326"/>
              </p:ext>
            </p:extLst>
          </p:nvPr>
        </p:nvGraphicFramePr>
        <p:xfrm>
          <a:off x="212435" y="2432309"/>
          <a:ext cx="8908935" cy="3719780"/>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20</a:t>
            </a:fld>
            <a:r>
              <a:rPr lang="az-Latn-AZ" smtClean="0"/>
              <a:t>/76</a:t>
            </a:r>
            <a:endParaRPr lang="ru-RU" dirty="0"/>
          </a:p>
        </p:txBody>
      </p:sp>
    </p:spTree>
    <p:extLst>
      <p:ext uri="{BB962C8B-B14F-4D97-AF65-F5344CB8AC3E}">
        <p14:creationId xmlns:p14="http://schemas.microsoft.com/office/powerpoint/2010/main" val="335337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6" name="Прямоугольник 15"/>
          <p:cNvSpPr/>
          <p:nvPr/>
        </p:nvSpPr>
        <p:spPr>
          <a:xfrm>
            <a:off x="1280910" y="1091423"/>
            <a:ext cx="7022581" cy="685059"/>
          </a:xfrm>
          <a:prstGeom prst="rect">
            <a:avLst/>
          </a:prstGeom>
        </p:spPr>
        <p:txBody>
          <a:bodyPr wrap="square">
            <a:spAutoFit/>
          </a:bodyPr>
          <a:lstStyle/>
          <a:p>
            <a:pPr algn="ctr">
              <a:lnSpc>
                <a:spcPct val="107000"/>
              </a:lnSpc>
              <a:spcAft>
                <a:spcPts val="0"/>
              </a:spcAft>
            </a:pPr>
            <a:r>
              <a:rPr lang="az-Latn-AZ" b="1" dirty="0" smtClean="0">
                <a:latin typeface="Times New Roman" panose="02020603050405020304" pitchFamily="18" charset="0"/>
                <a:ea typeface="Calibri" panose="020F0502020204030204" pitchFamily="34" charset="0"/>
                <a:cs typeface="Times New Roman" panose="02020603050405020304" pitchFamily="18" charset="0"/>
              </a:rPr>
              <a:t>2022-ci ildə </a:t>
            </a:r>
            <a:r>
              <a:rPr lang="az-Latn-AZ"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Web of Science</a:t>
            </a:r>
            <a:r>
              <a:rPr lang="az-Latn-AZ"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az-Latn-AZ" dirty="0">
                <a:latin typeface="Times New Roman" panose="02020603050405020304" pitchFamily="18" charset="0"/>
                <a:ea typeface="Calibri" panose="020F0502020204030204" pitchFamily="34" charset="0"/>
                <a:cs typeface="Times New Roman" panose="02020603050405020304" pitchFamily="18" charset="0"/>
              </a:rPr>
              <a:t>bazasında FRTEB üzrə elmi müəssisələrin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MƏQALƏLƏRİNİN</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SAYI</a:t>
            </a:r>
            <a:endParaRPr lang="ru-RU" dirty="0">
              <a:latin typeface="Times New Roman" panose="02020603050405020304" pitchFamily="18" charset="0"/>
              <a:cs typeface="Times New Roman" panose="02020603050405020304" pitchFamily="18" charset="0"/>
            </a:endParaRPr>
          </a:p>
        </p:txBody>
      </p:sp>
      <p:graphicFrame>
        <p:nvGraphicFramePr>
          <p:cNvPr id="20" name="Таблица 19"/>
          <p:cNvGraphicFramePr>
            <a:graphicFrameLocks noGrp="1"/>
          </p:cNvGraphicFramePr>
          <p:nvPr>
            <p:extLst>
              <p:ext uri="{D42A27DB-BD31-4B8C-83A1-F6EECF244321}">
                <p14:modId xmlns:p14="http://schemas.microsoft.com/office/powerpoint/2010/main" val="3508557612"/>
              </p:ext>
            </p:extLst>
          </p:nvPr>
        </p:nvGraphicFramePr>
        <p:xfrm>
          <a:off x="144685" y="1730689"/>
          <a:ext cx="8904132" cy="4429252"/>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760173">
                  <a:extLst>
                    <a:ext uri="{9D8B030D-6E8A-4147-A177-3AD203B41FA5}">
                      <a16:colId xmlns:a16="http://schemas.microsoft.com/office/drawing/2014/main" val="1086542728"/>
                    </a:ext>
                  </a:extLst>
                </a:gridCol>
                <a:gridCol w="1214085">
                  <a:extLst>
                    <a:ext uri="{9D8B030D-6E8A-4147-A177-3AD203B41FA5}">
                      <a16:colId xmlns:a16="http://schemas.microsoft.com/office/drawing/2014/main" val="1144454594"/>
                    </a:ext>
                  </a:extLst>
                </a:gridCol>
                <a:gridCol w="912510">
                  <a:extLst>
                    <a:ext uri="{9D8B030D-6E8A-4147-A177-3AD203B41FA5}">
                      <a16:colId xmlns:a16="http://schemas.microsoft.com/office/drawing/2014/main" val="2526297376"/>
                    </a:ext>
                  </a:extLst>
                </a:gridCol>
                <a:gridCol w="1005546">
                  <a:extLst>
                    <a:ext uri="{9D8B030D-6E8A-4147-A177-3AD203B41FA5}">
                      <a16:colId xmlns:a16="http://schemas.microsoft.com/office/drawing/2014/main" val="3275846968"/>
                    </a:ext>
                  </a:extLst>
                </a:gridCol>
                <a:gridCol w="1019108">
                  <a:extLst>
                    <a:ext uri="{9D8B030D-6E8A-4147-A177-3AD203B41FA5}">
                      <a16:colId xmlns:a16="http://schemas.microsoft.com/office/drawing/2014/main" val="3330263472"/>
                    </a:ext>
                  </a:extLst>
                </a:gridCol>
                <a:gridCol w="323273">
                  <a:extLst>
                    <a:ext uri="{9D8B030D-6E8A-4147-A177-3AD203B41FA5}">
                      <a16:colId xmlns:a16="http://schemas.microsoft.com/office/drawing/2014/main" val="1450172881"/>
                    </a:ext>
                  </a:extLst>
                </a:gridCol>
                <a:gridCol w="1284131">
                  <a:extLst>
                    <a:ext uri="{9D8B030D-6E8A-4147-A177-3AD203B41FA5}">
                      <a16:colId xmlns:a16="http://schemas.microsoft.com/office/drawing/2014/main" val="3132993112"/>
                    </a:ext>
                  </a:extLst>
                </a:gridCol>
              </a:tblGrid>
              <a:tr h="241427">
                <a:tc rowSpan="2">
                  <a:txBody>
                    <a:bodyPr/>
                    <a:lstStyle/>
                    <a:p>
                      <a:pPr>
                        <a:spcAft>
                          <a:spcPts val="0"/>
                        </a:spcAft>
                      </a:pPr>
                      <a:r>
                        <a:rPr lang="az-Latn-AZ" sz="1300" b="1" kern="1200" dirty="0" smtClean="0">
                          <a:solidFill>
                            <a:schemeClr val="tx1"/>
                          </a:solidFill>
                          <a:latin typeface="Times New Roman" panose="02020603050405020304" pitchFamily="18" charset="0"/>
                          <a:ea typeface="+mn-ea"/>
                          <a:cs typeface="Times New Roman" panose="02020603050405020304" pitchFamily="18" charset="0"/>
                        </a:rPr>
                        <a:t>N</a:t>
                      </a:r>
                      <a:endParaRPr lang="ru-RU" sz="13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algn="ctr">
                        <a:spcAft>
                          <a:spcPts val="0"/>
                        </a:spcAft>
                      </a:pPr>
                      <a:r>
                        <a:rPr lang="az-Latn-AZ" sz="13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3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ƏMƏKDAŞ-LARIN</a:t>
                      </a:r>
                      <a:r>
                        <a:rPr lang="az-Latn-AZ" sz="1300" b="1" baseline="0" dirty="0" smtClean="0">
                          <a:latin typeface="Times New Roman" panose="02020603050405020304" pitchFamily="18" charset="0"/>
                          <a:cs typeface="Times New Roman" panose="02020603050405020304" pitchFamily="18" charset="0"/>
                        </a:rPr>
                        <a:t> </a:t>
                      </a:r>
                      <a:r>
                        <a:rPr lang="en-US" sz="1300" b="1" baseline="0" dirty="0" smtClean="0">
                          <a:latin typeface="Times New Roman" panose="02020603050405020304" pitchFamily="18" charset="0"/>
                          <a:cs typeface="Times New Roman" panose="02020603050405020304" pitchFamily="18" charset="0"/>
                        </a:rPr>
                        <a:t> </a:t>
                      </a:r>
                      <a:r>
                        <a:rPr lang="az-Latn-AZ" sz="1300" b="1" baseline="0" dirty="0" smtClean="0">
                          <a:latin typeface="Times New Roman" panose="02020603050405020304" pitchFamily="18" charset="0"/>
                          <a:cs typeface="Times New Roman" panose="02020603050405020304" pitchFamily="18" charset="0"/>
                        </a:rPr>
                        <a:t>SAYI</a:t>
                      </a:r>
                      <a:endParaRPr lang="ru-RU" sz="1300" b="1" dirty="0">
                        <a:latin typeface="Times New Roman" panose="02020603050405020304" pitchFamily="18" charset="0"/>
                        <a:cs typeface="Times New Roman" panose="02020603050405020304" pitchFamily="18" charset="0"/>
                      </a:endParaRPr>
                    </a:p>
                  </a:txBody>
                  <a:tcPr anchor="ctr"/>
                </a:tc>
                <a:tc gridSpan="3">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ELMİ KADR POTENSİALI</a:t>
                      </a:r>
                      <a:endParaRPr lang="ru-RU" sz="13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spcAft>
                          <a:spcPts val="0"/>
                        </a:spcAft>
                      </a:pPr>
                      <a:r>
                        <a:rPr lang="az-Latn-AZ" sz="1600" b="1" kern="1200" dirty="0" smtClean="0">
                          <a:solidFill>
                            <a:srgbClr val="FFFF00"/>
                          </a:solidFill>
                          <a:latin typeface="Times New Roman" panose="02020603050405020304" pitchFamily="18" charset="0"/>
                          <a:ea typeface="+mn-ea"/>
                          <a:cs typeface="Times New Roman" panose="02020603050405020304" pitchFamily="18" charset="0"/>
                        </a:rPr>
                        <a:t>WoS </a:t>
                      </a:r>
                    </a:p>
                    <a:p>
                      <a:pPr algn="ctr">
                        <a:spcAft>
                          <a:spcPts val="0"/>
                        </a:spcAft>
                      </a:pPr>
                      <a:r>
                        <a:rPr lang="az-Latn-AZ" sz="1600" b="1" kern="1200" dirty="0" smtClean="0">
                          <a:solidFill>
                            <a:srgbClr val="FFFF00"/>
                          </a:solidFill>
                          <a:latin typeface="Times New Roman" panose="02020603050405020304" pitchFamily="18" charset="0"/>
                          <a:ea typeface="+mn-ea"/>
                          <a:cs typeface="Times New Roman" panose="02020603050405020304" pitchFamily="18" charset="0"/>
                        </a:rPr>
                        <a:t>2022</a:t>
                      </a:r>
                      <a:endParaRPr lang="ru-RU" sz="1600" b="1" kern="1200" dirty="0">
                        <a:solidFill>
                          <a:srgbClr val="FFFF00"/>
                        </a:solidFill>
                        <a:latin typeface="Times New Roman" panose="02020603050405020304" pitchFamily="18" charset="0"/>
                        <a:ea typeface="+mn-ea"/>
                        <a:cs typeface="Times New Roman" panose="02020603050405020304" pitchFamily="18" charset="0"/>
                      </a:endParaRPr>
                    </a:p>
                  </a:txBody>
                  <a:tcPr>
                    <a:solidFill>
                      <a:srgbClr val="0000CC"/>
                    </a:solidFill>
                  </a:tcPr>
                </a:tc>
                <a:extLst>
                  <a:ext uri="{0D108BD9-81ED-4DB2-BD59-A6C34878D82A}">
                    <a16:rowId xmlns:a16="http://schemas.microsoft.com/office/drawing/2014/main" val="348615163"/>
                  </a:ext>
                </a:extLst>
              </a:tr>
              <a:tr h="15734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DSc</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PhD</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DSc+PhD</a:t>
                      </a:r>
                      <a:endParaRPr lang="ru-RU" sz="13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300" dirty="0" err="1" smtClean="0">
                          <a:effectLst/>
                          <a:latin typeface="Times New Roman" panose="02020603050405020304" pitchFamily="18" charset="0"/>
                          <a:cs typeface="Times New Roman" panose="02020603050405020304" pitchFamily="18" charset="0"/>
                        </a:rPr>
                        <a:t>Fizika</a:t>
                      </a:r>
                      <a:r>
                        <a:rPr lang="en-US" sz="1300" dirty="0" smtClean="0">
                          <a:effectLst/>
                          <a:latin typeface="Times New Roman" panose="02020603050405020304" pitchFamily="18" charset="0"/>
                          <a:cs typeface="Times New Roman" panose="02020603050405020304" pitchFamily="18" charset="0"/>
                        </a:rPr>
                        <a:t>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416</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127</a:t>
                      </a:r>
                      <a:endParaRPr lang="ru-RU" sz="1600" dirty="0">
                        <a:solidFill>
                          <a:srgbClr val="FFFF00"/>
                        </a:solidFill>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İdarəetmə </a:t>
                      </a:r>
                      <a:r>
                        <a:rPr lang="az-Latn-AZ" sz="1300" dirty="0">
                          <a:effectLst/>
                          <a:latin typeface="Times New Roman" panose="02020603050405020304" pitchFamily="18" charset="0"/>
                          <a:cs typeface="Times New Roman" panose="02020603050405020304" pitchFamily="18" charset="0"/>
                        </a:rPr>
                        <a:t>Sistemləri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329</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85</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Riyaziyyat </a:t>
                      </a:r>
                      <a:r>
                        <a:rPr lang="az-Latn-AZ" sz="1300" dirty="0">
                          <a:effectLst/>
                          <a:latin typeface="Times New Roman" panose="02020603050405020304" pitchFamily="18" charset="0"/>
                          <a:cs typeface="Times New Roman" panose="02020603050405020304" pitchFamily="18" charset="0"/>
                        </a:rPr>
                        <a:t>və Mexanika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195</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78</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İnformasiya </a:t>
                      </a:r>
                      <a:r>
                        <a:rPr lang="az-Latn-AZ" sz="1300" dirty="0">
                          <a:effectLst/>
                          <a:latin typeface="Times New Roman" panose="02020603050405020304" pitchFamily="18" charset="0"/>
                          <a:cs typeface="Times New Roman" panose="02020603050405020304" pitchFamily="18" charset="0"/>
                        </a:rPr>
                        <a:t>Texnologiyaları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299</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30</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Radiasiya </a:t>
                      </a:r>
                      <a:r>
                        <a:rPr lang="az-Latn-AZ" sz="1300" dirty="0">
                          <a:effectLst/>
                          <a:latin typeface="Times New Roman" panose="02020603050405020304" pitchFamily="18" charset="0"/>
                          <a:cs typeface="Times New Roman" panose="02020603050405020304" pitchFamily="18" charset="0"/>
                        </a:rPr>
                        <a:t>Problemləri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62</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19</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6.</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Şamaxı </a:t>
                      </a:r>
                      <a:r>
                        <a:rPr lang="az-Latn-AZ" sz="1300" dirty="0">
                          <a:effectLst/>
                          <a:latin typeface="Times New Roman" panose="02020603050405020304" pitchFamily="18" charset="0"/>
                          <a:cs typeface="Times New Roman" panose="02020603050405020304" pitchFamily="18" charset="0"/>
                        </a:rPr>
                        <a:t>Astrofizika Rəsədxanası</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44</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smtClean="0">
                          <a:solidFill>
                            <a:srgbClr val="000000"/>
                          </a:solidFill>
                          <a:effectLst/>
                          <a:latin typeface="Times New Roman" panose="02020603050405020304" pitchFamily="18" charset="0"/>
                          <a:cs typeface="Times New Roman" panose="02020603050405020304" pitchFamily="18" charset="0"/>
                        </a:rPr>
                        <a:t>2</a:t>
                      </a:r>
                      <a:r>
                        <a:rPr lang="az-Latn-AZ" sz="13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4</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Biofizika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6</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66FFFF"/>
                    </a:solidFill>
                  </a:tcPr>
                </a:tc>
                <a:tc>
                  <a:txBody>
                    <a:bodyPr/>
                    <a:lstStyle/>
                    <a:p>
                      <a:pPr algn="ctr">
                        <a:spcAft>
                          <a:spcPts val="0"/>
                        </a:spcAft>
                      </a:pPr>
                      <a:r>
                        <a:rPr lang="en-US" sz="1600" dirty="0" smtClean="0">
                          <a:solidFill>
                            <a:srgbClr val="FFFF00"/>
                          </a:solidFill>
                          <a:latin typeface="Times New Roman" panose="02020603050405020304" pitchFamily="18" charset="0"/>
                          <a:cs typeface="Times New Roman" panose="02020603050405020304" pitchFamily="18" charset="0"/>
                        </a:rPr>
                        <a:t>3</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268253">
                <a:tc gridSpan="6">
                  <a:txBody>
                    <a:bodyPr/>
                    <a:lstStyle/>
                    <a:p>
                      <a:pPr algn="r">
                        <a:lnSpc>
                          <a:spcPct val="107000"/>
                        </a:lnSpc>
                        <a:spcAft>
                          <a:spcPts val="0"/>
                        </a:spcAft>
                      </a:pPr>
                      <a:r>
                        <a:rPr lang="az-Latn-AZ" sz="1300" b="1" dirty="0">
                          <a:effectLst/>
                          <a:latin typeface="Times New Roman" panose="02020603050405020304" pitchFamily="18" charset="0"/>
                          <a:cs typeface="Times New Roman" panose="02020603050405020304" pitchFamily="18" charset="0"/>
                        </a:rPr>
                        <a:t>FRTEB üzrə:</a:t>
                      </a: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346</a:t>
                      </a:r>
                      <a:endParaRPr lang="ru-RU"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solidFill>
                      <a:srgbClr val="0000CC"/>
                    </a:solidFill>
                  </a:tcPr>
                </a:tc>
                <a:extLst>
                  <a:ext uri="{0D108BD9-81ED-4DB2-BD59-A6C34878D82A}">
                    <a16:rowId xmlns:a16="http://schemas.microsoft.com/office/drawing/2014/main" val="778241968"/>
                  </a:ext>
                </a:extLst>
              </a:tr>
              <a:tr h="268253">
                <a:tc gridSpan="6">
                  <a:txBody>
                    <a:bodyPr/>
                    <a:lstStyle/>
                    <a:p>
                      <a:pPr algn="r">
                        <a:lnSpc>
                          <a:spcPct val="107000"/>
                        </a:lnSpc>
                        <a:spcAft>
                          <a:spcPts val="0"/>
                        </a:spcAft>
                      </a:pPr>
                      <a:r>
                        <a:rPr lang="en-US" sz="1300" b="1" dirty="0" smtClean="0">
                          <a:effectLst/>
                          <a:latin typeface="Times New Roman" panose="02020603050405020304" pitchFamily="18" charset="0"/>
                          <a:cs typeface="Times New Roman" panose="02020603050405020304" pitchFamily="18" charset="0"/>
                        </a:rPr>
                        <a:t>*</a:t>
                      </a:r>
                      <a:r>
                        <a:rPr lang="az-Latn-AZ" sz="1300" b="1" dirty="0" smtClean="0">
                          <a:effectLst/>
                          <a:latin typeface="Times New Roman" panose="02020603050405020304" pitchFamily="18" charset="0"/>
                          <a:cs typeface="Times New Roman" panose="02020603050405020304" pitchFamily="18" charset="0"/>
                        </a:rPr>
                        <a:t>AMEA </a:t>
                      </a:r>
                      <a:r>
                        <a:rPr lang="az-Latn-AZ" sz="1300" b="1" dirty="0">
                          <a:effectLst/>
                          <a:latin typeface="Times New Roman" panose="02020603050405020304" pitchFamily="18" charset="0"/>
                          <a:cs typeface="Times New Roman" panose="02020603050405020304" pitchFamily="18" charset="0"/>
                        </a:rPr>
                        <a:t>üzrə:</a:t>
                      </a: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en-US" sz="1600" dirty="0" smtClean="0">
                          <a:solidFill>
                            <a:srgbClr val="FFFF00"/>
                          </a:solidFill>
                          <a:effectLst/>
                          <a:latin typeface="Times New Roman" panose="02020603050405020304" pitchFamily="18" charset="0"/>
                          <a:cs typeface="Times New Roman" panose="02020603050405020304" pitchFamily="18" charset="0"/>
                        </a:rPr>
                        <a:t>*402</a:t>
                      </a:r>
                      <a:endParaRPr lang="ru-RU"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solidFill>
                      <a:srgbClr val="0000CC"/>
                    </a:solidFill>
                  </a:tcPr>
                </a:tc>
                <a:extLst>
                  <a:ext uri="{0D108BD9-81ED-4DB2-BD59-A6C34878D82A}">
                    <a16:rowId xmlns:a16="http://schemas.microsoft.com/office/drawing/2014/main" val="1389894465"/>
                  </a:ext>
                </a:extLst>
              </a:tr>
              <a:tr h="268253">
                <a:tc gridSpan="6">
                  <a:txBody>
                    <a:bodyPr/>
                    <a:lstStyle/>
                    <a:p>
                      <a:pPr algn="r">
                        <a:lnSpc>
                          <a:spcPct val="107000"/>
                        </a:lnSpc>
                        <a:spcAft>
                          <a:spcPts val="0"/>
                        </a:spcAft>
                      </a:pPr>
                      <a:r>
                        <a:rPr lang="en-US" sz="1300" b="1" dirty="0" smtClean="0">
                          <a:effectLst/>
                          <a:latin typeface="Times New Roman" panose="02020603050405020304" pitchFamily="18" charset="0"/>
                          <a:cs typeface="Times New Roman" panose="02020603050405020304" pitchFamily="18" charset="0"/>
                        </a:rPr>
                        <a:t>*</a:t>
                      </a:r>
                      <a:r>
                        <a:rPr lang="az-Latn-AZ" sz="1300" b="1" dirty="0" smtClean="0">
                          <a:effectLst/>
                          <a:latin typeface="Times New Roman" panose="02020603050405020304" pitchFamily="18" charset="0"/>
                          <a:cs typeface="Times New Roman" panose="02020603050405020304" pitchFamily="18" charset="0"/>
                        </a:rPr>
                        <a:t>Azərbaycan </a:t>
                      </a:r>
                      <a:r>
                        <a:rPr lang="az-Latn-AZ" sz="1300" b="1" dirty="0">
                          <a:effectLst/>
                          <a:latin typeface="Times New Roman" panose="02020603050405020304" pitchFamily="18" charset="0"/>
                          <a:cs typeface="Times New Roman" panose="02020603050405020304" pitchFamily="18" charset="0"/>
                        </a:rPr>
                        <a:t>üzrə: </a:t>
                      </a: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en-US" sz="1600" dirty="0" smtClean="0">
                          <a:solidFill>
                            <a:srgbClr val="FFFF00"/>
                          </a:solidFill>
                          <a:effectLst/>
                          <a:latin typeface="Times New Roman" panose="02020603050405020304" pitchFamily="18" charset="0"/>
                          <a:cs typeface="Times New Roman" panose="02020603050405020304" pitchFamily="18" charset="0"/>
                        </a:rPr>
                        <a:t>*1143</a:t>
                      </a:r>
                      <a:endParaRPr lang="ru-RU"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solidFill>
                      <a:srgbClr val="0000CC"/>
                    </a:solidFill>
                  </a:tcPr>
                </a:tc>
                <a:extLst>
                  <a:ext uri="{0D108BD9-81ED-4DB2-BD59-A6C34878D82A}">
                    <a16:rowId xmlns:a16="http://schemas.microsoft.com/office/drawing/2014/main" val="3522119455"/>
                  </a:ext>
                </a:extLst>
              </a:tr>
              <a:tr h="251080">
                <a:tc gridSpan="6">
                  <a:txBody>
                    <a:bodyPr/>
                    <a:lstStyle/>
                    <a:p>
                      <a:pPr algn="r">
                        <a:lnSpc>
                          <a:spcPct val="107000"/>
                        </a:lnSpc>
                        <a:spcAft>
                          <a:spcPts val="0"/>
                        </a:spcAft>
                      </a:pPr>
                      <a:r>
                        <a:rPr lang="az-Latn-AZ" sz="1300" dirty="0">
                          <a:solidFill>
                            <a:schemeClr val="tx1"/>
                          </a:solidFill>
                          <a:effectLst/>
                          <a:latin typeface="Times New Roman" panose="02020603050405020304" pitchFamily="18" charset="0"/>
                          <a:cs typeface="Times New Roman" panose="02020603050405020304" pitchFamily="18" charset="0"/>
                        </a:rPr>
                        <a:t>AMEA </a:t>
                      </a:r>
                      <a:r>
                        <a:rPr lang="az-Latn-AZ" sz="1300" dirty="0" smtClean="0">
                          <a:solidFill>
                            <a:schemeClr val="tx1"/>
                          </a:solidFill>
                          <a:effectLst/>
                          <a:latin typeface="Times New Roman" panose="02020603050405020304" pitchFamily="18" charset="0"/>
                          <a:cs typeface="Times New Roman" panose="02020603050405020304" pitchFamily="18" charset="0"/>
                        </a:rPr>
                        <a:t>üzrə FRTEB-in </a:t>
                      </a:r>
                      <a:r>
                        <a:rPr lang="az-Latn-AZ" sz="1300" dirty="0">
                          <a:solidFill>
                            <a:schemeClr val="tx1"/>
                          </a:solidFill>
                          <a:effectLst/>
                          <a:latin typeface="Times New Roman" panose="02020603050405020304" pitchFamily="18" charset="0"/>
                          <a:cs typeface="Times New Roman" panose="02020603050405020304" pitchFamily="18" charset="0"/>
                        </a:rPr>
                        <a:t>payı (</a:t>
                      </a:r>
                      <a:r>
                        <a:rPr lang="en-US" sz="1300" dirty="0">
                          <a:solidFill>
                            <a:schemeClr val="tx1"/>
                          </a:solidFill>
                          <a:effectLst/>
                          <a:latin typeface="Times New Roman" panose="02020603050405020304" pitchFamily="18" charset="0"/>
                          <a:cs typeface="Times New Roman" panose="02020603050405020304" pitchFamily="18" charset="0"/>
                        </a:rPr>
                        <a:t>%):</a:t>
                      </a:r>
                      <a:endParaRPr lang="ru-RU"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300" dirty="0">
                        <a:solidFill>
                          <a:srgbClr val="FF0000"/>
                        </a:solidFill>
                        <a:latin typeface="Times New Roman" panose="02020603050405020304" pitchFamily="18" charset="0"/>
                        <a:cs typeface="Times New Roman" panose="02020603050405020304" pitchFamily="18" charset="0"/>
                      </a:endParaRPr>
                    </a:p>
                  </a:txBody>
                  <a:tcPr marL="54457" marR="54457" marT="0" marB="0" anchor="ct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300" dirty="0">
                        <a:solidFill>
                          <a:srgbClr val="FF0000"/>
                        </a:solidFill>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dirty="0" smtClean="0">
                          <a:solidFill>
                            <a:srgbClr val="FFFF00"/>
                          </a:solidFill>
                          <a:effectLst/>
                          <a:latin typeface="Times New Roman" panose="02020603050405020304" pitchFamily="18" charset="0"/>
                          <a:cs typeface="Times New Roman" panose="02020603050405020304" pitchFamily="18" charset="0"/>
                        </a:rPr>
                        <a:t>86,07</a:t>
                      </a:r>
                      <a:endParaRPr lang="ru-RU"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b">
                    <a:solidFill>
                      <a:srgbClr val="0000CC"/>
                    </a:solidFill>
                  </a:tcPr>
                </a:tc>
                <a:extLst>
                  <a:ext uri="{0D108BD9-81ED-4DB2-BD59-A6C34878D82A}">
                    <a16:rowId xmlns:a16="http://schemas.microsoft.com/office/drawing/2014/main" val="1703345631"/>
                  </a:ext>
                </a:extLst>
              </a:tr>
              <a:tr h="268253">
                <a:tc gridSpan="6">
                  <a:txBody>
                    <a:bodyPr/>
                    <a:lstStyle/>
                    <a:p>
                      <a:pPr algn="r">
                        <a:lnSpc>
                          <a:spcPct val="107000"/>
                        </a:lnSpc>
                        <a:spcAft>
                          <a:spcPts val="0"/>
                        </a:spcAft>
                      </a:pPr>
                      <a:r>
                        <a:rPr lang="az-Latn-AZ" sz="1200" dirty="0">
                          <a:solidFill>
                            <a:schemeClr val="tx1"/>
                          </a:solidFill>
                          <a:effectLst/>
                          <a:latin typeface="Times New Roman" panose="02020603050405020304" pitchFamily="18" charset="0"/>
                          <a:cs typeface="Times New Roman" panose="02020603050405020304" pitchFamily="18" charset="0"/>
                        </a:rPr>
                        <a:t>Azərbaycan </a:t>
                      </a:r>
                      <a:r>
                        <a:rPr lang="az-Latn-AZ" sz="1100" dirty="0">
                          <a:solidFill>
                            <a:schemeClr val="tx1"/>
                          </a:solidFill>
                          <a:effectLst/>
                          <a:latin typeface="Times New Roman" panose="02020603050405020304" pitchFamily="18" charset="0"/>
                          <a:cs typeface="Times New Roman" panose="02020603050405020304" pitchFamily="18" charset="0"/>
                        </a:rPr>
                        <a:t>elmində FRTEB-nin payı (</a:t>
                      </a:r>
                      <a:r>
                        <a:rPr lang="en-US" sz="1200" dirty="0">
                          <a:solidFill>
                            <a:schemeClr val="tx1"/>
                          </a:solidFill>
                          <a:effectLst/>
                          <a:latin typeface="Times New Roman" panose="02020603050405020304" pitchFamily="18" charset="0"/>
                          <a:cs typeface="Times New Roman" panose="02020603050405020304" pitchFamily="18" charset="0"/>
                        </a:rPr>
                        <a:t>%):</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algn="r">
                        <a:lnSpc>
                          <a:spcPct val="107000"/>
                        </a:lnSpc>
                        <a:spcAft>
                          <a:spcPts val="0"/>
                        </a:spcAf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tc>
                <a:tc hMerge="1">
                  <a:txBody>
                    <a:bodyPr/>
                    <a:lstStyle/>
                    <a:p>
                      <a:pPr>
                        <a:spcAft>
                          <a:spcPts val="0"/>
                        </a:spcAft>
                      </a:pPr>
                      <a:endParaRPr lang="ru-RU" sz="1300" dirty="0">
                        <a:solidFill>
                          <a:srgbClr val="FF0000"/>
                        </a:solidFill>
                        <a:latin typeface="Times New Roman" panose="02020603050405020304" pitchFamily="18" charset="0"/>
                        <a:cs typeface="Times New Roman" panose="02020603050405020304" pitchFamily="18" charset="0"/>
                      </a:endParaRPr>
                    </a:p>
                  </a:txBody>
                  <a:tcPr marL="54457" marR="54457" marT="0" marB="0" anchor="ct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hMerge="1">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pPr>
                        <a:spcAft>
                          <a:spcPts val="0"/>
                        </a:spcAft>
                      </a:pPr>
                      <a:endParaRPr lang="ru-RU" sz="1300" dirty="0">
                        <a:solidFill>
                          <a:srgbClr val="FF0000"/>
                        </a:solidFill>
                        <a:latin typeface="Times New Roman" panose="02020603050405020304" pitchFamily="18" charset="0"/>
                        <a:cs typeface="Times New Roman" panose="02020603050405020304" pitchFamily="18" charset="0"/>
                      </a:endParaRPr>
                    </a:p>
                  </a:txBody>
                  <a:tcPr>
                    <a:solidFill>
                      <a:srgbClr val="66FFFF"/>
                    </a:solidFill>
                  </a:tcPr>
                </a:tc>
                <a:tc>
                  <a:txBody>
                    <a:bodyPr/>
                    <a:lstStyle/>
                    <a:p>
                      <a:pPr algn="ctr">
                        <a:lnSpc>
                          <a:spcPct val="107000"/>
                        </a:lnSpc>
                        <a:spcAft>
                          <a:spcPts val="0"/>
                        </a:spcAft>
                      </a:pPr>
                      <a:r>
                        <a:rPr lang="az-Latn-AZ" sz="1600" dirty="0" smtClean="0">
                          <a:solidFill>
                            <a:srgbClr val="FFFF00"/>
                          </a:solidFill>
                          <a:effectLst/>
                          <a:latin typeface="Times New Roman" panose="02020603050405020304" pitchFamily="18" charset="0"/>
                          <a:cs typeface="Times New Roman" panose="02020603050405020304" pitchFamily="18" charset="0"/>
                        </a:rPr>
                        <a:t>30,27</a:t>
                      </a:r>
                      <a:endParaRPr lang="ru-RU" sz="1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b">
                    <a:solidFill>
                      <a:srgbClr val="0000CC"/>
                    </a:solidFill>
                  </a:tcPr>
                </a:tc>
                <a:extLst>
                  <a:ext uri="{0D108BD9-81ED-4DB2-BD59-A6C34878D82A}">
                    <a16:rowId xmlns:a16="http://schemas.microsoft.com/office/drawing/2014/main" val="2525070233"/>
                  </a:ext>
                </a:extLst>
              </a:tr>
            </a:tbl>
          </a:graphicData>
        </a:graphic>
      </p:graphicFrame>
      <p:sp>
        <p:nvSpPr>
          <p:cNvPr id="18" name="TextBox 4"/>
          <p:cNvSpPr txBox="1">
            <a:spLocks noChangeArrowheads="1"/>
          </p:cNvSpPr>
          <p:nvPr/>
        </p:nvSpPr>
        <p:spPr bwMode="auto">
          <a:xfrm>
            <a:off x="144685" y="6368719"/>
            <a:ext cx="7780116" cy="338554"/>
          </a:xfrm>
          <a:prstGeom prst="rect">
            <a:avLst/>
          </a:prstGeom>
          <a:noFill/>
          <a:ln w="9525">
            <a:noFill/>
            <a:miter lim="800000"/>
            <a:headEnd/>
            <a:tailEnd/>
          </a:ln>
        </p:spPr>
        <p:txBody>
          <a:bodyPr wrap="square">
            <a:spAutoFit/>
          </a:bodyPr>
          <a:lstStyle/>
          <a:p>
            <a:r>
              <a:rPr lang="az-Latn-AZ" sz="1600" b="1" dirty="0" smtClean="0">
                <a:latin typeface="Times New Roman" pitchFamily="18" charset="0"/>
                <a:cs typeface="Times New Roman" pitchFamily="18" charset="0"/>
              </a:rPr>
              <a:t>*Mənbə: </a:t>
            </a:r>
            <a:r>
              <a:rPr lang="az-Latn-AZ" sz="1600"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Web of Science</a:t>
            </a:r>
            <a:r>
              <a:rPr lang="az-Latn-AZ" sz="1600" b="1" dirty="0" smtClean="0">
                <a:solidFill>
                  <a:srgbClr val="C00000"/>
                </a:solidFill>
                <a:latin typeface="Times New Roman" pitchFamily="18" charset="0"/>
                <a:cs typeface="Times New Roman" pitchFamily="18" charset="0"/>
              </a:rPr>
              <a:t> </a:t>
            </a:r>
            <a:r>
              <a:rPr lang="az-Latn-AZ" sz="1600" b="1" dirty="0" smtClean="0">
                <a:latin typeface="Times New Roman" pitchFamily="18" charset="0"/>
                <a:cs typeface="Times New Roman" pitchFamily="18" charset="0"/>
              </a:rPr>
              <a:t>bazasının 12 yanvar 2023-cü il tarixinə olan məlumat</a:t>
            </a:r>
            <a:endParaRPr lang="ru-RU" sz="1600" b="1" dirty="0">
              <a:latin typeface="Times New Roman" pitchFamily="18" charset="0"/>
              <a:cs typeface="Times New Roman"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21</a:t>
            </a:fld>
            <a:r>
              <a:rPr lang="az-Latn-AZ" smtClean="0"/>
              <a:t>/76</a:t>
            </a:r>
            <a:endParaRPr lang="ru-RU" dirty="0"/>
          </a:p>
        </p:txBody>
      </p:sp>
    </p:spTree>
    <p:extLst>
      <p:ext uri="{BB962C8B-B14F-4D97-AF65-F5344CB8AC3E}">
        <p14:creationId xmlns:p14="http://schemas.microsoft.com/office/powerpoint/2010/main" val="2537065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6" name="Прямоугольник 15"/>
          <p:cNvSpPr/>
          <p:nvPr/>
        </p:nvSpPr>
        <p:spPr>
          <a:xfrm>
            <a:off x="1280910" y="1091423"/>
            <a:ext cx="7022581" cy="685059"/>
          </a:xfrm>
          <a:prstGeom prst="rect">
            <a:avLst/>
          </a:prstGeom>
        </p:spPr>
        <p:txBody>
          <a:bodyPr wrap="square">
            <a:spAutoFit/>
          </a:bodyPr>
          <a:lstStyle/>
          <a:p>
            <a:pPr algn="ctr">
              <a:lnSpc>
                <a:spcPct val="107000"/>
              </a:lnSpc>
              <a:spcAft>
                <a:spcPts val="0"/>
              </a:spcAft>
            </a:pPr>
            <a:r>
              <a:rPr lang="az-Latn-AZ" b="1" dirty="0" smtClean="0">
                <a:latin typeface="Times New Roman" panose="02020603050405020304" pitchFamily="18" charset="0"/>
                <a:ea typeface="Calibri" panose="020F0502020204030204" pitchFamily="34" charset="0"/>
                <a:cs typeface="Times New Roman" panose="02020603050405020304" pitchFamily="18" charset="0"/>
              </a:rPr>
              <a:t>2022-ci ildə </a:t>
            </a:r>
            <a:r>
              <a:rPr lang="az-Latn-AZ"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Web of Science</a:t>
            </a:r>
            <a:r>
              <a:rPr lang="az-Latn-AZ"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az-Latn-AZ" dirty="0">
                <a:latin typeface="Times New Roman" panose="02020603050405020304" pitchFamily="18" charset="0"/>
                <a:ea typeface="Calibri" panose="020F0502020204030204" pitchFamily="34" charset="0"/>
                <a:cs typeface="Times New Roman" panose="02020603050405020304" pitchFamily="18" charset="0"/>
              </a:rPr>
              <a:t>bazasında FRTEB üzrə elmi müəssisələrin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MƏQALƏLƏRİNİN</a:t>
            </a:r>
            <a:r>
              <a:rPr lang="az-Latn-AZ" dirty="0" smtClean="0">
                <a:latin typeface="Times New Roman" panose="02020603050405020304" pitchFamily="18" charset="0"/>
                <a:ea typeface="Calibri" panose="020F0502020204030204" pitchFamily="34" charset="0"/>
                <a:cs typeface="Times New Roman" panose="02020603050405020304" pitchFamily="18" charset="0"/>
              </a:rPr>
              <a:t>     </a:t>
            </a:r>
            <a:r>
              <a:rPr lang="az-Latn-AZ" b="1" dirty="0" smtClean="0">
                <a:latin typeface="Times New Roman" panose="02020603050405020304" pitchFamily="18" charset="0"/>
                <a:ea typeface="Calibri" panose="020F0502020204030204" pitchFamily="34" charset="0"/>
                <a:cs typeface="Times New Roman" panose="02020603050405020304" pitchFamily="18" charset="0"/>
              </a:rPr>
              <a:t>SAYI</a:t>
            </a:r>
            <a:endParaRPr lang="ru-RU"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p:nvPr>
            <p:extLst>
              <p:ext uri="{D42A27DB-BD31-4B8C-83A1-F6EECF244321}">
                <p14:modId xmlns:p14="http://schemas.microsoft.com/office/powerpoint/2010/main" val="2646105682"/>
              </p:ext>
            </p:extLst>
          </p:nvPr>
        </p:nvGraphicFramePr>
        <p:xfrm>
          <a:off x="779000" y="2060485"/>
          <a:ext cx="80263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22</a:t>
            </a:fld>
            <a:r>
              <a:rPr lang="az-Latn-AZ" smtClean="0"/>
              <a:t>/76</a:t>
            </a:r>
            <a:endParaRPr lang="ru-RU" dirty="0"/>
          </a:p>
        </p:txBody>
      </p:sp>
    </p:spTree>
    <p:extLst>
      <p:ext uri="{BB962C8B-B14F-4D97-AF65-F5344CB8AC3E}">
        <p14:creationId xmlns:p14="http://schemas.microsoft.com/office/powerpoint/2010/main" val="370862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2" name="Прямоугольник 11"/>
          <p:cNvSpPr/>
          <p:nvPr/>
        </p:nvSpPr>
        <p:spPr>
          <a:xfrm>
            <a:off x="-166151" y="1294907"/>
            <a:ext cx="9308257" cy="1092607"/>
          </a:xfrm>
          <a:prstGeom prst="rect">
            <a:avLst/>
          </a:prstGeom>
        </p:spPr>
        <p:txBody>
          <a:bodyPr wrap="square">
            <a:spAutoFit/>
          </a:bodyPr>
          <a:lstStyle/>
          <a:p>
            <a:pPr algn="ctr"/>
            <a:r>
              <a:rPr lang="az-Latn-AZ" b="1" dirty="0">
                <a:latin typeface="Times New Roman" panose="02020603050405020304" pitchFamily="18" charset="0"/>
                <a:cs typeface="Times New Roman" panose="02020603050405020304" pitchFamily="18" charset="0"/>
              </a:rPr>
              <a:t>2022-ci  ildə   FRTEB  ÜZRƏ  ELMİ  MÜƏSSİSƏLƏRİN </a:t>
            </a:r>
          </a:p>
          <a:p>
            <a:pPr algn="ctr"/>
            <a:r>
              <a:rPr lang="az-Latn-AZ" b="1" dirty="0">
                <a:solidFill>
                  <a:srgbClr val="0000CC"/>
                </a:solidFill>
                <a:latin typeface="Times New Roman" panose="02020603050405020304" pitchFamily="18" charset="0"/>
                <a:cs typeface="Times New Roman" panose="02020603050405020304" pitchFamily="18" charset="0"/>
              </a:rPr>
              <a:t>Web of Science   </a:t>
            </a:r>
            <a:r>
              <a:rPr lang="az-Latn-AZ" b="1" dirty="0">
                <a:latin typeface="Times New Roman" panose="02020603050405020304" pitchFamily="18" charset="0"/>
                <a:cs typeface="Times New Roman" panose="02020603050405020304" pitchFamily="18" charset="0"/>
              </a:rPr>
              <a:t>BAZA</a:t>
            </a:r>
            <a:r>
              <a:rPr lang="en-US" b="1" dirty="0">
                <a:latin typeface="Times New Roman" panose="02020603050405020304" pitchFamily="18" charset="0"/>
                <a:cs typeface="Times New Roman" panose="02020603050405020304" pitchFamily="18" charset="0"/>
              </a:rPr>
              <a:t>S</a:t>
            </a:r>
            <a:r>
              <a:rPr lang="az-Latn-AZ" b="1" dirty="0" smtClean="0">
                <a:latin typeface="Times New Roman" panose="02020603050405020304" pitchFamily="18" charset="0"/>
                <a:cs typeface="Times New Roman" panose="02020603050405020304" pitchFamily="18" charset="0"/>
              </a:rPr>
              <a:t>INDA</a:t>
            </a:r>
          </a:p>
          <a:p>
            <a:pPr algn="ctr"/>
            <a:endParaRPr lang="az-Latn-AZ" sz="900" b="1" dirty="0" smtClean="0">
              <a:latin typeface="Times New Roman" panose="02020603050405020304" pitchFamily="18" charset="0"/>
              <a:cs typeface="Times New Roman" panose="02020603050405020304" pitchFamily="18" charset="0"/>
            </a:endParaRPr>
          </a:p>
          <a:p>
            <a:pPr algn="ct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848336836"/>
              </p:ext>
            </p:extLst>
          </p:nvPr>
        </p:nvGraphicFramePr>
        <p:xfrm>
          <a:off x="217239" y="2631202"/>
          <a:ext cx="8904132" cy="3534535"/>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902840">
                  <a:extLst>
                    <a:ext uri="{9D8B030D-6E8A-4147-A177-3AD203B41FA5}">
                      <a16:colId xmlns:a16="http://schemas.microsoft.com/office/drawing/2014/main" val="1086542728"/>
                    </a:ext>
                  </a:extLst>
                </a:gridCol>
                <a:gridCol w="842913">
                  <a:extLst>
                    <a:ext uri="{9D8B030D-6E8A-4147-A177-3AD203B41FA5}">
                      <a16:colId xmlns:a16="http://schemas.microsoft.com/office/drawing/2014/main" val="1144454594"/>
                    </a:ext>
                  </a:extLst>
                </a:gridCol>
                <a:gridCol w="757381">
                  <a:extLst>
                    <a:ext uri="{9D8B030D-6E8A-4147-A177-3AD203B41FA5}">
                      <a16:colId xmlns:a16="http://schemas.microsoft.com/office/drawing/2014/main" val="2526297376"/>
                    </a:ext>
                  </a:extLst>
                </a:gridCol>
                <a:gridCol w="775855">
                  <a:extLst>
                    <a:ext uri="{9D8B030D-6E8A-4147-A177-3AD203B41FA5}">
                      <a16:colId xmlns:a16="http://schemas.microsoft.com/office/drawing/2014/main" val="3275846968"/>
                    </a:ext>
                  </a:extLst>
                </a:gridCol>
                <a:gridCol w="1121465">
                  <a:extLst>
                    <a:ext uri="{9D8B030D-6E8A-4147-A177-3AD203B41FA5}">
                      <a16:colId xmlns:a16="http://schemas.microsoft.com/office/drawing/2014/main" val="3330263472"/>
                    </a:ext>
                  </a:extLst>
                </a:gridCol>
                <a:gridCol w="397164">
                  <a:extLst>
                    <a:ext uri="{9D8B030D-6E8A-4147-A177-3AD203B41FA5}">
                      <a16:colId xmlns:a16="http://schemas.microsoft.com/office/drawing/2014/main" val="1450172881"/>
                    </a:ext>
                  </a:extLst>
                </a:gridCol>
                <a:gridCol w="1721208">
                  <a:extLst>
                    <a:ext uri="{9D8B030D-6E8A-4147-A177-3AD203B41FA5}">
                      <a16:colId xmlns:a16="http://schemas.microsoft.com/office/drawing/2014/main" val="3132993112"/>
                    </a:ext>
                  </a:extLst>
                </a:gridCol>
              </a:tblGrid>
              <a:tr h="545168">
                <a:tc rowSpan="2">
                  <a:txBody>
                    <a:bodyPr/>
                    <a:lstStyle/>
                    <a:p>
                      <a:pPr>
                        <a:spcAft>
                          <a:spcPts val="0"/>
                        </a:spcAft>
                      </a:pPr>
                      <a:r>
                        <a:rPr lang="az-Latn-AZ" sz="1600" b="1" dirty="0" smtClean="0">
                          <a:latin typeface="Times New Roman" panose="02020603050405020304" pitchFamily="18" charset="0"/>
                          <a:cs typeface="Times New Roman" panose="02020603050405020304" pitchFamily="18" charset="0"/>
                        </a:rPr>
                        <a:t>N</a:t>
                      </a:r>
                      <a:endParaRPr lang="ru-RU" sz="1600" b="1" dirty="0">
                        <a:latin typeface="Times New Roman" panose="02020603050405020304" pitchFamily="18" charset="0"/>
                        <a:cs typeface="Times New Roman" panose="02020603050405020304" pitchFamily="18" charset="0"/>
                      </a:endParaRPr>
                    </a:p>
                  </a:txBody>
                  <a:tcPr anchor="ctr"/>
                </a:tc>
                <a:tc rowSpan="2">
                  <a:txBody>
                    <a:bodyPr/>
                    <a:lstStyle/>
                    <a:p>
                      <a:pPr algn="ctr">
                        <a:spcAft>
                          <a:spcPts val="0"/>
                        </a:spcAft>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WoS </a:t>
                      </a:r>
                    </a:p>
                    <a:p>
                      <a:pPr marL="0" marR="0" indent="0" algn="ctr" defTabSz="914400" rtl="0" eaLnBrk="1" fontAlgn="auto" latinLnBrk="0" hangingPunct="1">
                        <a:lnSpc>
                          <a:spcPct val="100000"/>
                        </a:lnSpc>
                        <a:spcBef>
                          <a:spcPts val="0"/>
                        </a:spcBef>
                        <a:spcAft>
                          <a:spcPts val="0"/>
                        </a:spcAft>
                        <a:buClrTx/>
                        <a:buSzTx/>
                        <a:buFontTx/>
                        <a:buNone/>
                        <a:tabLst/>
                        <a:defRPr/>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202</a:t>
                      </a:r>
                      <a:r>
                        <a:rPr lang="en-US" sz="1600" b="1" dirty="0" smtClean="0">
                          <a:solidFill>
                            <a:schemeClr val="tx1"/>
                          </a:solidFill>
                          <a:latin typeface="Times New Roman" panose="02020603050405020304" pitchFamily="18" charset="0"/>
                          <a:cs typeface="Times New Roman" panose="02020603050405020304" pitchFamily="18" charset="0"/>
                        </a:rPr>
                        <a:t>2</a:t>
                      </a:r>
                      <a:endParaRPr lang="ru-RU" sz="1600" dirty="0" smtClean="0">
                        <a:solidFill>
                          <a:schemeClr val="tx1"/>
                        </a:solidFill>
                        <a:latin typeface="Times New Roman" panose="02020603050405020304" pitchFamily="18" charset="0"/>
                        <a:cs typeface="Times New Roman" panose="02020603050405020304" pitchFamily="18" charset="0"/>
                      </a:endParaRPr>
                    </a:p>
                  </a:txBody>
                  <a:tcPr anchor="ctr"/>
                </a:tc>
                <a:tc gridSpan="3">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ELMİ KADR POTENSİALI</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endParaRPr lang="ru-RU" sz="2400" dirty="0"/>
                    </a:p>
                  </a:txBody>
                  <a:tcPr>
                    <a:solidFill>
                      <a:srgbClr val="0000CC"/>
                    </a:solidFill>
                  </a:tcPr>
                </a:tc>
                <a:extLst>
                  <a:ext uri="{0D108BD9-81ED-4DB2-BD59-A6C34878D82A}">
                    <a16:rowId xmlns:a16="http://schemas.microsoft.com/office/drawing/2014/main" val="348615163"/>
                  </a:ext>
                </a:extLst>
              </a:tr>
              <a:tr h="315623">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İdarəetmə </a:t>
                      </a:r>
                      <a:r>
                        <a:rPr lang="az-Latn-AZ" sz="1600" dirty="0">
                          <a:effectLst/>
                          <a:latin typeface="Times New Roman" panose="02020603050405020304" pitchFamily="18" charset="0"/>
                          <a:cs typeface="Times New Roman" panose="02020603050405020304" pitchFamily="18" charset="0"/>
                        </a:rPr>
                        <a:t>Sistemləri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1,0366</a:t>
                      </a:r>
                    </a:p>
                  </a:txBody>
                  <a:tcPr marL="9525" marR="9525" marT="9525" marB="0" anchor="ct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74691">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dirty="0" smtClean="0">
                          <a:effectLst/>
                          <a:latin typeface="Times New Roman" panose="02020603050405020304" pitchFamily="18" charset="0"/>
                          <a:cs typeface="Times New Roman" panose="02020603050405020304" pitchFamily="18" charset="0"/>
                        </a:rPr>
                        <a:t>İnformasiya </a:t>
                      </a:r>
                      <a:r>
                        <a:rPr lang="az-Latn-AZ" sz="1600" dirty="0">
                          <a:effectLst/>
                          <a:latin typeface="Times New Roman" panose="02020603050405020304" pitchFamily="18" charset="0"/>
                          <a:cs typeface="Times New Roman" panose="02020603050405020304" pitchFamily="18" charset="0"/>
                        </a:rPr>
                        <a:t>Texnologiyaları İnstitutu</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0,8571</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kern="1200" dirty="0" smtClean="0">
                          <a:solidFill>
                            <a:schemeClr val="tx1"/>
                          </a:solidFill>
                          <a:effectLst/>
                          <a:latin typeface="Times New Roman" panose="02020603050405020304" pitchFamily="18" charset="0"/>
                          <a:ea typeface="+mn-ea"/>
                          <a:cs typeface="Times New Roman" panose="02020603050405020304" pitchFamily="18" charset="0"/>
                        </a:rPr>
                        <a:t>Riyaziyyat </a:t>
                      </a:r>
                      <a:r>
                        <a:rPr lang="az-Latn-AZ" sz="1600" kern="1200" dirty="0">
                          <a:solidFill>
                            <a:schemeClr val="tx1"/>
                          </a:solidFill>
                          <a:effectLst/>
                          <a:latin typeface="Times New Roman" panose="02020603050405020304" pitchFamily="18" charset="0"/>
                          <a:ea typeface="+mn-ea"/>
                          <a:cs typeface="Times New Roman" panose="02020603050405020304" pitchFamily="18" charset="0"/>
                        </a:rPr>
                        <a:t>və Mexanika İnstitutu</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0,7358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600" kern="1200" dirty="0" err="1" smtClean="0">
                          <a:solidFill>
                            <a:schemeClr val="tx1"/>
                          </a:solidFill>
                          <a:effectLst/>
                          <a:latin typeface="Times New Roman" panose="02020603050405020304" pitchFamily="18" charset="0"/>
                          <a:ea typeface="+mn-ea"/>
                          <a:cs typeface="Times New Roman" panose="02020603050405020304" pitchFamily="18" charset="0"/>
                        </a:rPr>
                        <a:t>Fizika</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az-Latn-AZ" sz="1600" kern="1200" dirty="0">
                          <a:solidFill>
                            <a:schemeClr val="tx1"/>
                          </a:solidFill>
                          <a:effectLst/>
                          <a:latin typeface="Times New Roman" panose="02020603050405020304" pitchFamily="18" charset="0"/>
                          <a:ea typeface="+mn-ea"/>
                          <a:cs typeface="Times New Roman" panose="02020603050405020304" pitchFamily="18" charset="0"/>
                        </a:rPr>
                        <a:t>İnstitutu</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127</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0,6513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538022289"/>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kern="1200" dirty="0" smtClean="0">
                          <a:solidFill>
                            <a:schemeClr val="tx1"/>
                          </a:solidFill>
                          <a:effectLst/>
                          <a:latin typeface="Times New Roman" panose="02020603050405020304" pitchFamily="18" charset="0"/>
                          <a:ea typeface="+mn-ea"/>
                          <a:cs typeface="Times New Roman" panose="02020603050405020304" pitchFamily="18" charset="0"/>
                        </a:rPr>
                        <a:t>Biofizika </a:t>
                      </a:r>
                      <a:r>
                        <a:rPr lang="az-Latn-AZ" sz="1600" kern="1200" dirty="0">
                          <a:solidFill>
                            <a:schemeClr val="tx1"/>
                          </a:solidFill>
                          <a:effectLst/>
                          <a:latin typeface="Times New Roman" panose="02020603050405020304" pitchFamily="18" charset="0"/>
                          <a:ea typeface="+mn-ea"/>
                          <a:cs typeface="Times New Roman" panose="02020603050405020304" pitchFamily="18" charset="0"/>
                        </a:rPr>
                        <a:t>İnstitutu</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0,3000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600" kern="1200" dirty="0" smtClean="0">
                          <a:solidFill>
                            <a:schemeClr val="tx1"/>
                          </a:solidFill>
                          <a:effectLst/>
                          <a:latin typeface="Times New Roman" panose="02020603050405020304" pitchFamily="18" charset="0"/>
                          <a:ea typeface="+mn-ea"/>
                          <a:cs typeface="Times New Roman" panose="02020603050405020304" pitchFamily="18" charset="0"/>
                        </a:rPr>
                        <a:t>Radiasiya </a:t>
                      </a:r>
                      <a:r>
                        <a:rPr lang="az-Latn-AZ" sz="1600" kern="1200" dirty="0">
                          <a:solidFill>
                            <a:schemeClr val="tx1"/>
                          </a:solidFill>
                          <a:effectLst/>
                          <a:latin typeface="Times New Roman" panose="02020603050405020304" pitchFamily="18" charset="0"/>
                          <a:ea typeface="+mn-ea"/>
                          <a:cs typeface="Times New Roman" panose="02020603050405020304" pitchFamily="18" charset="0"/>
                        </a:rPr>
                        <a:t>Problemləri İnstitutu</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0,2405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21892">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az-Latn-AZ" sz="1600" kern="1200" dirty="0" smtClean="0">
                          <a:solidFill>
                            <a:schemeClr val="tx1"/>
                          </a:solidFill>
                          <a:effectLst/>
                          <a:latin typeface="Times New Roman" panose="02020603050405020304" pitchFamily="18" charset="0"/>
                          <a:ea typeface="+mn-ea"/>
                          <a:cs typeface="Times New Roman" panose="02020603050405020304" pitchFamily="18" charset="0"/>
                        </a:rPr>
                        <a:t>Şamaxı </a:t>
                      </a:r>
                      <a:r>
                        <a:rPr lang="az-Latn-AZ" sz="1600" kern="1200" dirty="0">
                          <a:solidFill>
                            <a:schemeClr val="tx1"/>
                          </a:solidFill>
                          <a:effectLst/>
                          <a:latin typeface="Times New Roman" panose="02020603050405020304" pitchFamily="18" charset="0"/>
                          <a:ea typeface="+mn-ea"/>
                          <a:cs typeface="Times New Roman" panose="02020603050405020304" pitchFamily="18" charset="0"/>
                        </a:rPr>
                        <a:t>Astrofizika Rəsədxanası</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ru-RU"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rtl="0"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az-Latn-AZ" sz="16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600" b="1" i="0" u="none" strike="noStrike" dirty="0" smtClean="0">
                          <a:solidFill>
                            <a:srgbClr val="000000"/>
                          </a:solidFill>
                          <a:effectLst/>
                          <a:latin typeface="Times New Roman" panose="02020603050405020304" pitchFamily="18" charset="0"/>
                          <a:cs typeface="Times New Roman" panose="02020603050405020304" pitchFamily="18" charset="0"/>
                        </a:rPr>
                        <a:t>2</a:t>
                      </a:r>
                      <a:r>
                        <a:rPr lang="az-Latn-AZ" sz="16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solidFill>
                      <a:srgbClr val="66FFFF"/>
                    </a:solidFill>
                  </a:tcPr>
                </a:tc>
                <a:tc>
                  <a:txBody>
                    <a:bodyPr/>
                    <a:lstStyle/>
                    <a:p>
                      <a:pPr algn="ctr" fontAlgn="b"/>
                      <a:r>
                        <a:rPr lang="ru-RU" sz="1400" b="1" i="0" u="none" strike="noStrike" dirty="0">
                          <a:solidFill>
                            <a:srgbClr val="FFFF00"/>
                          </a:solidFill>
                          <a:effectLst/>
                          <a:latin typeface="Times New Roman" panose="02020603050405020304" pitchFamily="18" charset="0"/>
                          <a:cs typeface="Times New Roman" panose="02020603050405020304" pitchFamily="18" charset="0"/>
                        </a:rPr>
                        <a:t>0,1600</a:t>
                      </a:r>
                    </a:p>
                  </a:txBody>
                  <a:tcPr marL="9525" marR="9525" marT="9525" marB="0" anchor="ct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685484478"/>
                  </a:ext>
                </a:extLst>
              </a:tr>
            </a:tbl>
          </a:graphicData>
        </a:graphic>
      </p:graphicFrame>
      <mc:AlternateContent xmlns:mc="http://schemas.openxmlformats.org/markup-compatibility/2006" xmlns:a14="http://schemas.microsoft.com/office/drawing/2010/main">
        <mc:Choice Requires="a14">
          <p:sp>
            <p:nvSpPr>
              <p:cNvPr id="18" name="Прямоугольник 17"/>
              <p:cNvSpPr/>
              <p:nvPr/>
            </p:nvSpPr>
            <p:spPr>
              <a:xfrm>
                <a:off x="6575254" y="1841210"/>
                <a:ext cx="1446230" cy="624145"/>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𝑾𝒐𝑺</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6575254" y="1841210"/>
                <a:ext cx="1446230" cy="624145"/>
              </a:xfrm>
              <a:prstGeom prst="rect">
                <a:avLst/>
              </a:prstGeom>
              <a:blipFill>
                <a:blip r:embed="rId2"/>
                <a:stretch>
                  <a:fillRect l="-6751" b="-980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Прямоугольник 20"/>
              <p:cNvSpPr/>
              <p:nvPr/>
            </p:nvSpPr>
            <p:spPr>
              <a:xfrm>
                <a:off x="7504396" y="2676326"/>
                <a:ext cx="1417375"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ru-RU" b="1" i="1" smtClean="0">
                              <a:solidFill>
                                <a:srgbClr val="FFFF00"/>
                              </a:solidFill>
                              <a:latin typeface="Cambria Math" panose="02040503050406030204" pitchFamily="18" charset="0"/>
                            </a:rPr>
                          </m:ctrlPr>
                        </m:fPr>
                        <m:num>
                          <m:r>
                            <a:rPr lang="en-US" b="1" i="1" smtClean="0">
                              <a:solidFill>
                                <a:srgbClr val="FFFF00"/>
                              </a:solidFill>
                              <a:latin typeface="Cambria Math" panose="02040503050406030204" pitchFamily="18" charset="0"/>
                            </a:rPr>
                            <m:t>𝑾𝒐𝑺</m:t>
                          </m:r>
                        </m:num>
                        <m:den>
                          <m:r>
                            <a:rPr lang="en-US" b="1" i="1" smtClean="0">
                              <a:solidFill>
                                <a:srgbClr val="FFFF00"/>
                              </a:solidFill>
                              <a:latin typeface="Cambria Math" panose="02040503050406030204" pitchFamily="18" charset="0"/>
                            </a:rPr>
                            <m:t>𝑫𝑺𝒄</m:t>
                          </m:r>
                          <m:r>
                            <a:rPr lang="en-US" b="1" i="1" smtClean="0">
                              <a:solidFill>
                                <a:srgbClr val="FFFF00"/>
                              </a:solidFill>
                              <a:latin typeface="Cambria Math" panose="02040503050406030204" pitchFamily="18" charset="0"/>
                            </a:rPr>
                            <m:t>+</m:t>
                          </m:r>
                          <m:r>
                            <a:rPr lang="en-US" b="1" i="1" smtClean="0">
                              <a:solidFill>
                                <a:srgbClr val="FFFF00"/>
                              </a:solidFill>
                              <a:latin typeface="Cambria Math" panose="02040503050406030204" pitchFamily="18" charset="0"/>
                            </a:rPr>
                            <m:t>𝑷𝒉𝑫</m:t>
                          </m:r>
                        </m:den>
                      </m:f>
                    </m:oMath>
                  </m:oMathPara>
                </a14:m>
                <a:endParaRPr lang="ru-RU"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7504396" y="2676326"/>
                <a:ext cx="1417375" cy="617348"/>
              </a:xfrm>
              <a:prstGeom prst="rect">
                <a:avLst/>
              </a:prstGeom>
              <a:blipFill>
                <a:blip r:embed="rId3"/>
                <a:stretch>
                  <a:fillRect/>
                </a:stretch>
              </a:blipFill>
            </p:spPr>
            <p:txBody>
              <a:bodyPr/>
              <a:lstStyle/>
              <a:p>
                <a:r>
                  <a:rPr lang="ru-RU">
                    <a:noFill/>
                  </a:rPr>
                  <a:t> </a:t>
                </a:r>
              </a:p>
            </p:txBody>
          </p:sp>
        </mc:Fallback>
      </mc:AlternateContent>
      <p:sp>
        <p:nvSpPr>
          <p:cNvPr id="2" name="Номер слайда 1"/>
          <p:cNvSpPr>
            <a:spLocks noGrp="1"/>
          </p:cNvSpPr>
          <p:nvPr>
            <p:ph type="sldNum" sz="quarter" idx="4"/>
          </p:nvPr>
        </p:nvSpPr>
        <p:spPr/>
        <p:txBody>
          <a:bodyPr/>
          <a:lstStyle/>
          <a:p>
            <a:fld id="{89AB645D-11EB-416E-90BD-BFA708568006}" type="slidenum">
              <a:rPr lang="ru-RU" smtClean="0"/>
              <a:pPr/>
              <a:t>23</a:t>
            </a:fld>
            <a:r>
              <a:rPr lang="az-Latn-AZ" smtClean="0"/>
              <a:t>/76</a:t>
            </a:r>
            <a:endParaRPr lang="ru-RU" dirty="0"/>
          </a:p>
        </p:txBody>
      </p:sp>
    </p:spTree>
    <p:extLst>
      <p:ext uri="{BB962C8B-B14F-4D97-AF65-F5344CB8AC3E}">
        <p14:creationId xmlns:p14="http://schemas.microsoft.com/office/powerpoint/2010/main" val="181389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0" y="1074152"/>
            <a:ext cx="9308257" cy="1092607"/>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2022-ci  ildə   FRTEB  ÜZRƏ  ELMİ  MÜƏSSİSƏLƏRİN </a:t>
            </a:r>
          </a:p>
          <a:p>
            <a:pPr algn="ctr"/>
            <a:r>
              <a:rPr lang="az-Latn-AZ" b="1" dirty="0">
                <a:solidFill>
                  <a:srgbClr val="0000CC"/>
                </a:solidFill>
                <a:latin typeface="Times New Roman" panose="02020603050405020304" pitchFamily="18" charset="0"/>
                <a:cs typeface="Times New Roman" panose="02020603050405020304" pitchFamily="18" charset="0"/>
              </a:rPr>
              <a:t>Web of Science   </a:t>
            </a:r>
            <a:r>
              <a:rPr lang="az-Latn-AZ" b="1" dirty="0" smtClean="0">
                <a:latin typeface="Times New Roman" panose="02020603050405020304" pitchFamily="18" charset="0"/>
                <a:cs typeface="Times New Roman" panose="02020603050405020304" pitchFamily="18" charset="0"/>
              </a:rPr>
              <a:t>BAZA</a:t>
            </a:r>
            <a:r>
              <a:rPr lang="en-US" b="1" dirty="0" smtClean="0">
                <a:latin typeface="Times New Roman" panose="02020603050405020304" pitchFamily="18" charset="0"/>
                <a:cs typeface="Times New Roman" panose="02020603050405020304" pitchFamily="18" charset="0"/>
              </a:rPr>
              <a:t>S</a:t>
            </a:r>
            <a:r>
              <a:rPr lang="az-Latn-AZ" b="1" dirty="0" smtClean="0">
                <a:latin typeface="Times New Roman" panose="02020603050405020304" pitchFamily="18" charset="0"/>
                <a:cs typeface="Times New Roman" panose="02020603050405020304" pitchFamily="18" charset="0"/>
              </a:rPr>
              <a:t>INDA</a:t>
            </a:r>
          </a:p>
          <a:p>
            <a:pPr algn="ctr"/>
            <a:endParaRPr lang="az-Latn-AZ" sz="900" b="1" dirty="0" smtClean="0">
              <a:latin typeface="Times New Roman" panose="02020603050405020304" pitchFamily="18" charset="0"/>
              <a:cs typeface="Times New Roman" panose="02020603050405020304" pitchFamily="18" charset="0"/>
            </a:endParaRPr>
          </a:p>
          <a:p>
            <a:pPr algn="ct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a:t>
            </a:r>
            <a:endParaRPr lang="ru-RU"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Прямоугольник 19"/>
              <p:cNvSpPr/>
              <p:nvPr/>
            </p:nvSpPr>
            <p:spPr>
              <a:xfrm>
                <a:off x="6781281" y="1582599"/>
                <a:ext cx="1446230" cy="625941"/>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𝑾𝒐𝑺</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781281" y="1582599"/>
                <a:ext cx="1446230" cy="625941"/>
              </a:xfrm>
              <a:prstGeom prst="rect">
                <a:avLst/>
              </a:prstGeom>
              <a:blipFill>
                <a:blip r:embed="rId2"/>
                <a:stretch>
                  <a:fillRect l="-6303" b="-9804"/>
                </a:stretch>
              </a:blipFill>
            </p:spPr>
            <p:txBody>
              <a:bodyPr/>
              <a:lstStyle/>
              <a:p>
                <a:r>
                  <a:rPr lang="ru-RU">
                    <a:noFill/>
                  </a:rPr>
                  <a:t> </a:t>
                </a:r>
              </a:p>
            </p:txBody>
          </p:sp>
        </mc:Fallback>
      </mc:AlternateContent>
      <p:graphicFrame>
        <p:nvGraphicFramePr>
          <p:cNvPr id="5" name="Диаграмма 4"/>
          <p:cNvGraphicFramePr/>
          <p:nvPr>
            <p:extLst>
              <p:ext uri="{D42A27DB-BD31-4B8C-83A1-F6EECF244321}">
                <p14:modId xmlns:p14="http://schemas.microsoft.com/office/powerpoint/2010/main" val="2921465896"/>
              </p:ext>
            </p:extLst>
          </p:nvPr>
        </p:nvGraphicFramePr>
        <p:xfrm>
          <a:off x="212435" y="2432309"/>
          <a:ext cx="8908935" cy="3719780"/>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24</a:t>
            </a:fld>
            <a:r>
              <a:rPr lang="az-Latn-AZ" smtClean="0"/>
              <a:t>/76</a:t>
            </a:r>
            <a:endParaRPr lang="ru-RU" dirty="0"/>
          </a:p>
        </p:txBody>
      </p:sp>
    </p:spTree>
    <p:extLst>
      <p:ext uri="{BB962C8B-B14F-4D97-AF65-F5344CB8AC3E}">
        <p14:creationId xmlns:p14="http://schemas.microsoft.com/office/powerpoint/2010/main" val="184454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20" name="Таблица 19"/>
          <p:cNvGraphicFramePr>
            <a:graphicFrameLocks noGrp="1"/>
          </p:cNvGraphicFramePr>
          <p:nvPr>
            <p:extLst>
              <p:ext uri="{D42A27DB-BD31-4B8C-83A1-F6EECF244321}">
                <p14:modId xmlns:p14="http://schemas.microsoft.com/office/powerpoint/2010/main" val="1354096220"/>
              </p:ext>
            </p:extLst>
          </p:nvPr>
        </p:nvGraphicFramePr>
        <p:xfrm>
          <a:off x="146052" y="2325255"/>
          <a:ext cx="8904132" cy="3261360"/>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760173">
                  <a:extLst>
                    <a:ext uri="{9D8B030D-6E8A-4147-A177-3AD203B41FA5}">
                      <a16:colId xmlns:a16="http://schemas.microsoft.com/office/drawing/2014/main" val="1086542728"/>
                    </a:ext>
                  </a:extLst>
                </a:gridCol>
                <a:gridCol w="1214085">
                  <a:extLst>
                    <a:ext uri="{9D8B030D-6E8A-4147-A177-3AD203B41FA5}">
                      <a16:colId xmlns:a16="http://schemas.microsoft.com/office/drawing/2014/main" val="1144454594"/>
                    </a:ext>
                  </a:extLst>
                </a:gridCol>
                <a:gridCol w="912510">
                  <a:extLst>
                    <a:ext uri="{9D8B030D-6E8A-4147-A177-3AD203B41FA5}">
                      <a16:colId xmlns:a16="http://schemas.microsoft.com/office/drawing/2014/main" val="2526297376"/>
                    </a:ext>
                  </a:extLst>
                </a:gridCol>
                <a:gridCol w="1005546">
                  <a:extLst>
                    <a:ext uri="{9D8B030D-6E8A-4147-A177-3AD203B41FA5}">
                      <a16:colId xmlns:a16="http://schemas.microsoft.com/office/drawing/2014/main" val="3275846968"/>
                    </a:ext>
                  </a:extLst>
                </a:gridCol>
                <a:gridCol w="1019108">
                  <a:extLst>
                    <a:ext uri="{9D8B030D-6E8A-4147-A177-3AD203B41FA5}">
                      <a16:colId xmlns:a16="http://schemas.microsoft.com/office/drawing/2014/main" val="3330263472"/>
                    </a:ext>
                  </a:extLst>
                </a:gridCol>
                <a:gridCol w="323273">
                  <a:extLst>
                    <a:ext uri="{9D8B030D-6E8A-4147-A177-3AD203B41FA5}">
                      <a16:colId xmlns:a16="http://schemas.microsoft.com/office/drawing/2014/main" val="1450172881"/>
                    </a:ext>
                  </a:extLst>
                </a:gridCol>
                <a:gridCol w="1284131">
                  <a:extLst>
                    <a:ext uri="{9D8B030D-6E8A-4147-A177-3AD203B41FA5}">
                      <a16:colId xmlns:a16="http://schemas.microsoft.com/office/drawing/2014/main" val="3132993112"/>
                    </a:ext>
                  </a:extLst>
                </a:gridCol>
              </a:tblGrid>
              <a:tr h="241427">
                <a:tc rowSpan="2">
                  <a:txBody>
                    <a:bodyPr/>
                    <a:lstStyle/>
                    <a:p>
                      <a:pPr>
                        <a:spcAft>
                          <a:spcPts val="0"/>
                        </a:spcAft>
                      </a:pPr>
                      <a:r>
                        <a:rPr lang="az-Latn-AZ" sz="1300" b="1" kern="1200" dirty="0" smtClean="0">
                          <a:solidFill>
                            <a:schemeClr val="tx1"/>
                          </a:solidFill>
                          <a:latin typeface="Times New Roman" panose="02020603050405020304" pitchFamily="18" charset="0"/>
                          <a:ea typeface="+mn-ea"/>
                          <a:cs typeface="Times New Roman" panose="02020603050405020304" pitchFamily="18" charset="0"/>
                        </a:rPr>
                        <a:t>N</a:t>
                      </a:r>
                      <a:endParaRPr lang="ru-RU" sz="13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algn="ctr">
                        <a:spcAft>
                          <a:spcPts val="0"/>
                        </a:spcAft>
                      </a:pPr>
                      <a:r>
                        <a:rPr lang="az-Latn-AZ" sz="13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3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ƏMƏKDAŞ-LARIN</a:t>
                      </a:r>
                      <a:r>
                        <a:rPr lang="az-Latn-AZ" sz="1300" b="1" baseline="0" dirty="0" smtClean="0">
                          <a:latin typeface="Times New Roman" panose="02020603050405020304" pitchFamily="18" charset="0"/>
                          <a:cs typeface="Times New Roman" panose="02020603050405020304" pitchFamily="18" charset="0"/>
                        </a:rPr>
                        <a:t> </a:t>
                      </a:r>
                      <a:r>
                        <a:rPr lang="en-US" sz="1300" b="1" baseline="0" dirty="0" smtClean="0">
                          <a:latin typeface="Times New Roman" panose="02020603050405020304" pitchFamily="18" charset="0"/>
                          <a:cs typeface="Times New Roman" panose="02020603050405020304" pitchFamily="18" charset="0"/>
                        </a:rPr>
                        <a:t> </a:t>
                      </a:r>
                      <a:r>
                        <a:rPr lang="az-Latn-AZ" sz="1300" b="1" baseline="0" dirty="0" smtClean="0">
                          <a:latin typeface="Times New Roman" panose="02020603050405020304" pitchFamily="18" charset="0"/>
                          <a:cs typeface="Times New Roman" panose="02020603050405020304" pitchFamily="18" charset="0"/>
                        </a:rPr>
                        <a:t>SAYI</a:t>
                      </a:r>
                      <a:endParaRPr lang="ru-RU" sz="1300" b="1" dirty="0">
                        <a:latin typeface="Times New Roman" panose="02020603050405020304" pitchFamily="18" charset="0"/>
                        <a:cs typeface="Times New Roman" panose="02020603050405020304" pitchFamily="18" charset="0"/>
                      </a:endParaRPr>
                    </a:p>
                  </a:txBody>
                  <a:tcPr anchor="ctr"/>
                </a:tc>
                <a:tc gridSpan="3">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ELMİ KADR POTENSİALI</a:t>
                      </a:r>
                      <a:endParaRPr lang="ru-RU" sz="13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spcAft>
                          <a:spcPts val="0"/>
                        </a:spcAft>
                      </a:pPr>
                      <a:r>
                        <a:rPr lang="az-Latn-AZ" sz="1600" b="1" kern="1200" dirty="0" smtClean="0">
                          <a:solidFill>
                            <a:srgbClr val="FFFF00"/>
                          </a:solidFill>
                          <a:latin typeface="Times New Roman" panose="02020603050405020304" pitchFamily="18" charset="0"/>
                          <a:ea typeface="+mn-ea"/>
                          <a:cs typeface="Times New Roman" panose="02020603050405020304" pitchFamily="18" charset="0"/>
                        </a:rPr>
                        <a:t>İstinadlar </a:t>
                      </a:r>
                    </a:p>
                    <a:p>
                      <a:pPr algn="ctr">
                        <a:spcAft>
                          <a:spcPts val="0"/>
                        </a:spcAft>
                      </a:pPr>
                      <a:r>
                        <a:rPr lang="az-Latn-AZ" sz="1600" b="1" kern="1200" dirty="0" smtClean="0">
                          <a:solidFill>
                            <a:srgbClr val="FFFF00"/>
                          </a:solidFill>
                          <a:latin typeface="Times New Roman" panose="02020603050405020304" pitchFamily="18" charset="0"/>
                          <a:ea typeface="+mn-ea"/>
                          <a:cs typeface="Times New Roman" panose="02020603050405020304" pitchFamily="18" charset="0"/>
                        </a:rPr>
                        <a:t>2022</a:t>
                      </a:r>
                      <a:endParaRPr lang="ru-RU" sz="1600" b="1" kern="1200" dirty="0">
                        <a:solidFill>
                          <a:srgbClr val="FFFF00"/>
                        </a:solidFill>
                        <a:latin typeface="Times New Roman" panose="02020603050405020304" pitchFamily="18" charset="0"/>
                        <a:ea typeface="+mn-ea"/>
                        <a:cs typeface="Times New Roman" panose="02020603050405020304" pitchFamily="18" charset="0"/>
                      </a:endParaRPr>
                    </a:p>
                  </a:txBody>
                  <a:tcPr>
                    <a:solidFill>
                      <a:srgbClr val="0000CC"/>
                    </a:solidFill>
                  </a:tcPr>
                </a:tc>
                <a:extLst>
                  <a:ext uri="{0D108BD9-81ED-4DB2-BD59-A6C34878D82A}">
                    <a16:rowId xmlns:a16="http://schemas.microsoft.com/office/drawing/2014/main" val="348615163"/>
                  </a:ext>
                </a:extLst>
              </a:tr>
              <a:tr h="15734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DSc</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PhD</a:t>
                      </a:r>
                      <a:endParaRPr lang="ru-RU" sz="13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300" b="1" dirty="0" smtClean="0">
                          <a:latin typeface="Times New Roman" panose="02020603050405020304" pitchFamily="18" charset="0"/>
                          <a:cs typeface="Times New Roman" panose="02020603050405020304" pitchFamily="18" charset="0"/>
                        </a:rPr>
                        <a:t>DSc+PhD</a:t>
                      </a:r>
                      <a:endParaRPr lang="ru-RU" sz="13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Radiasiya </a:t>
                      </a:r>
                      <a:r>
                        <a:rPr lang="az-Latn-AZ" sz="1300" dirty="0">
                          <a:effectLst/>
                          <a:latin typeface="Times New Roman" panose="02020603050405020304" pitchFamily="18" charset="0"/>
                          <a:cs typeface="Times New Roman" panose="02020603050405020304" pitchFamily="18" charset="0"/>
                        </a:rPr>
                        <a:t>Problemləri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62</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5482</a:t>
                      </a:r>
                      <a:endParaRPr lang="ru-RU" sz="1600" dirty="0">
                        <a:solidFill>
                          <a:srgbClr val="FFFF00"/>
                        </a:solidFill>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300" dirty="0" err="1" smtClean="0">
                          <a:effectLst/>
                          <a:latin typeface="Times New Roman" panose="02020603050405020304" pitchFamily="18" charset="0"/>
                          <a:cs typeface="Times New Roman" panose="02020603050405020304" pitchFamily="18" charset="0"/>
                        </a:rPr>
                        <a:t>Fizika</a:t>
                      </a:r>
                      <a:r>
                        <a:rPr lang="en-US" sz="1300" dirty="0" smtClean="0">
                          <a:effectLst/>
                          <a:latin typeface="Times New Roman" panose="02020603050405020304" pitchFamily="18" charset="0"/>
                          <a:cs typeface="Times New Roman" panose="02020603050405020304" pitchFamily="18" charset="0"/>
                        </a:rPr>
                        <a:t>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416</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3345</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İdarəetmə </a:t>
                      </a:r>
                      <a:r>
                        <a:rPr lang="az-Latn-AZ" sz="1300" dirty="0">
                          <a:effectLst/>
                          <a:latin typeface="Times New Roman" panose="02020603050405020304" pitchFamily="18" charset="0"/>
                          <a:cs typeface="Times New Roman" panose="02020603050405020304" pitchFamily="18" charset="0"/>
                        </a:rPr>
                        <a:t>Sistemləri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329</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2244</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Riyaziyyat </a:t>
                      </a:r>
                      <a:r>
                        <a:rPr lang="az-Latn-AZ" sz="1300" dirty="0">
                          <a:effectLst/>
                          <a:latin typeface="Times New Roman" panose="02020603050405020304" pitchFamily="18" charset="0"/>
                          <a:cs typeface="Times New Roman" panose="02020603050405020304" pitchFamily="18" charset="0"/>
                        </a:rPr>
                        <a:t>və Mexanika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195</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2000</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İnformasiya </a:t>
                      </a:r>
                      <a:r>
                        <a:rPr lang="az-Latn-AZ" sz="1300" dirty="0">
                          <a:effectLst/>
                          <a:latin typeface="Times New Roman" panose="02020603050405020304" pitchFamily="18" charset="0"/>
                          <a:cs typeface="Times New Roman" panose="02020603050405020304" pitchFamily="18" charset="0"/>
                        </a:rPr>
                        <a:t>Texnologiyaları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300" dirty="0" smtClean="0">
                          <a:effectLst/>
                          <a:latin typeface="Times New Roman" panose="02020603050405020304" pitchFamily="18" charset="0"/>
                          <a:ea typeface="Calibri" panose="020F0502020204030204" pitchFamily="34" charset="0"/>
                          <a:cs typeface="Times New Roman" panose="02020603050405020304" pitchFamily="18" charset="0"/>
                        </a:rPr>
                        <a:t>299</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1995</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6.</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Şamaxı </a:t>
                      </a:r>
                      <a:r>
                        <a:rPr lang="az-Latn-AZ" sz="1300" dirty="0">
                          <a:effectLst/>
                          <a:latin typeface="Times New Roman" panose="02020603050405020304" pitchFamily="18" charset="0"/>
                          <a:cs typeface="Times New Roman" panose="02020603050405020304" pitchFamily="18" charset="0"/>
                        </a:rPr>
                        <a:t>Astrofizika Rəsədxanası</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44</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smtClean="0">
                          <a:solidFill>
                            <a:srgbClr val="000000"/>
                          </a:solidFill>
                          <a:effectLst/>
                          <a:latin typeface="Times New Roman" panose="02020603050405020304" pitchFamily="18" charset="0"/>
                          <a:cs typeface="Times New Roman" panose="02020603050405020304" pitchFamily="18" charset="0"/>
                        </a:rPr>
                        <a:t>2</a:t>
                      </a:r>
                      <a:r>
                        <a:rPr lang="az-Latn-AZ" sz="13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200</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268253">
                <a:tc>
                  <a:txBody>
                    <a:bodyPr/>
                    <a:lstStyle/>
                    <a:p>
                      <a:pPr>
                        <a:spcAft>
                          <a:spcPts val="0"/>
                        </a:spcAft>
                      </a:pPr>
                      <a:r>
                        <a:rPr lang="az-Latn-AZ" sz="1300" dirty="0" smtClean="0">
                          <a:latin typeface="Times New Roman" panose="02020603050405020304" pitchFamily="18" charset="0"/>
                          <a:cs typeface="Times New Roman" panose="02020603050405020304" pitchFamily="18" charset="0"/>
                        </a:rPr>
                        <a:t>7.</a:t>
                      </a: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Biofizika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6</a:t>
                      </a:r>
                      <a:r>
                        <a:rPr lang="az-Latn-AZ" sz="13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spcAft>
                          <a:spcPts val="0"/>
                        </a:spcAft>
                      </a:pPr>
                      <a:r>
                        <a:rPr lang="az-Latn-AZ" sz="1600" dirty="0" smtClean="0">
                          <a:solidFill>
                            <a:srgbClr val="FFFF00"/>
                          </a:solidFill>
                          <a:latin typeface="Times New Roman" panose="02020603050405020304" pitchFamily="18" charset="0"/>
                          <a:cs typeface="Times New Roman" panose="02020603050405020304" pitchFamily="18" charset="0"/>
                        </a:rPr>
                        <a:t>281</a:t>
                      </a: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extLst>
                  <a:ext uri="{0D108BD9-81ED-4DB2-BD59-A6C34878D82A}">
                    <a16:rowId xmlns:a16="http://schemas.microsoft.com/office/drawing/2014/main" val="422760480"/>
                  </a:ext>
                </a:extLst>
              </a:tr>
              <a:tr h="268253">
                <a:tc>
                  <a:txBody>
                    <a:bodyPr/>
                    <a:lstStyle/>
                    <a:p>
                      <a:pPr>
                        <a:spcAft>
                          <a:spcPts val="0"/>
                        </a:spcAft>
                      </a:pPr>
                      <a:endParaRPr lang="ru-RU" sz="1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marL="0" lvl="0" indent="0" algn="r">
                        <a:lnSpc>
                          <a:spcPct val="107000"/>
                        </a:lnSpc>
                        <a:spcAft>
                          <a:spcPts val="0"/>
                        </a:spcAft>
                        <a:buFont typeface="+mj-lt"/>
                        <a:buNone/>
                      </a:pPr>
                      <a:r>
                        <a:rPr lang="az-Latn-AZ" sz="1300" b="1" dirty="0" smtClean="0">
                          <a:effectLst/>
                          <a:latin typeface="Times New Roman" panose="02020603050405020304" pitchFamily="18" charset="0"/>
                          <a:ea typeface="Calibri" panose="020F0502020204030204" pitchFamily="34" charset="0"/>
                          <a:cs typeface="Times New Roman" panose="02020603050405020304" pitchFamily="18" charset="0"/>
                        </a:rPr>
                        <a:t>YEKUN</a:t>
                      </a:r>
                      <a:r>
                        <a:rPr lang="az-Latn-AZ" sz="13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az-Latn-AZ" sz="1600" b="1"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1076</a:t>
                      </a:r>
                      <a:endParaRPr lang="ru-RU" sz="1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az-Latn-AZ" sz="1600" b="1"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532</a:t>
                      </a:r>
                      <a:endParaRPr lang="ru-RU" sz="1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gridSpan="2">
                  <a:txBody>
                    <a:bodyPr/>
                    <a:lstStyle/>
                    <a:p>
                      <a:pPr algn="ctr">
                        <a:spcAft>
                          <a:spcPts val="0"/>
                        </a:spcAft>
                      </a:pPr>
                      <a:r>
                        <a:rPr lang="az-Latn-AZ" sz="1600" b="1"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15547</a:t>
                      </a:r>
                      <a:endParaRPr lang="ru-RU" sz="16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hMerge="1">
                  <a:txBody>
                    <a:bodyPr/>
                    <a:lstStyle/>
                    <a:p>
                      <a:pPr algn="ctr">
                        <a:spcAft>
                          <a:spcPts val="0"/>
                        </a:spcAft>
                      </a:pPr>
                      <a:endParaRPr lang="ru-RU" sz="1600"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555855093"/>
                  </a:ext>
                </a:extLst>
              </a:tr>
            </a:tbl>
          </a:graphicData>
        </a:graphic>
      </p:graphicFrame>
      <p:sp>
        <p:nvSpPr>
          <p:cNvPr id="12" name="Прямоугольник 11"/>
          <p:cNvSpPr/>
          <p:nvPr/>
        </p:nvSpPr>
        <p:spPr>
          <a:xfrm>
            <a:off x="108571" y="1176607"/>
            <a:ext cx="8885382" cy="1000274"/>
          </a:xfrm>
          <a:prstGeom prst="rect">
            <a:avLst/>
          </a:prstGeom>
        </p:spPr>
        <p:txBody>
          <a:bodyPr wrap="square">
            <a:spAutoFit/>
          </a:bodyPr>
          <a:lstStyle/>
          <a:p>
            <a:pPr algn="ctr">
              <a:spcAft>
                <a:spcPts val="600"/>
              </a:spcAft>
            </a:pPr>
            <a:r>
              <a:rPr lang="az-Latn-AZ" b="1" dirty="0" smtClean="0">
                <a:latin typeface="Times New Roman" panose="02020603050405020304" pitchFamily="18" charset="0"/>
                <a:cs typeface="Times New Roman" panose="02020603050405020304" pitchFamily="18" charset="0"/>
              </a:rPr>
              <a:t>2022-ci  ildə   FRTEB  ÜZRƏ  ELMİ  MÜƏSSİSƏLƏRİN ƏMƏKDAŞLARININ  ƏSƏRLƏRİNƏ İSTİNADLARIN SAYI </a:t>
            </a:r>
          </a:p>
          <a:p>
            <a:pPr algn="ctr">
              <a:spcAft>
                <a:spcPts val="600"/>
              </a:spcAft>
            </a:pPr>
            <a:r>
              <a:rPr lang="az-Latn-AZ" b="1" dirty="0" smtClean="0">
                <a:solidFill>
                  <a:srgbClr val="FF0000"/>
                </a:solidFill>
                <a:latin typeface="Times New Roman" panose="02020603050405020304" pitchFamily="18" charset="0"/>
                <a:cs typeface="Times New Roman" panose="02020603050405020304" pitchFamily="18" charset="0"/>
              </a:rPr>
              <a:t>(Google Scholar)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25</a:t>
            </a:fld>
            <a:r>
              <a:rPr lang="az-Latn-AZ" smtClean="0"/>
              <a:t>/76</a:t>
            </a:r>
            <a:endParaRPr lang="ru-RU" dirty="0"/>
          </a:p>
        </p:txBody>
      </p:sp>
    </p:spTree>
    <p:extLst>
      <p:ext uri="{BB962C8B-B14F-4D97-AF65-F5344CB8AC3E}">
        <p14:creationId xmlns:p14="http://schemas.microsoft.com/office/powerpoint/2010/main" val="188926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6" name="Прямоугольник 5"/>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8" name="Прямоугольник 7"/>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9" name="Прямоугольник 8"/>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8" name="Диаграмма 17"/>
          <p:cNvGraphicFramePr/>
          <p:nvPr>
            <p:extLst>
              <p:ext uri="{D42A27DB-BD31-4B8C-83A1-F6EECF244321}">
                <p14:modId xmlns:p14="http://schemas.microsoft.com/office/powerpoint/2010/main" val="1202449465"/>
              </p:ext>
            </p:extLst>
          </p:nvPr>
        </p:nvGraphicFramePr>
        <p:xfrm>
          <a:off x="683491" y="2281061"/>
          <a:ext cx="7924800" cy="3677488"/>
        </p:xfrm>
        <a:graphic>
          <a:graphicData uri="http://schemas.openxmlformats.org/drawingml/2006/chart">
            <c:chart xmlns:c="http://schemas.openxmlformats.org/drawingml/2006/chart" xmlns:r="http://schemas.openxmlformats.org/officeDocument/2006/relationships" r:id="rId2"/>
          </a:graphicData>
        </a:graphic>
      </p:graphicFrame>
      <p:sp>
        <p:nvSpPr>
          <p:cNvPr id="19" name="Прямоугольник 18"/>
          <p:cNvSpPr/>
          <p:nvPr/>
        </p:nvSpPr>
        <p:spPr>
          <a:xfrm>
            <a:off x="108571" y="1176607"/>
            <a:ext cx="8885382" cy="1000274"/>
          </a:xfrm>
          <a:prstGeom prst="rect">
            <a:avLst/>
          </a:prstGeom>
        </p:spPr>
        <p:txBody>
          <a:bodyPr wrap="square">
            <a:spAutoFit/>
          </a:bodyPr>
          <a:lstStyle/>
          <a:p>
            <a:pPr algn="ctr">
              <a:spcAft>
                <a:spcPts val="600"/>
              </a:spcAft>
            </a:pPr>
            <a:r>
              <a:rPr lang="az-Latn-AZ" b="1" dirty="0" smtClean="0">
                <a:latin typeface="Times New Roman" panose="02020603050405020304" pitchFamily="18" charset="0"/>
                <a:cs typeface="Times New Roman" panose="02020603050405020304" pitchFamily="18" charset="0"/>
              </a:rPr>
              <a:t>2022-ci  ildə   FRTEB  ÜZRƏ  ELMİ  </a:t>
            </a:r>
            <a:r>
              <a:rPr lang="az-Latn-AZ" b="1" dirty="0">
                <a:latin typeface="Times New Roman" panose="02020603050405020304" pitchFamily="18" charset="0"/>
                <a:cs typeface="Times New Roman" panose="02020603050405020304" pitchFamily="18" charset="0"/>
              </a:rPr>
              <a:t>MÜƏSSİSƏLƏRİN ƏMƏKDAŞLARININ </a:t>
            </a:r>
            <a:r>
              <a:rPr lang="az-Latn-AZ" b="1" dirty="0" smtClean="0">
                <a:latin typeface="Times New Roman" panose="02020603050405020304" pitchFamily="18" charset="0"/>
                <a:cs typeface="Times New Roman" panose="02020603050405020304" pitchFamily="18" charset="0"/>
              </a:rPr>
              <a:t>ƏSƏRLƏRİNƏ İSTİNADLARIN SAYI </a:t>
            </a:r>
          </a:p>
          <a:p>
            <a:pPr algn="ctr">
              <a:spcAft>
                <a:spcPts val="600"/>
              </a:spcAft>
            </a:pPr>
            <a:r>
              <a:rPr lang="az-Latn-AZ" b="1" dirty="0" smtClean="0">
                <a:solidFill>
                  <a:srgbClr val="FF0000"/>
                </a:solidFill>
                <a:latin typeface="Times New Roman" panose="02020603050405020304" pitchFamily="18" charset="0"/>
                <a:cs typeface="Times New Roman" panose="02020603050405020304" pitchFamily="18" charset="0"/>
              </a:rPr>
              <a:t>(Google Scholar) </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26</a:t>
            </a:fld>
            <a:r>
              <a:rPr lang="az-Latn-AZ" smtClean="0"/>
              <a:t>/76</a:t>
            </a:r>
            <a:endParaRPr lang="ru-RU" dirty="0"/>
          </a:p>
        </p:txBody>
      </p:sp>
    </p:spTree>
    <p:extLst>
      <p:ext uri="{BB962C8B-B14F-4D97-AF65-F5344CB8AC3E}">
        <p14:creationId xmlns:p14="http://schemas.microsoft.com/office/powerpoint/2010/main" val="31330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3" name="Таблица 12"/>
          <p:cNvGraphicFramePr>
            <a:graphicFrameLocks noGrp="1"/>
          </p:cNvGraphicFramePr>
          <p:nvPr>
            <p:extLst>
              <p:ext uri="{D42A27DB-BD31-4B8C-83A1-F6EECF244321}">
                <p14:modId xmlns:p14="http://schemas.microsoft.com/office/powerpoint/2010/main" val="2030621568"/>
              </p:ext>
            </p:extLst>
          </p:nvPr>
        </p:nvGraphicFramePr>
        <p:xfrm>
          <a:off x="217239" y="2631202"/>
          <a:ext cx="8904132" cy="3487383"/>
        </p:xfrm>
        <a:graphic>
          <a:graphicData uri="http://schemas.openxmlformats.org/drawingml/2006/table">
            <a:tbl>
              <a:tblPr bandRow="1">
                <a:tableStyleId>{5940675A-B579-460E-94D1-54222C63F5DA}</a:tableStyleId>
              </a:tblPr>
              <a:tblGrid>
                <a:gridCol w="385306">
                  <a:extLst>
                    <a:ext uri="{9D8B030D-6E8A-4147-A177-3AD203B41FA5}">
                      <a16:colId xmlns:a16="http://schemas.microsoft.com/office/drawing/2014/main" val="2052911480"/>
                    </a:ext>
                  </a:extLst>
                </a:gridCol>
                <a:gridCol w="2902840">
                  <a:extLst>
                    <a:ext uri="{9D8B030D-6E8A-4147-A177-3AD203B41FA5}">
                      <a16:colId xmlns:a16="http://schemas.microsoft.com/office/drawing/2014/main" val="1086542728"/>
                    </a:ext>
                  </a:extLst>
                </a:gridCol>
                <a:gridCol w="842913">
                  <a:extLst>
                    <a:ext uri="{9D8B030D-6E8A-4147-A177-3AD203B41FA5}">
                      <a16:colId xmlns:a16="http://schemas.microsoft.com/office/drawing/2014/main" val="1144454594"/>
                    </a:ext>
                  </a:extLst>
                </a:gridCol>
                <a:gridCol w="757381">
                  <a:extLst>
                    <a:ext uri="{9D8B030D-6E8A-4147-A177-3AD203B41FA5}">
                      <a16:colId xmlns:a16="http://schemas.microsoft.com/office/drawing/2014/main" val="2526297376"/>
                    </a:ext>
                  </a:extLst>
                </a:gridCol>
                <a:gridCol w="775855">
                  <a:extLst>
                    <a:ext uri="{9D8B030D-6E8A-4147-A177-3AD203B41FA5}">
                      <a16:colId xmlns:a16="http://schemas.microsoft.com/office/drawing/2014/main" val="3275846968"/>
                    </a:ext>
                  </a:extLst>
                </a:gridCol>
                <a:gridCol w="1121465">
                  <a:extLst>
                    <a:ext uri="{9D8B030D-6E8A-4147-A177-3AD203B41FA5}">
                      <a16:colId xmlns:a16="http://schemas.microsoft.com/office/drawing/2014/main" val="3330263472"/>
                    </a:ext>
                  </a:extLst>
                </a:gridCol>
                <a:gridCol w="219837">
                  <a:extLst>
                    <a:ext uri="{9D8B030D-6E8A-4147-A177-3AD203B41FA5}">
                      <a16:colId xmlns:a16="http://schemas.microsoft.com/office/drawing/2014/main" val="1450172881"/>
                    </a:ext>
                  </a:extLst>
                </a:gridCol>
                <a:gridCol w="1898535">
                  <a:extLst>
                    <a:ext uri="{9D8B030D-6E8A-4147-A177-3AD203B41FA5}">
                      <a16:colId xmlns:a16="http://schemas.microsoft.com/office/drawing/2014/main" val="3132993112"/>
                    </a:ext>
                  </a:extLst>
                </a:gridCol>
              </a:tblGrid>
              <a:tr h="545168">
                <a:tc rowSpan="2">
                  <a:txBody>
                    <a:bodyPr/>
                    <a:lstStyle/>
                    <a:p>
                      <a:pPr>
                        <a:spcAft>
                          <a:spcPts val="0"/>
                        </a:spcAft>
                      </a:pPr>
                      <a:r>
                        <a:rPr lang="az-Latn-AZ" sz="1600" b="1" dirty="0" smtClean="0">
                          <a:latin typeface="Times New Roman" panose="02020603050405020304" pitchFamily="18" charset="0"/>
                          <a:cs typeface="Times New Roman" panose="02020603050405020304" pitchFamily="18" charset="0"/>
                        </a:rPr>
                        <a:t>N</a:t>
                      </a:r>
                      <a:endParaRPr lang="ru-RU" sz="1600" b="1" dirty="0">
                        <a:latin typeface="Times New Roman" panose="02020603050405020304" pitchFamily="18" charset="0"/>
                        <a:cs typeface="Times New Roman" panose="02020603050405020304" pitchFamily="18" charset="0"/>
                      </a:endParaRPr>
                    </a:p>
                  </a:txBody>
                  <a:tcPr anchor="ctr"/>
                </a:tc>
                <a:tc rowSpan="2">
                  <a:txBody>
                    <a:bodyPr/>
                    <a:lstStyle/>
                    <a:p>
                      <a:pPr algn="ctr">
                        <a:spcAft>
                          <a:spcPts val="0"/>
                        </a:spcAft>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İstinadların</a:t>
                      </a:r>
                      <a:r>
                        <a:rPr lang="az-Latn-AZ" sz="1600" b="1" kern="1200" baseline="0" dirty="0" smtClean="0">
                          <a:solidFill>
                            <a:schemeClr val="tx1"/>
                          </a:solidFill>
                          <a:latin typeface="Times New Roman" panose="02020603050405020304" pitchFamily="18" charset="0"/>
                          <a:ea typeface="+mn-ea"/>
                          <a:cs typeface="Times New Roman" panose="02020603050405020304" pitchFamily="18" charset="0"/>
                        </a:rPr>
                        <a:t> sayı</a:t>
                      </a:r>
                      <a:endParaRPr lang="az-Latn-AZ" sz="1600" b="1"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tc>
                <a:tc gridSpan="3">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ELMİ KADR POTENSİALI</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endParaRPr lang="ru-RU" sz="2400" dirty="0"/>
                    </a:p>
                  </a:txBody>
                  <a:tcPr>
                    <a:solidFill>
                      <a:srgbClr val="0000CC"/>
                    </a:solidFill>
                  </a:tcPr>
                </a:tc>
                <a:extLst>
                  <a:ext uri="{0D108BD9-81ED-4DB2-BD59-A6C34878D82A}">
                    <a16:rowId xmlns:a16="http://schemas.microsoft.com/office/drawing/2014/main" val="348615163"/>
                  </a:ext>
                </a:extLst>
              </a:tr>
              <a:tr h="315623">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spcAft>
                          <a:spcPts val="0"/>
                        </a:spcAft>
                      </a:pP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Radiasiya </a:t>
                      </a:r>
                      <a:r>
                        <a:rPr lang="az-Latn-AZ" sz="1300" dirty="0">
                          <a:effectLst/>
                          <a:latin typeface="Times New Roman" panose="02020603050405020304" pitchFamily="18" charset="0"/>
                          <a:cs typeface="Times New Roman" panose="02020603050405020304" pitchFamily="18" charset="0"/>
                        </a:rPr>
                        <a:t>Problemləri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5482</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69</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74691">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İnformasiya </a:t>
                      </a:r>
                      <a:r>
                        <a:rPr lang="az-Latn-AZ" sz="1300" dirty="0">
                          <a:effectLst/>
                          <a:latin typeface="Times New Roman" panose="02020603050405020304" pitchFamily="18" charset="0"/>
                          <a:cs typeface="Times New Roman" panose="02020603050405020304" pitchFamily="18" charset="0"/>
                        </a:rPr>
                        <a:t>Texnologiyaları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1995</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57</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Biofizika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281</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28</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İdarəetmə </a:t>
                      </a:r>
                      <a:r>
                        <a:rPr lang="az-Latn-AZ" sz="1300" dirty="0">
                          <a:effectLst/>
                          <a:latin typeface="Times New Roman" panose="02020603050405020304" pitchFamily="18" charset="0"/>
                          <a:cs typeface="Times New Roman" panose="02020603050405020304" pitchFamily="18" charset="0"/>
                        </a:rPr>
                        <a:t>Sistemləri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2244</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27</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538022289"/>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Riyaziyyat </a:t>
                      </a:r>
                      <a:r>
                        <a:rPr lang="az-Latn-AZ" sz="1300" dirty="0">
                          <a:effectLst/>
                          <a:latin typeface="Times New Roman" panose="02020603050405020304" pitchFamily="18" charset="0"/>
                          <a:cs typeface="Times New Roman" panose="02020603050405020304" pitchFamily="18" charset="0"/>
                        </a:rPr>
                        <a:t>və Mexanika 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2000</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1</a:t>
                      </a:r>
                      <a:r>
                        <a:rPr lang="az-Latn-AZ" sz="1400" b="1" i="0" u="none" strike="noStrike" dirty="0" smtClean="0">
                          <a:solidFill>
                            <a:srgbClr val="FFFF00"/>
                          </a:solidFill>
                          <a:effectLst/>
                          <a:latin typeface="Times New Roman" panose="02020603050405020304" pitchFamily="18" charset="0"/>
                          <a:cs typeface="Times New Roman" panose="02020603050405020304" pitchFamily="18" charset="0"/>
                        </a:rPr>
                        <a:t>9</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315623">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300" dirty="0" err="1" smtClean="0">
                          <a:effectLst/>
                          <a:latin typeface="Times New Roman" panose="02020603050405020304" pitchFamily="18" charset="0"/>
                          <a:cs typeface="Times New Roman" panose="02020603050405020304" pitchFamily="18" charset="0"/>
                        </a:rPr>
                        <a:t>Fizika</a:t>
                      </a:r>
                      <a:r>
                        <a:rPr lang="en-US" sz="1300" dirty="0" smtClean="0">
                          <a:effectLst/>
                          <a:latin typeface="Times New Roman" panose="02020603050405020304" pitchFamily="18" charset="0"/>
                          <a:cs typeface="Times New Roman" panose="02020603050405020304" pitchFamily="18" charset="0"/>
                        </a:rPr>
                        <a:t> </a:t>
                      </a:r>
                      <a:r>
                        <a:rPr lang="az-Latn-AZ" sz="1300" dirty="0">
                          <a:effectLst/>
                          <a:latin typeface="Times New Roman" panose="02020603050405020304" pitchFamily="18" charset="0"/>
                          <a:cs typeface="Times New Roman" panose="02020603050405020304" pitchFamily="18" charset="0"/>
                        </a:rPr>
                        <a:t>İnstitutu</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3345</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3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17</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21892">
                <a:tc>
                  <a:txBody>
                    <a:bodyPr/>
                    <a:lstStyle/>
                    <a:p>
                      <a:pPr>
                        <a:spcAft>
                          <a:spcPts val="0"/>
                        </a:spcAft>
                      </a:pPr>
                      <a:r>
                        <a:rPr lang="az-Latn-AZ"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az-Latn-AZ" sz="1300" dirty="0" smtClean="0">
                          <a:effectLst/>
                          <a:latin typeface="Times New Roman" panose="02020603050405020304" pitchFamily="18" charset="0"/>
                          <a:cs typeface="Times New Roman" panose="02020603050405020304" pitchFamily="18" charset="0"/>
                        </a:rPr>
                        <a:t>Şamaxı </a:t>
                      </a:r>
                      <a:r>
                        <a:rPr lang="az-Latn-AZ" sz="1300" dirty="0">
                          <a:effectLst/>
                          <a:latin typeface="Times New Roman" panose="02020603050405020304" pitchFamily="18" charset="0"/>
                          <a:cs typeface="Times New Roman" panose="02020603050405020304" pitchFamily="18" charset="0"/>
                        </a:rPr>
                        <a:t>Astrofizika Rəsədxanası</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a:spcAft>
                          <a:spcPts val="0"/>
                        </a:spcAft>
                      </a:pPr>
                      <a:r>
                        <a:rPr lang="az-Latn-AZ" sz="1300" kern="1200" dirty="0" smtClean="0">
                          <a:solidFill>
                            <a:schemeClr val="tx1"/>
                          </a:solidFill>
                          <a:effectLst/>
                          <a:latin typeface="Times New Roman" panose="02020603050405020304" pitchFamily="18" charset="0"/>
                          <a:ea typeface="+mn-ea"/>
                          <a:cs typeface="Times New Roman" panose="02020603050405020304" pitchFamily="18" charset="0"/>
                        </a:rPr>
                        <a:t>200</a:t>
                      </a:r>
                      <a:endParaRPr lang="ru-RU" sz="1300" kern="1200" dirty="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tcPr>
                </a:tc>
                <a:tc>
                  <a:txBody>
                    <a:bodyPr/>
                    <a:lstStyle/>
                    <a:p>
                      <a:pPr algn="ctr" rtl="0" fontAlgn="ctr"/>
                      <a:r>
                        <a:rPr lang="ru-RU" sz="13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az-Latn-AZ" sz="13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300" b="1" i="0" u="none" strike="noStrike" dirty="0" smtClean="0">
                          <a:solidFill>
                            <a:srgbClr val="000000"/>
                          </a:solidFill>
                          <a:effectLst/>
                          <a:latin typeface="Times New Roman" panose="02020603050405020304" pitchFamily="18" charset="0"/>
                          <a:cs typeface="Times New Roman" panose="02020603050405020304" pitchFamily="18" charset="0"/>
                        </a:rPr>
                        <a:t>2</a:t>
                      </a:r>
                      <a:r>
                        <a:rPr lang="az-Latn-AZ" sz="13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tcPr>
                </a:tc>
                <a:tc>
                  <a:txBody>
                    <a:bodyPr/>
                    <a:lstStyle/>
                    <a:p>
                      <a:pPr>
                        <a:spcAft>
                          <a:spcPts val="0"/>
                        </a:spcAft>
                      </a:pPr>
                      <a:endParaRPr lang="ru-RU" sz="16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solidFill>
                      <a:srgbClr val="66FFFF"/>
                    </a:solidFill>
                  </a:tcPr>
                </a:tc>
                <a:tc>
                  <a:txBody>
                    <a:bodyPr/>
                    <a:lstStyle/>
                    <a:p>
                      <a:pPr algn="ctr" fontAlgn="b"/>
                      <a:r>
                        <a:rPr lang="ru-RU" sz="1400" b="1" i="0" u="none" strike="noStrike" dirty="0" smtClean="0">
                          <a:solidFill>
                            <a:srgbClr val="FFFF00"/>
                          </a:solidFill>
                          <a:effectLst/>
                          <a:latin typeface="Times New Roman" panose="02020603050405020304" pitchFamily="18" charset="0"/>
                          <a:cs typeface="Times New Roman" panose="02020603050405020304" pitchFamily="18" charset="0"/>
                        </a:rPr>
                        <a:t>8</a:t>
                      </a:r>
                      <a:endParaRPr lang="ru-RU" sz="1400" b="1" i="0" u="none" strike="noStrike" dirty="0">
                        <a:solidFill>
                          <a:srgbClr val="FFFF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685484478"/>
                  </a:ext>
                </a:extLst>
              </a:tr>
            </a:tbl>
          </a:graphicData>
        </a:graphic>
      </p:graphicFrame>
      <mc:AlternateContent xmlns:mc="http://schemas.openxmlformats.org/markup-compatibility/2006" xmlns:a14="http://schemas.microsoft.com/office/drawing/2010/main">
        <mc:Choice Requires="a14">
          <p:sp>
            <p:nvSpPr>
              <p:cNvPr id="18" name="Прямоугольник 17"/>
              <p:cNvSpPr/>
              <p:nvPr/>
            </p:nvSpPr>
            <p:spPr>
              <a:xfrm>
                <a:off x="6719097" y="1593588"/>
                <a:ext cx="2342308" cy="631520"/>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az-Latn-AZ" sz="2400" b="1" i="1" smtClean="0">
                            <a:solidFill>
                              <a:srgbClr val="FF0000"/>
                            </a:solidFill>
                            <a:latin typeface="Cambria Math" panose="02040503050406030204" pitchFamily="18" charset="0"/>
                          </a:rPr>
                          <m:t>𝒊𝒔𝒕𝒊𝒏𝒂𝒅𝒍𝒂𝒓</m:t>
                        </m:r>
                        <m:r>
                          <a:rPr lang="az-Latn-AZ" sz="2400" b="1" i="1" smtClean="0">
                            <a:solidFill>
                              <a:srgbClr val="FF0000"/>
                            </a:solidFill>
                            <a:latin typeface="Cambria Math" panose="02040503050406030204" pitchFamily="18" charset="0"/>
                          </a:rPr>
                          <m:t>𝚤</m:t>
                        </m:r>
                        <m:r>
                          <a:rPr lang="az-Latn-AZ" sz="2400" b="1" i="1" smtClean="0">
                            <a:solidFill>
                              <a:srgbClr val="FF0000"/>
                            </a:solidFill>
                            <a:latin typeface="Cambria Math" panose="02040503050406030204" pitchFamily="18" charset="0"/>
                          </a:rPr>
                          <m:t>𝒏</m:t>
                        </m:r>
                        <m:r>
                          <a:rPr lang="az-Latn-AZ" sz="2400" b="1" i="1" smtClean="0">
                            <a:solidFill>
                              <a:srgbClr val="FF0000"/>
                            </a:solidFill>
                            <a:latin typeface="Cambria Math" panose="02040503050406030204" pitchFamily="18" charset="0"/>
                          </a:rPr>
                          <m:t> </m:t>
                        </m:r>
                        <m:r>
                          <a:rPr lang="az-Latn-AZ" sz="2400" b="1" i="1" smtClean="0">
                            <a:solidFill>
                              <a:srgbClr val="FF0000"/>
                            </a:solidFill>
                            <a:latin typeface="Cambria Math" panose="02040503050406030204" pitchFamily="18" charset="0"/>
                          </a:rPr>
                          <m:t>𝒔𝒂𝒚</m:t>
                        </m:r>
                        <m:r>
                          <a:rPr lang="az-Latn-AZ" sz="2400" b="1" i="1" smtClean="0">
                            <a:solidFill>
                              <a:srgbClr val="FF0000"/>
                            </a:solidFill>
                            <a:latin typeface="Cambria Math" panose="02040503050406030204" pitchFamily="18" charset="0"/>
                          </a:rPr>
                          <m:t>𝚤</m:t>
                        </m:r>
                        <m:r>
                          <a:rPr lang="az-Latn-AZ" sz="2400" b="1" i="1" smtClean="0">
                            <a:solidFill>
                              <a:srgbClr val="FF0000"/>
                            </a:solidFill>
                            <a:latin typeface="Cambria Math" panose="02040503050406030204" pitchFamily="18" charset="0"/>
                          </a:rPr>
                          <m:t> </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6719097" y="1593588"/>
                <a:ext cx="2342308" cy="631520"/>
              </a:xfrm>
              <a:prstGeom prst="rect">
                <a:avLst/>
              </a:prstGeom>
              <a:blipFill>
                <a:blip r:embed="rId2"/>
                <a:stretch>
                  <a:fillRect l="-3906" b="-8654"/>
                </a:stretch>
              </a:blipFill>
            </p:spPr>
            <p:txBody>
              <a:bodyPr/>
              <a:lstStyle/>
              <a:p>
                <a:r>
                  <a:rPr lang="ru-RU">
                    <a:noFill/>
                  </a:rPr>
                  <a:t> </a:t>
                </a:r>
              </a:p>
            </p:txBody>
          </p:sp>
        </mc:Fallback>
      </mc:AlternateContent>
      <p:sp>
        <p:nvSpPr>
          <p:cNvPr id="15" name="Прямоугольник 14"/>
          <p:cNvSpPr/>
          <p:nvPr/>
        </p:nvSpPr>
        <p:spPr>
          <a:xfrm>
            <a:off x="108571" y="1167302"/>
            <a:ext cx="8885382" cy="969496"/>
          </a:xfrm>
          <a:prstGeom prst="rect">
            <a:avLst/>
          </a:prstGeom>
        </p:spPr>
        <p:txBody>
          <a:bodyPr wrap="square">
            <a:spAutoFit/>
          </a:bodyPr>
          <a:lstStyle/>
          <a:p>
            <a:pPr algn="ctr">
              <a:spcAft>
                <a:spcPts val="600"/>
              </a:spcAft>
            </a:pPr>
            <a:r>
              <a:rPr lang="az-Latn-AZ" b="1" dirty="0" smtClean="0">
                <a:latin typeface="Times New Roman" panose="02020603050405020304" pitchFamily="18" charset="0"/>
                <a:cs typeface="Times New Roman" panose="02020603050405020304" pitchFamily="18" charset="0"/>
              </a:rPr>
              <a:t>2022-ci  ildə   FRTEB  ÜZRƏ  ELMİ  MÜƏSSİSƏLƏRİN İSTİNADLAR ÜZRƏ</a:t>
            </a:r>
          </a:p>
          <a:p>
            <a:pPr algn="ctr">
              <a:spcAft>
                <a:spcPts val="600"/>
              </a:spcAft>
            </a:pPr>
            <a:r>
              <a:rPr lang="az-Latn-AZ" sz="1000" b="1" dirty="0" smtClean="0">
                <a:latin typeface="Times New Roman" panose="02020603050405020304" pitchFamily="18" charset="0"/>
                <a:cs typeface="Times New Roman" panose="02020603050405020304" pitchFamily="18" charset="0"/>
              </a:rPr>
              <a:t> </a:t>
            </a:r>
          </a:p>
          <a:p>
            <a:pPr algn="ctr">
              <a:spcAft>
                <a:spcPts val="600"/>
              </a:spcAft>
            </a:pP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 </a:t>
            </a:r>
          </a:p>
        </p:txBody>
      </p:sp>
      <mc:AlternateContent xmlns:mc="http://schemas.openxmlformats.org/markup-compatibility/2006" xmlns:a14="http://schemas.microsoft.com/office/drawing/2010/main">
        <mc:Choice Requires="a14">
          <p:sp>
            <p:nvSpPr>
              <p:cNvPr id="20" name="Прямоугольник 19"/>
              <p:cNvSpPr/>
              <p:nvPr/>
            </p:nvSpPr>
            <p:spPr>
              <a:xfrm>
                <a:off x="7281929" y="2723965"/>
                <a:ext cx="1440870" cy="5641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ru-RU" sz="1600" b="1" i="1" smtClean="0">
                              <a:solidFill>
                                <a:srgbClr val="FFFF00"/>
                              </a:solidFill>
                              <a:latin typeface="Cambria Math" panose="02040503050406030204" pitchFamily="18" charset="0"/>
                            </a:rPr>
                          </m:ctrlPr>
                        </m:fPr>
                        <m:num>
                          <m:r>
                            <a:rPr lang="az-Latn-AZ" sz="1600" b="1" i="1" smtClean="0">
                              <a:solidFill>
                                <a:srgbClr val="FFFF00"/>
                              </a:solidFill>
                              <a:latin typeface="Cambria Math" panose="02040503050406030204" pitchFamily="18" charset="0"/>
                            </a:rPr>
                            <m:t>𝒊𝒔𝒕𝒊𝒏𝒂𝒅𝒍𝒂𝒓</m:t>
                          </m:r>
                          <m:r>
                            <a:rPr lang="az-Latn-AZ" sz="1600" b="1" i="1" smtClean="0">
                              <a:solidFill>
                                <a:srgbClr val="FFFF00"/>
                              </a:solidFill>
                              <a:latin typeface="Cambria Math" panose="02040503050406030204" pitchFamily="18" charset="0"/>
                            </a:rPr>
                            <m:t>𝚤</m:t>
                          </m:r>
                          <m:r>
                            <a:rPr lang="az-Latn-AZ" sz="1600" b="1" i="1" smtClean="0">
                              <a:solidFill>
                                <a:srgbClr val="FFFF00"/>
                              </a:solidFill>
                              <a:latin typeface="Cambria Math" panose="02040503050406030204" pitchFamily="18" charset="0"/>
                            </a:rPr>
                            <m:t>𝒏</m:t>
                          </m:r>
                          <m:r>
                            <a:rPr lang="az-Latn-AZ" sz="1600" b="1" i="1" smtClean="0">
                              <a:solidFill>
                                <a:srgbClr val="FFFF00"/>
                              </a:solidFill>
                              <a:latin typeface="Cambria Math" panose="02040503050406030204" pitchFamily="18" charset="0"/>
                            </a:rPr>
                            <m:t> </m:t>
                          </m:r>
                          <m:r>
                            <a:rPr lang="az-Latn-AZ" sz="1600" b="1" i="1" smtClean="0">
                              <a:solidFill>
                                <a:srgbClr val="FFFF00"/>
                              </a:solidFill>
                              <a:latin typeface="Cambria Math" panose="02040503050406030204" pitchFamily="18" charset="0"/>
                            </a:rPr>
                            <m:t>𝒔𝒂𝒚</m:t>
                          </m:r>
                          <m:r>
                            <a:rPr lang="az-Latn-AZ" sz="1600" b="1" i="1" smtClean="0">
                              <a:solidFill>
                                <a:srgbClr val="FFFF00"/>
                              </a:solidFill>
                              <a:latin typeface="Cambria Math" panose="02040503050406030204" pitchFamily="18" charset="0"/>
                            </a:rPr>
                            <m:t>𝚤</m:t>
                          </m:r>
                          <m:r>
                            <a:rPr lang="az-Latn-AZ" sz="1600" b="1" i="1" smtClean="0">
                              <a:solidFill>
                                <a:srgbClr val="FFFF00"/>
                              </a:solidFill>
                              <a:latin typeface="Cambria Math" panose="02040503050406030204" pitchFamily="18" charset="0"/>
                            </a:rPr>
                            <m:t> </m:t>
                          </m:r>
                        </m:num>
                        <m:den>
                          <m:r>
                            <a:rPr lang="en-US" sz="1600" b="1" i="1" smtClean="0">
                              <a:solidFill>
                                <a:srgbClr val="FFFF00"/>
                              </a:solidFill>
                              <a:latin typeface="Cambria Math" panose="02040503050406030204" pitchFamily="18" charset="0"/>
                            </a:rPr>
                            <m:t>𝑫𝑺𝒄</m:t>
                          </m:r>
                          <m:r>
                            <a:rPr lang="en-US" sz="1600" b="1" i="1" smtClean="0">
                              <a:solidFill>
                                <a:srgbClr val="FFFF00"/>
                              </a:solidFill>
                              <a:latin typeface="Cambria Math" panose="02040503050406030204" pitchFamily="18" charset="0"/>
                            </a:rPr>
                            <m:t>+</m:t>
                          </m:r>
                          <m:r>
                            <a:rPr lang="en-US" sz="1600" b="1" i="1" smtClean="0">
                              <a:solidFill>
                                <a:srgbClr val="FFFF00"/>
                              </a:solidFill>
                              <a:latin typeface="Cambria Math" panose="02040503050406030204" pitchFamily="18" charset="0"/>
                            </a:rPr>
                            <m:t>𝑷𝒉𝑫</m:t>
                          </m:r>
                        </m:den>
                      </m:f>
                    </m:oMath>
                  </m:oMathPara>
                </a14:m>
                <a:endParaRPr lang="ru-RU" sz="16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7281929" y="2723965"/>
                <a:ext cx="1440870" cy="564193"/>
              </a:xfrm>
              <a:prstGeom prst="rect">
                <a:avLst/>
              </a:prstGeom>
              <a:blipFill>
                <a:blip r:embed="rId3"/>
                <a:stretch>
                  <a:fillRect r="-27542"/>
                </a:stretch>
              </a:blipFill>
            </p:spPr>
            <p:txBody>
              <a:bodyPr/>
              <a:lstStyle/>
              <a:p>
                <a:r>
                  <a:rPr lang="ru-RU">
                    <a:noFill/>
                  </a:rPr>
                  <a:t> </a:t>
                </a:r>
              </a:p>
            </p:txBody>
          </p:sp>
        </mc:Fallback>
      </mc:AlternateContent>
      <p:sp>
        <p:nvSpPr>
          <p:cNvPr id="2" name="Номер слайда 1"/>
          <p:cNvSpPr>
            <a:spLocks noGrp="1"/>
          </p:cNvSpPr>
          <p:nvPr>
            <p:ph type="sldNum" sz="quarter" idx="4"/>
          </p:nvPr>
        </p:nvSpPr>
        <p:spPr/>
        <p:txBody>
          <a:bodyPr/>
          <a:lstStyle/>
          <a:p>
            <a:fld id="{89AB645D-11EB-416E-90BD-BFA708568006}" type="slidenum">
              <a:rPr lang="ru-RU" smtClean="0"/>
              <a:pPr/>
              <a:t>27</a:t>
            </a:fld>
            <a:r>
              <a:rPr lang="az-Latn-AZ" smtClean="0"/>
              <a:t>/76</a:t>
            </a:r>
            <a:endParaRPr lang="ru-RU" dirty="0"/>
          </a:p>
        </p:txBody>
      </p:sp>
    </p:spTree>
    <p:extLst>
      <p:ext uri="{BB962C8B-B14F-4D97-AF65-F5344CB8AC3E}">
        <p14:creationId xmlns:p14="http://schemas.microsoft.com/office/powerpoint/2010/main" val="254532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5" name="Диаграмма 4"/>
          <p:cNvGraphicFramePr/>
          <p:nvPr>
            <p:extLst>
              <p:ext uri="{D42A27DB-BD31-4B8C-83A1-F6EECF244321}">
                <p14:modId xmlns:p14="http://schemas.microsoft.com/office/powerpoint/2010/main" val="834408287"/>
              </p:ext>
            </p:extLst>
          </p:nvPr>
        </p:nvGraphicFramePr>
        <p:xfrm>
          <a:off x="212435" y="2432309"/>
          <a:ext cx="8908935" cy="371978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16" name="Прямоугольник 15"/>
              <p:cNvSpPr/>
              <p:nvPr/>
            </p:nvSpPr>
            <p:spPr>
              <a:xfrm>
                <a:off x="6554295" y="1624979"/>
                <a:ext cx="2331087" cy="660822"/>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az-Latn-AZ" sz="2400" b="1" i="1" smtClean="0">
                            <a:solidFill>
                              <a:srgbClr val="FF0000"/>
                            </a:solidFill>
                            <a:latin typeface="Cambria Math" panose="02040503050406030204" pitchFamily="18" charset="0"/>
                          </a:rPr>
                          <m:t>İ</m:t>
                        </m:r>
                        <m:r>
                          <a:rPr lang="az-Latn-AZ" sz="2400" b="1" i="1" smtClean="0">
                            <a:solidFill>
                              <a:srgbClr val="FF0000"/>
                            </a:solidFill>
                            <a:latin typeface="Cambria Math" panose="02040503050406030204" pitchFamily="18" charset="0"/>
                          </a:rPr>
                          <m:t>𝒔𝒕𝒊𝒏𝒂𝒅𝒍𝒂𝒓</m:t>
                        </m:r>
                        <m:r>
                          <a:rPr lang="az-Latn-AZ" sz="2400" b="1" i="1" smtClean="0">
                            <a:solidFill>
                              <a:srgbClr val="FF0000"/>
                            </a:solidFill>
                            <a:latin typeface="Cambria Math" panose="02040503050406030204" pitchFamily="18" charset="0"/>
                          </a:rPr>
                          <m:t>𝚤</m:t>
                        </m:r>
                        <m:r>
                          <a:rPr lang="az-Latn-AZ" sz="2400" b="1" i="1" smtClean="0">
                            <a:solidFill>
                              <a:srgbClr val="FF0000"/>
                            </a:solidFill>
                            <a:latin typeface="Cambria Math" panose="02040503050406030204" pitchFamily="18" charset="0"/>
                          </a:rPr>
                          <m:t>𝒏</m:t>
                        </m:r>
                        <m:r>
                          <a:rPr lang="az-Latn-AZ" sz="2400" b="1" i="1" smtClean="0">
                            <a:solidFill>
                              <a:srgbClr val="FF0000"/>
                            </a:solidFill>
                            <a:latin typeface="Cambria Math" panose="02040503050406030204" pitchFamily="18" charset="0"/>
                          </a:rPr>
                          <m:t> </m:t>
                        </m:r>
                        <m:r>
                          <a:rPr lang="az-Latn-AZ" sz="2400" b="1" i="1" smtClean="0">
                            <a:solidFill>
                              <a:srgbClr val="FF0000"/>
                            </a:solidFill>
                            <a:latin typeface="Cambria Math" panose="02040503050406030204" pitchFamily="18" charset="0"/>
                          </a:rPr>
                          <m:t>𝒔𝒂𝒚</m:t>
                        </m:r>
                        <m:r>
                          <a:rPr lang="az-Latn-AZ" sz="2400" b="1" i="1" smtClean="0">
                            <a:solidFill>
                              <a:srgbClr val="FF0000"/>
                            </a:solidFill>
                            <a:latin typeface="Cambria Math" panose="02040503050406030204" pitchFamily="18" charset="0"/>
                          </a:rPr>
                          <m:t>𝚤</m:t>
                        </m:r>
                        <m:r>
                          <a:rPr lang="az-Latn-AZ" sz="2400" b="1" i="1" smtClean="0">
                            <a:solidFill>
                              <a:srgbClr val="FF0000"/>
                            </a:solidFill>
                            <a:latin typeface="Cambria Math" panose="02040503050406030204" pitchFamily="18" charset="0"/>
                          </a:rPr>
                          <m:t> </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6554295" y="1624979"/>
                <a:ext cx="2331087" cy="660822"/>
              </a:xfrm>
              <a:prstGeom prst="rect">
                <a:avLst/>
              </a:prstGeom>
              <a:blipFill>
                <a:blip r:embed="rId3"/>
                <a:stretch>
                  <a:fillRect l="-3916" b="-9259"/>
                </a:stretch>
              </a:blipFill>
            </p:spPr>
            <p:txBody>
              <a:bodyPr/>
              <a:lstStyle/>
              <a:p>
                <a:r>
                  <a:rPr lang="ru-RU">
                    <a:noFill/>
                  </a:rPr>
                  <a:t> </a:t>
                </a:r>
              </a:p>
            </p:txBody>
          </p:sp>
        </mc:Fallback>
      </mc:AlternateContent>
      <p:sp>
        <p:nvSpPr>
          <p:cNvPr id="12" name="Прямоугольник 11"/>
          <p:cNvSpPr/>
          <p:nvPr/>
        </p:nvSpPr>
        <p:spPr>
          <a:xfrm>
            <a:off x="0" y="1204273"/>
            <a:ext cx="8885382" cy="969496"/>
          </a:xfrm>
          <a:prstGeom prst="rect">
            <a:avLst/>
          </a:prstGeom>
        </p:spPr>
        <p:txBody>
          <a:bodyPr wrap="square">
            <a:spAutoFit/>
          </a:bodyPr>
          <a:lstStyle/>
          <a:p>
            <a:pPr algn="ctr">
              <a:spcAft>
                <a:spcPts val="600"/>
              </a:spcAft>
            </a:pPr>
            <a:r>
              <a:rPr lang="az-Latn-AZ" b="1" dirty="0" smtClean="0">
                <a:latin typeface="Times New Roman" panose="02020603050405020304" pitchFamily="18" charset="0"/>
                <a:cs typeface="Times New Roman" panose="02020603050405020304" pitchFamily="18" charset="0"/>
              </a:rPr>
              <a:t>2022-ci  ildə   FRTEB  ÜZRƏ  ELMİ  MÜƏSSİSƏLƏRİN İSTİNADLAR ÜZRƏ</a:t>
            </a:r>
          </a:p>
          <a:p>
            <a:pPr algn="ctr">
              <a:spcAft>
                <a:spcPts val="600"/>
              </a:spcAft>
            </a:pPr>
            <a:r>
              <a:rPr lang="az-Latn-AZ" sz="1000" b="1" dirty="0" smtClean="0">
                <a:latin typeface="Times New Roman" panose="02020603050405020304" pitchFamily="18" charset="0"/>
                <a:cs typeface="Times New Roman" panose="02020603050405020304" pitchFamily="18" charset="0"/>
              </a:rPr>
              <a:t> </a:t>
            </a:r>
          </a:p>
          <a:p>
            <a:pPr algn="ctr">
              <a:spcAft>
                <a:spcPts val="600"/>
              </a:spcAft>
            </a:pPr>
            <a:r>
              <a:rPr lang="az-Latn-AZ" b="1" dirty="0" smtClean="0">
                <a:solidFill>
                  <a:srgbClr val="FF0000"/>
                </a:solidFill>
                <a:latin typeface="Times New Roman" panose="02020603050405020304" pitchFamily="18" charset="0"/>
                <a:cs typeface="Times New Roman" panose="02020603050405020304" pitchFamily="18" charset="0"/>
              </a:rPr>
              <a:t>ORTA MƏHSULDARLIQ   GÖSTƏRİCİSİ </a:t>
            </a:r>
          </a:p>
        </p:txBody>
      </p:sp>
      <p:sp>
        <p:nvSpPr>
          <p:cNvPr id="2" name="Номер слайда 1"/>
          <p:cNvSpPr>
            <a:spLocks noGrp="1"/>
          </p:cNvSpPr>
          <p:nvPr>
            <p:ph type="sldNum" sz="quarter" idx="4"/>
          </p:nvPr>
        </p:nvSpPr>
        <p:spPr/>
        <p:txBody>
          <a:bodyPr/>
          <a:lstStyle/>
          <a:p>
            <a:fld id="{89AB645D-11EB-416E-90BD-BFA708568006}" type="slidenum">
              <a:rPr lang="ru-RU" smtClean="0"/>
              <a:pPr/>
              <a:t>28</a:t>
            </a:fld>
            <a:r>
              <a:rPr lang="az-Latn-AZ" smtClean="0"/>
              <a:t>/76</a:t>
            </a:r>
            <a:endParaRPr lang="ru-RU" dirty="0"/>
          </a:p>
        </p:txBody>
      </p:sp>
    </p:spTree>
    <p:extLst>
      <p:ext uri="{BB962C8B-B14F-4D97-AF65-F5344CB8AC3E}">
        <p14:creationId xmlns:p14="http://schemas.microsoft.com/office/powerpoint/2010/main" val="649611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970981" y="6337038"/>
            <a:ext cx="1171125"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0" y="1074152"/>
            <a:ext cx="9308257" cy="646331"/>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FRTEB  ÜZRƏ  </a:t>
            </a:r>
            <a:r>
              <a:rPr lang="az-Latn-AZ" b="1" dirty="0">
                <a:latin typeface="Times New Roman" panose="02020603050405020304" pitchFamily="18" charset="0"/>
                <a:cs typeface="Times New Roman" panose="02020603050405020304" pitchFamily="18" charset="0"/>
              </a:rPr>
              <a:t>ELMİ   MÜƏSSİSƏLƏRİN </a:t>
            </a:r>
            <a:r>
              <a:rPr lang="az-Latn-AZ" b="1" dirty="0">
                <a:solidFill>
                  <a:srgbClr val="CC3399"/>
                </a:solidFill>
                <a:latin typeface="Times New Roman" panose="02020603050405020304" pitchFamily="18" charset="0"/>
                <a:cs typeface="Times New Roman" panose="02020603050405020304" pitchFamily="18" charset="0"/>
              </a:rPr>
              <a:t>SCOPUS</a:t>
            </a:r>
            <a:r>
              <a:rPr lang="az-Latn-AZ" b="1" dirty="0">
                <a:latin typeface="Times New Roman" panose="02020603050405020304" pitchFamily="18" charset="0"/>
                <a:cs typeface="Times New Roman" panose="02020603050405020304" pitchFamily="18" charset="0"/>
              </a:rPr>
              <a:t>   BAZASINDA </a:t>
            </a:r>
          </a:p>
          <a:p>
            <a:pPr algn="ctr"/>
            <a:r>
              <a:rPr lang="az-Latn-AZ" b="1" dirty="0">
                <a:latin typeface="Times New Roman" panose="02020603050405020304" pitchFamily="18" charset="0"/>
                <a:cs typeface="Times New Roman" panose="02020603050405020304" pitchFamily="18" charset="0"/>
              </a:rPr>
              <a:t>h-İNDEKSLƏRİ</a:t>
            </a:r>
            <a:endParaRPr lang="ru-RU" b="1" dirty="0">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4058477821"/>
              </p:ext>
            </p:extLst>
          </p:nvPr>
        </p:nvGraphicFramePr>
        <p:xfrm>
          <a:off x="543490" y="1905431"/>
          <a:ext cx="8506694" cy="3899286"/>
        </p:xfrm>
        <a:graphic>
          <a:graphicData uri="http://schemas.openxmlformats.org/drawingml/2006/table">
            <a:tbl>
              <a:tblPr bandRow="1">
                <a:tableStyleId>{5940675A-B579-460E-94D1-54222C63F5DA}</a:tableStyleId>
              </a:tblPr>
              <a:tblGrid>
                <a:gridCol w="368318">
                  <a:extLst>
                    <a:ext uri="{9D8B030D-6E8A-4147-A177-3AD203B41FA5}">
                      <a16:colId xmlns:a16="http://schemas.microsoft.com/office/drawing/2014/main" val="2052911480"/>
                    </a:ext>
                  </a:extLst>
                </a:gridCol>
                <a:gridCol w="2513431">
                  <a:extLst>
                    <a:ext uri="{9D8B030D-6E8A-4147-A177-3AD203B41FA5}">
                      <a16:colId xmlns:a16="http://schemas.microsoft.com/office/drawing/2014/main" val="1086542728"/>
                    </a:ext>
                  </a:extLst>
                </a:gridCol>
                <a:gridCol w="1268532">
                  <a:extLst>
                    <a:ext uri="{9D8B030D-6E8A-4147-A177-3AD203B41FA5}">
                      <a16:colId xmlns:a16="http://schemas.microsoft.com/office/drawing/2014/main" val="1144454594"/>
                    </a:ext>
                  </a:extLst>
                </a:gridCol>
                <a:gridCol w="889346">
                  <a:extLst>
                    <a:ext uri="{9D8B030D-6E8A-4147-A177-3AD203B41FA5}">
                      <a16:colId xmlns:a16="http://schemas.microsoft.com/office/drawing/2014/main" val="2526297376"/>
                    </a:ext>
                  </a:extLst>
                </a:gridCol>
                <a:gridCol w="961212">
                  <a:extLst>
                    <a:ext uri="{9D8B030D-6E8A-4147-A177-3AD203B41FA5}">
                      <a16:colId xmlns:a16="http://schemas.microsoft.com/office/drawing/2014/main" val="3275846968"/>
                    </a:ext>
                  </a:extLst>
                </a:gridCol>
                <a:gridCol w="1231270">
                  <a:extLst>
                    <a:ext uri="{9D8B030D-6E8A-4147-A177-3AD203B41FA5}">
                      <a16:colId xmlns:a16="http://schemas.microsoft.com/office/drawing/2014/main" val="3330263472"/>
                    </a:ext>
                  </a:extLst>
                </a:gridCol>
                <a:gridCol w="212489">
                  <a:extLst>
                    <a:ext uri="{9D8B030D-6E8A-4147-A177-3AD203B41FA5}">
                      <a16:colId xmlns:a16="http://schemas.microsoft.com/office/drawing/2014/main" val="1450172881"/>
                    </a:ext>
                  </a:extLst>
                </a:gridCol>
                <a:gridCol w="1062096">
                  <a:extLst>
                    <a:ext uri="{9D8B030D-6E8A-4147-A177-3AD203B41FA5}">
                      <a16:colId xmlns:a16="http://schemas.microsoft.com/office/drawing/2014/main" val="3132993112"/>
                    </a:ext>
                  </a:extLst>
                </a:gridCol>
              </a:tblGrid>
              <a:tr h="293402">
                <a:tc rowSpan="2">
                  <a:txBody>
                    <a:bodyPr/>
                    <a:lstStyle/>
                    <a:p>
                      <a:r>
                        <a:rPr lang="az-Latn-AZ" sz="1600" b="1" dirty="0" smtClean="0">
                          <a:latin typeface="Times New Roman" panose="02020603050405020304" pitchFamily="18" charset="0"/>
                          <a:cs typeface="Times New Roman" panose="02020603050405020304" pitchFamily="18" charset="0"/>
                        </a:rPr>
                        <a:t>N</a:t>
                      </a:r>
                      <a:endParaRPr lang="ru-RU" sz="1600" b="1" dirty="0">
                        <a:latin typeface="Times New Roman" panose="02020603050405020304" pitchFamily="18" charset="0"/>
                        <a:cs typeface="Times New Roman" panose="02020603050405020304" pitchFamily="18" charset="0"/>
                      </a:endParaRPr>
                    </a:p>
                  </a:txBody>
                  <a:tcPr/>
                </a:tc>
                <a:tc rowSpan="2">
                  <a:txBody>
                    <a:bodyPr/>
                    <a:lstStyle/>
                    <a:p>
                      <a:pPr algn="ctr"/>
                      <a:r>
                        <a:rPr lang="az-Latn-AZ" sz="1400" b="1" dirty="0" smtClean="0">
                          <a:latin typeface="Times New Roman" panose="02020603050405020304" pitchFamily="18" charset="0"/>
                          <a:cs typeface="Times New Roman" panose="02020603050405020304" pitchFamily="18" charset="0"/>
                        </a:rPr>
                        <a:t>ELMİ MÜƏSSİSƏLƏR</a:t>
                      </a:r>
                      <a:endParaRPr lang="ru-RU" sz="1400" b="1" dirty="0">
                        <a:latin typeface="Times New Roman" panose="02020603050405020304" pitchFamily="18" charset="0"/>
                        <a:cs typeface="Times New Roman" panose="02020603050405020304" pitchFamily="18" charset="0"/>
                      </a:endParaRPr>
                    </a:p>
                  </a:txBody>
                  <a:tcPr/>
                </a:tc>
                <a:tc rowSpan="2">
                  <a:txBody>
                    <a:bodyPr/>
                    <a:lstStyle/>
                    <a:p>
                      <a:pPr algn="ctr"/>
                      <a:r>
                        <a:rPr lang="az-Latn-AZ" sz="1400" b="1" dirty="0" smtClean="0">
                          <a:latin typeface="Times New Roman" panose="02020603050405020304" pitchFamily="18" charset="0"/>
                          <a:cs typeface="Times New Roman" panose="02020603050405020304" pitchFamily="18" charset="0"/>
                        </a:rPr>
                        <a:t>ƏMƏKDAŞ-LARIN</a:t>
                      </a:r>
                      <a:r>
                        <a:rPr lang="az-Latn-AZ" sz="1400" b="1" baseline="0" dirty="0" smtClean="0">
                          <a:latin typeface="Times New Roman" panose="02020603050405020304" pitchFamily="18" charset="0"/>
                          <a:cs typeface="Times New Roman" panose="02020603050405020304" pitchFamily="18" charset="0"/>
                        </a:rPr>
                        <a:t> </a:t>
                      </a:r>
                    </a:p>
                    <a:p>
                      <a:pPr algn="ctr"/>
                      <a:r>
                        <a:rPr lang="az-Latn-AZ" sz="1400" b="1" baseline="0" dirty="0" smtClean="0">
                          <a:latin typeface="Times New Roman" panose="02020603050405020304" pitchFamily="18" charset="0"/>
                          <a:cs typeface="Times New Roman" panose="02020603050405020304" pitchFamily="18" charset="0"/>
                        </a:rPr>
                        <a:t>SAYI</a:t>
                      </a:r>
                      <a:endParaRPr lang="ru-RU" sz="1400" b="1" dirty="0">
                        <a:latin typeface="Times New Roman" panose="02020603050405020304" pitchFamily="18" charset="0"/>
                        <a:cs typeface="Times New Roman" panose="02020603050405020304" pitchFamily="18" charset="0"/>
                      </a:endParaRPr>
                    </a:p>
                  </a:txBody>
                  <a:tcPr/>
                </a:tc>
                <a:tc gridSpan="3">
                  <a:txBody>
                    <a:bodyPr/>
                    <a:lstStyle/>
                    <a:p>
                      <a:pPr algn="ctr"/>
                      <a:r>
                        <a:rPr lang="az-Latn-AZ" sz="1400" b="1" dirty="0" smtClean="0">
                          <a:latin typeface="Times New Roman" panose="02020603050405020304" pitchFamily="18" charset="0"/>
                          <a:cs typeface="Times New Roman" panose="02020603050405020304" pitchFamily="18" charset="0"/>
                        </a:rPr>
                        <a:t>ELMİ KADR POTENSİALI</a:t>
                      </a:r>
                      <a:endParaRPr lang="ru-RU" sz="14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endParaRPr lang="ru-RU" sz="14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r>
                        <a:rPr lang="az-Latn-AZ" sz="1400" b="1" dirty="0" smtClean="0">
                          <a:solidFill>
                            <a:srgbClr val="FFFF00"/>
                          </a:solidFill>
                          <a:latin typeface="Times New Roman" pitchFamily="18" charset="0"/>
                          <a:cs typeface="Times New Roman" pitchFamily="18" charset="0"/>
                        </a:rPr>
                        <a:t>h-İNDEKSİ</a:t>
                      </a:r>
                      <a:endParaRPr lang="ru-RU" sz="1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348615163"/>
                  </a:ext>
                </a:extLst>
              </a:tr>
              <a:tr h="41076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322742">
                <a:tc>
                  <a:txBody>
                    <a:bodyPr/>
                    <a:lstStyle/>
                    <a:p>
                      <a:r>
                        <a:rPr lang="az-Latn-AZ"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88900" indent="0" algn="l">
                        <a:lnSpc>
                          <a:spcPct val="100000"/>
                        </a:lnSpc>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Fizika 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416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B w="12700" cap="flat" cmpd="sng" algn="ctr">
                      <a:noFill/>
                      <a:prstDash val="solid"/>
                      <a:round/>
                      <a:headEnd type="none" w="med" len="med"/>
                      <a:tailEnd type="none" w="med" len="med"/>
                    </a:lnB>
                  </a:tcPr>
                </a:tc>
                <a:tc>
                  <a:txBody>
                    <a:bodyPr/>
                    <a:lstStyle/>
                    <a:p>
                      <a:pPr algn="ctr" rtl="0"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5</a:t>
                      </a: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13</a:t>
                      </a: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195</a:t>
                      </a:r>
                    </a:p>
                  </a:txBody>
                  <a:tcPr marL="9525" marR="9525" marT="9525" marB="0" anchor="ctr">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98</a:t>
                      </a:r>
                      <a:endParaRPr lang="ru-RU" sz="1600" b="1" dirty="0">
                        <a:solidFill>
                          <a:srgbClr val="FFFF00"/>
                        </a:solidFill>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10762">
                <a:tc>
                  <a:txBody>
                    <a:bodyPr/>
                    <a:lstStyle/>
                    <a:p>
                      <a:r>
                        <a:rPr lang="az-Latn-AZ"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176213" algn="l"/>
                        </a:tabLst>
                        <a:defRPr/>
                      </a:pPr>
                      <a:r>
                        <a:rPr lang="az-Latn-AZ" sz="1400" dirty="0" smtClean="0">
                          <a:effectLst/>
                          <a:latin typeface="Times New Roman" panose="02020603050405020304" pitchFamily="18" charset="0"/>
                          <a:cs typeface="Times New Roman" panose="02020603050405020304" pitchFamily="18" charset="0"/>
                        </a:rPr>
                        <a:t>Riyaziyyat</a:t>
                      </a:r>
                      <a:r>
                        <a:rPr lang="az-Latn-AZ" sz="1400" baseline="0" dirty="0" smtClean="0">
                          <a:effectLst/>
                          <a:latin typeface="Times New Roman" panose="02020603050405020304" pitchFamily="18" charset="0"/>
                          <a:cs typeface="Times New Roman" panose="02020603050405020304" pitchFamily="18" charset="0"/>
                        </a:rPr>
                        <a:t> və </a:t>
                      </a:r>
                      <a:r>
                        <a:rPr lang="az-Latn-AZ" sz="1400" dirty="0" smtClean="0">
                          <a:effectLst/>
                          <a:latin typeface="Times New Roman" panose="02020603050405020304" pitchFamily="18" charset="0"/>
                          <a:cs typeface="Times New Roman" panose="02020603050405020304" pitchFamily="18" charset="0"/>
                        </a:rPr>
                        <a:t>Mexanika</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195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35</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410762">
                <a:tc>
                  <a:txBody>
                    <a:bodyPr/>
                    <a:lstStyle/>
                    <a:p>
                      <a:r>
                        <a:rPr lang="az-Latn-AZ"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indent="0" algn="l">
                        <a:lnSpc>
                          <a:spcPct val="100000"/>
                        </a:lnSpc>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Radiasiya Problemləri İnstitut</a:t>
                      </a:r>
                      <a:r>
                        <a:rPr lang="en-US" sz="1400" dirty="0" smtClean="0">
                          <a:effectLst/>
                          <a:latin typeface="Times New Roman" panose="02020603050405020304" pitchFamily="18" charset="0"/>
                          <a:cs typeface="Times New Roman" panose="02020603050405020304" pitchFamily="18" charset="0"/>
                        </a:rPr>
                        <a: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262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28</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410762">
                <a:tc>
                  <a:txBody>
                    <a:bodyPr/>
                    <a:lstStyle/>
                    <a:p>
                      <a:r>
                        <a:rPr lang="az-Latn-AZ"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indent="0" algn="l">
                        <a:lnSpc>
                          <a:spcPct val="100000"/>
                        </a:lnSpc>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İnformasiya Texnologiyaları</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299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25</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410762">
                <a:tc>
                  <a:txBody>
                    <a:bodyPr/>
                    <a:lstStyle/>
                    <a:p>
                      <a:r>
                        <a:rPr lang="az-Latn-AZ"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indent="0" algn="l">
                        <a:lnSpc>
                          <a:spcPct val="100000"/>
                        </a:lnSpc>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İdarəetmə Sistemləri</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a:t>
                      </a:r>
                      <a:r>
                        <a:rPr lang="en-US" sz="1400" dirty="0" smtClean="0">
                          <a:effectLst/>
                          <a:latin typeface="Times New Roman" panose="02020603050405020304" pitchFamily="18" charset="0"/>
                          <a:cs typeface="Times New Roman" panose="02020603050405020304" pitchFamily="18" charset="0"/>
                        </a:rPr>
                        <a:t>u</a:t>
                      </a:r>
                      <a:r>
                        <a:rPr lang="az-Latn-AZ" sz="1400" dirty="0" smtClean="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329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24</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10762">
                <a:tc>
                  <a:txBody>
                    <a:bodyPr/>
                    <a:lstStyle/>
                    <a:p>
                      <a:r>
                        <a:rPr lang="az-Latn-AZ"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88900" algn="l"/>
                        </a:tabLst>
                        <a:defRPr/>
                      </a:pPr>
                      <a:r>
                        <a:rPr lang="az-Latn-AZ" sz="1400" dirty="0" smtClean="0">
                          <a:effectLst/>
                          <a:latin typeface="Times New Roman" panose="02020603050405020304" pitchFamily="18" charset="0"/>
                          <a:cs typeface="Times New Roman" panose="02020603050405020304" pitchFamily="18" charset="0"/>
                        </a:rPr>
                        <a:t>Şamaxı Astrofizika Rəsədxanası</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144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200" b="0" i="0" u="none" strike="noStrike" dirty="0" smtClean="0">
                          <a:solidFill>
                            <a:srgbClr val="000000"/>
                          </a:solidFill>
                          <a:effectLst/>
                          <a:latin typeface="Times New Roman" panose="02020603050405020304" pitchFamily="18" charset="0"/>
                          <a:cs typeface="Times New Roman" panose="02020603050405020304" pitchFamily="18" charset="0"/>
                        </a:rPr>
                        <a:t>21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12</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322742">
                <a:tc>
                  <a:txBody>
                    <a:bodyPr/>
                    <a:lstStyle/>
                    <a:p>
                      <a:r>
                        <a:rPr lang="az-Latn-AZ"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88900" marR="0" indent="0" algn="l" defTabSz="914400" rtl="0" eaLnBrk="1" fontAlgn="auto" latinLnBrk="0" hangingPunct="1">
                        <a:lnSpc>
                          <a:spcPct val="15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Biofizika 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6</a:t>
                      </a:r>
                      <a:r>
                        <a:rPr lang="az-Latn-AZ" sz="12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457" marR="54457" marT="0" marB="0" anchor="ctr">
                    <a:lnT w="12700" cap="flat" cmpd="sng" algn="ctr">
                      <a:noFill/>
                      <a:prstDash val="solid"/>
                      <a:round/>
                      <a:headEnd type="none" w="med" len="med"/>
                      <a:tailEnd type="none" w="med" len="med"/>
                    </a:lnT>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T w="12700" cap="flat" cmpd="sng" algn="ctr">
                      <a:noFill/>
                      <a:prstDash val="solid"/>
                      <a:round/>
                      <a:headEnd type="none" w="med" len="med"/>
                      <a:tailEnd type="none" w="med" len="med"/>
                    </a:lnT>
                  </a:tcPr>
                </a:tc>
                <a:tc>
                  <a:txBody>
                    <a:bodyPr/>
                    <a:lstStyle/>
                    <a:p>
                      <a:pPr algn="ctr" rtl="0"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T w="12700" cap="flat" cmpd="sng" algn="ctr">
                      <a:noFill/>
                      <a:prstDash val="solid"/>
                      <a:round/>
                      <a:headEnd type="none" w="med" len="med"/>
                      <a:tailEnd type="none" w="med" len="med"/>
                    </a:lnT>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66FFFF"/>
                    </a:solidFill>
                  </a:tcPr>
                </a:tc>
                <a:tc>
                  <a:txBody>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4</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368787">
                <a:tc gridSpan="2">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r>
                        <a:rPr lang="az-Latn-AZ" sz="1400" b="1" dirty="0" smtClean="0">
                          <a:effectLst/>
                          <a:latin typeface="Times New Roman" panose="02020603050405020304" pitchFamily="18" charset="0"/>
                          <a:ea typeface="MS Mincho" panose="02020609040205080304" pitchFamily="49" charset="-128"/>
                          <a:cs typeface="Times New Roman" panose="02020603050405020304" pitchFamily="18" charset="0"/>
                        </a:rPr>
                        <a:t>YEKUN</a:t>
                      </a: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a:tc>
                <a:tc hMerge="1">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pPr algn="ctr"/>
                      <a:r>
                        <a:rPr lang="ru-RU" sz="1600" b="1" dirty="0" smtClean="0">
                          <a:latin typeface="Times New Roman" panose="02020603050405020304" pitchFamily="18" charset="0"/>
                          <a:cs typeface="Times New Roman" panose="02020603050405020304" pitchFamily="18" charset="0"/>
                        </a:rPr>
                        <a:t>1</a:t>
                      </a:r>
                      <a:r>
                        <a:rPr lang="az-Latn-AZ" sz="1600" b="1" dirty="0" smtClean="0">
                          <a:latin typeface="Times New Roman" panose="02020603050405020304" pitchFamily="18" charset="0"/>
                          <a:cs typeface="Times New Roman" panose="02020603050405020304" pitchFamily="18" charset="0"/>
                        </a:rPr>
                        <a:t>706</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353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ru-RU" sz="1600" dirty="0">
                        <a:latin typeface="Times New Roman" panose="02020603050405020304" pitchFamily="18" charset="0"/>
                        <a:cs typeface="Times New Roman" panose="02020603050405020304" pitchFamily="18" charset="0"/>
                      </a:endParaRPr>
                    </a:p>
                  </a:txBody>
                  <a:tcPr>
                    <a:noFill/>
                  </a:tcPr>
                </a:tc>
                <a:tc hMerge="1">
                  <a:txBody>
                    <a:bodyPr/>
                    <a:lstStyle/>
                    <a:p>
                      <a:endParaRPr lang="ru-RU" sz="1600" dirty="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778241968"/>
                  </a:ext>
                </a:extLst>
              </a:tr>
            </a:tbl>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29</a:t>
            </a:fld>
            <a:r>
              <a:rPr lang="az-Latn-AZ" smtClean="0"/>
              <a:t>/76</a:t>
            </a:r>
            <a:endParaRPr lang="ru-RU" dirty="0"/>
          </a:p>
        </p:txBody>
      </p:sp>
    </p:spTree>
    <p:extLst>
      <p:ext uri="{BB962C8B-B14F-4D97-AF65-F5344CB8AC3E}">
        <p14:creationId xmlns:p14="http://schemas.microsoft.com/office/powerpoint/2010/main" val="1674774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3" name="Прямоугольник 22"/>
          <p:cNvSpPr/>
          <p:nvPr/>
        </p:nvSpPr>
        <p:spPr>
          <a:xfrm>
            <a:off x="16481" y="1026197"/>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22245" y="6245604"/>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8" name="Прямоугольник 27"/>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5" name="Прямоугольник 34"/>
          <p:cNvSpPr/>
          <p:nvPr/>
        </p:nvSpPr>
        <p:spPr>
          <a:xfrm>
            <a:off x="-15326" y="127378"/>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grpSp>
        <p:nvGrpSpPr>
          <p:cNvPr id="29" name="Группа 28"/>
          <p:cNvGrpSpPr/>
          <p:nvPr/>
        </p:nvGrpSpPr>
        <p:grpSpPr>
          <a:xfrm>
            <a:off x="1811004" y="1872174"/>
            <a:ext cx="5707396" cy="3753539"/>
            <a:chOff x="1622120" y="902417"/>
            <a:chExt cx="6159516" cy="5053166"/>
          </a:xfrm>
        </p:grpSpPr>
        <p:pic>
          <p:nvPicPr>
            <p:cNvPr id="30" name="Рисунок 29"/>
            <p:cNvPicPr>
              <a:picLocks noChangeAspect="1"/>
            </p:cNvPicPr>
            <p:nvPr/>
          </p:nvPicPr>
          <p:blipFill rotWithShape="1">
            <a:blip r:embed="rId3">
              <a:extLst>
                <a:ext uri="{28A0092B-C50C-407E-A947-70E740481C1C}">
                  <a14:useLocalDpi xmlns:a14="http://schemas.microsoft.com/office/drawing/2010/main" val="0"/>
                </a:ext>
              </a:extLst>
            </a:blip>
            <a:srcRect t="76941" r="16528"/>
            <a:stretch/>
          </p:blipFill>
          <p:spPr>
            <a:xfrm>
              <a:off x="1622120" y="4790365"/>
              <a:ext cx="5897052" cy="1165218"/>
            </a:xfrm>
            <a:prstGeom prst="rect">
              <a:avLst/>
            </a:prstGeom>
          </p:spPr>
        </p:pic>
        <p:pic>
          <p:nvPicPr>
            <p:cNvPr id="31" name="Рисунок 30"/>
            <p:cNvPicPr>
              <a:picLocks noChangeAspect="1"/>
            </p:cNvPicPr>
            <p:nvPr/>
          </p:nvPicPr>
          <p:blipFill rotWithShape="1">
            <a:blip r:embed="rId4">
              <a:extLst>
                <a:ext uri="{28A0092B-C50C-407E-A947-70E740481C1C}">
                  <a14:useLocalDpi xmlns:a14="http://schemas.microsoft.com/office/drawing/2010/main" val="0"/>
                </a:ext>
              </a:extLst>
            </a:blip>
            <a:srcRect b="71404"/>
            <a:stretch/>
          </p:blipFill>
          <p:spPr>
            <a:xfrm>
              <a:off x="1624827" y="902417"/>
              <a:ext cx="5894345" cy="1444998"/>
            </a:xfrm>
            <a:prstGeom prst="rect">
              <a:avLst/>
            </a:prstGeom>
          </p:spPr>
        </p:pic>
        <p:pic>
          <p:nvPicPr>
            <p:cNvPr id="36" name="Рисунок 35"/>
            <p:cNvPicPr>
              <a:picLocks noChangeAspect="1"/>
            </p:cNvPicPr>
            <p:nvPr/>
          </p:nvPicPr>
          <p:blipFill rotWithShape="1">
            <a:blip r:embed="rId5">
              <a:extLst>
                <a:ext uri="{28A0092B-C50C-407E-A947-70E740481C1C}">
                  <a14:useLocalDpi xmlns:a14="http://schemas.microsoft.com/office/drawing/2010/main" val="0"/>
                </a:ext>
              </a:extLst>
            </a:blip>
            <a:srcRect t="28595" b="45207"/>
            <a:stretch/>
          </p:blipFill>
          <p:spPr>
            <a:xfrm>
              <a:off x="1624827" y="2347415"/>
              <a:ext cx="5894345" cy="1323833"/>
            </a:xfrm>
            <a:prstGeom prst="rect">
              <a:avLst/>
            </a:prstGeom>
          </p:spPr>
        </p:pic>
        <p:pic>
          <p:nvPicPr>
            <p:cNvPr id="37" name="Рисунок 36"/>
            <p:cNvPicPr>
              <a:picLocks noChangeAspect="1"/>
            </p:cNvPicPr>
            <p:nvPr/>
          </p:nvPicPr>
          <p:blipFill rotWithShape="1">
            <a:blip r:embed="rId6">
              <a:extLst>
                <a:ext uri="{28A0092B-C50C-407E-A947-70E740481C1C}">
                  <a14:useLocalDpi xmlns:a14="http://schemas.microsoft.com/office/drawing/2010/main" val="0"/>
                </a:ext>
              </a:extLst>
            </a:blip>
            <a:srcRect t="52902" b="20629"/>
            <a:stretch/>
          </p:blipFill>
          <p:spPr>
            <a:xfrm>
              <a:off x="1624827" y="3575714"/>
              <a:ext cx="5894345" cy="1337480"/>
            </a:xfrm>
            <a:prstGeom prst="rect">
              <a:avLst/>
            </a:prstGeom>
          </p:spPr>
        </p:pic>
        <p:sp>
          <p:nvSpPr>
            <p:cNvPr id="39" name="Прямоугольник 38"/>
            <p:cNvSpPr/>
            <p:nvPr/>
          </p:nvSpPr>
          <p:spPr>
            <a:xfrm>
              <a:off x="7324436" y="5091545"/>
              <a:ext cx="457200" cy="6234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0" name="TextBox 39"/>
          <p:cNvSpPr txBox="1"/>
          <p:nvPr/>
        </p:nvSpPr>
        <p:spPr>
          <a:xfrm>
            <a:off x="3604952" y="2202359"/>
            <a:ext cx="1881448" cy="769441"/>
          </a:xfrm>
          <a:prstGeom prst="rect">
            <a:avLst/>
          </a:prstGeom>
          <a:noFill/>
        </p:spPr>
        <p:txBody>
          <a:bodyPr wrap="square" rtlCol="0">
            <a:spAutoFit/>
          </a:bodyPr>
          <a:lstStyle/>
          <a:p>
            <a:pPr algn="ctr"/>
            <a:r>
              <a:rPr lang="az-Latn-AZ" sz="2200" b="1" dirty="0" smtClean="0">
                <a:solidFill>
                  <a:schemeClr val="bg1"/>
                </a:solidFill>
                <a:latin typeface="Times New Roman" pitchFamily="18" charset="0"/>
                <a:cs typeface="Times New Roman" pitchFamily="18" charset="0"/>
              </a:rPr>
              <a:t>7</a:t>
            </a:r>
            <a:endParaRPr lang="az-Cyrl-AZ" sz="2200" b="1" dirty="0" smtClean="0">
              <a:solidFill>
                <a:schemeClr val="bg1"/>
              </a:solidFill>
              <a:latin typeface="Times New Roman" pitchFamily="18" charset="0"/>
              <a:cs typeface="Times New Roman" pitchFamily="18" charset="0"/>
            </a:endParaRPr>
          </a:p>
          <a:p>
            <a:pPr algn="ctr"/>
            <a:r>
              <a:rPr lang="az-Latn-AZ" sz="2200" b="1" dirty="0" smtClean="0">
                <a:solidFill>
                  <a:schemeClr val="bg1"/>
                </a:solidFill>
                <a:latin typeface="Times New Roman" pitchFamily="18" charset="0"/>
                <a:cs typeface="Times New Roman" pitchFamily="18" charset="0"/>
              </a:rPr>
              <a:t>istiqamət</a:t>
            </a:r>
            <a:endParaRPr lang="ru-RU" sz="2200" b="1" dirty="0">
              <a:solidFill>
                <a:schemeClr val="bg1"/>
              </a:solidFill>
              <a:latin typeface="Times New Roman" pitchFamily="18" charset="0"/>
              <a:cs typeface="Times New Roman" pitchFamily="18" charset="0"/>
            </a:endParaRPr>
          </a:p>
        </p:txBody>
      </p:sp>
      <p:sp>
        <p:nvSpPr>
          <p:cNvPr id="41" name="TextBox 40"/>
          <p:cNvSpPr txBox="1"/>
          <p:nvPr/>
        </p:nvSpPr>
        <p:spPr>
          <a:xfrm>
            <a:off x="3604952" y="3266296"/>
            <a:ext cx="2153025" cy="523220"/>
          </a:xfrm>
          <a:prstGeom prst="rect">
            <a:avLst/>
          </a:prstGeom>
          <a:noFill/>
        </p:spPr>
        <p:txBody>
          <a:bodyPr wrap="square" rtlCol="0">
            <a:spAutoFit/>
          </a:bodyPr>
          <a:lstStyle/>
          <a:p>
            <a:r>
              <a:rPr lang="az-Latn-AZ" sz="2800" dirty="0" smtClean="0">
                <a:solidFill>
                  <a:schemeClr val="bg1"/>
                </a:solidFill>
                <a:latin typeface="Times New Roman" pitchFamily="18" charset="0"/>
                <a:cs typeface="Times New Roman" pitchFamily="18" charset="0"/>
              </a:rPr>
              <a:t>37</a:t>
            </a:r>
            <a:r>
              <a:rPr lang="en-US" sz="2800" dirty="0" smtClean="0">
                <a:solidFill>
                  <a:schemeClr val="bg1"/>
                </a:solidFill>
                <a:latin typeface="Times New Roman" pitchFamily="18" charset="0"/>
                <a:cs typeface="Times New Roman" pitchFamily="18" charset="0"/>
              </a:rPr>
              <a:t> problem</a:t>
            </a:r>
            <a:endParaRPr lang="ru-RU" sz="2800" dirty="0">
              <a:solidFill>
                <a:schemeClr val="bg1"/>
              </a:solidFill>
              <a:latin typeface="Times New Roman" pitchFamily="18" charset="0"/>
              <a:cs typeface="Times New Roman" pitchFamily="18" charset="0"/>
            </a:endParaRPr>
          </a:p>
        </p:txBody>
      </p:sp>
      <p:sp>
        <p:nvSpPr>
          <p:cNvPr id="42" name="TextBox 41"/>
          <p:cNvSpPr txBox="1"/>
          <p:nvPr/>
        </p:nvSpPr>
        <p:spPr>
          <a:xfrm>
            <a:off x="3495485" y="4047199"/>
            <a:ext cx="1988061" cy="523220"/>
          </a:xfrm>
          <a:prstGeom prst="rect">
            <a:avLst/>
          </a:prstGeom>
          <a:noFill/>
        </p:spPr>
        <p:txBody>
          <a:bodyPr wrap="square" rtlCol="0">
            <a:spAutoFit/>
          </a:bodyPr>
          <a:lstStyle/>
          <a:p>
            <a:r>
              <a:rPr lang="en-US" sz="2800" dirty="0" smtClean="0">
                <a:solidFill>
                  <a:schemeClr val="bg1"/>
                </a:solidFill>
                <a:latin typeface="Times New Roman" pitchFamily="18" charset="0"/>
                <a:cs typeface="Times New Roman" pitchFamily="18" charset="0"/>
              </a:rPr>
              <a:t>1</a:t>
            </a:r>
            <a:r>
              <a:rPr lang="az-Latn-AZ" sz="2800" dirty="0" smtClean="0">
                <a:solidFill>
                  <a:schemeClr val="bg1"/>
                </a:solidFill>
                <a:latin typeface="Times New Roman" pitchFamily="18" charset="0"/>
                <a:cs typeface="Times New Roman" pitchFamily="18" charset="0"/>
              </a:rPr>
              <a:t>08</a:t>
            </a:r>
            <a:r>
              <a:rPr lang="en-US" sz="2800" dirty="0" smtClean="0">
                <a:solidFill>
                  <a:schemeClr val="bg1"/>
                </a:solidFill>
                <a:latin typeface="Times New Roman" pitchFamily="18" charset="0"/>
                <a:cs typeface="Times New Roman" pitchFamily="18" charset="0"/>
              </a:rPr>
              <a:t> m</a:t>
            </a:r>
            <a:r>
              <a:rPr lang="az-Latn-AZ" sz="2800" dirty="0" smtClean="0">
                <a:solidFill>
                  <a:schemeClr val="bg1"/>
                </a:solidFill>
                <a:latin typeface="Times New Roman" pitchFamily="18" charset="0"/>
                <a:cs typeface="Times New Roman" pitchFamily="18" charset="0"/>
              </a:rPr>
              <a:t>övzu</a:t>
            </a:r>
            <a:endParaRPr lang="ru-RU" sz="2800" dirty="0">
              <a:solidFill>
                <a:schemeClr val="bg1"/>
              </a:solidFill>
              <a:latin typeface="Times New Roman" pitchFamily="18" charset="0"/>
              <a:cs typeface="Times New Roman" pitchFamily="18" charset="0"/>
            </a:endParaRPr>
          </a:p>
        </p:txBody>
      </p:sp>
      <p:sp>
        <p:nvSpPr>
          <p:cNvPr id="43" name="TextBox 42"/>
          <p:cNvSpPr txBox="1"/>
          <p:nvPr/>
        </p:nvSpPr>
        <p:spPr>
          <a:xfrm>
            <a:off x="3821244" y="5008261"/>
            <a:ext cx="1368291" cy="523220"/>
          </a:xfrm>
          <a:prstGeom prst="rect">
            <a:avLst/>
          </a:prstGeom>
          <a:noFill/>
        </p:spPr>
        <p:txBody>
          <a:bodyPr wrap="square" rtlCol="0">
            <a:spAutoFit/>
          </a:bodyPr>
          <a:lstStyle/>
          <a:p>
            <a:r>
              <a:rPr lang="az-Latn-AZ" sz="2800" dirty="0" smtClean="0">
                <a:solidFill>
                  <a:schemeClr val="bg1"/>
                </a:solidFill>
                <a:latin typeface="Times New Roman" pitchFamily="18" charset="0"/>
                <a:cs typeface="Times New Roman" pitchFamily="18" charset="0"/>
              </a:rPr>
              <a:t>272 iş</a:t>
            </a:r>
            <a:endParaRPr lang="ru-RU" sz="2800" dirty="0">
              <a:solidFill>
                <a:schemeClr val="bg1"/>
              </a:solidFill>
              <a:latin typeface="Times New Roman" pitchFamily="18" charset="0"/>
              <a:cs typeface="Times New Roman" pitchFamily="18" charset="0"/>
            </a:endParaRPr>
          </a:p>
        </p:txBody>
      </p:sp>
      <p:sp>
        <p:nvSpPr>
          <p:cNvPr id="3" name="Прямоугольник 2"/>
          <p:cNvSpPr/>
          <p:nvPr/>
        </p:nvSpPr>
        <p:spPr>
          <a:xfrm>
            <a:off x="1913786" y="123185"/>
            <a:ext cx="6364178"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ELMİ</a:t>
            </a:r>
            <a:r>
              <a:rPr lang="en-US" sz="2800" b="1" spc="300" dirty="0" smtClean="0">
                <a:solidFill>
                  <a:schemeClr val="bg1"/>
                </a:solidFill>
                <a:latin typeface="Times New Roman" panose="02020603050405020304" pitchFamily="18" charset="0"/>
                <a:cs typeface="Times New Roman" panose="02020603050405020304" pitchFamily="18" charset="0"/>
              </a:rPr>
              <a:t> </a:t>
            </a:r>
            <a:r>
              <a:rPr lang="az-Latn-AZ" sz="2800" b="1" spc="300" dirty="0" smtClean="0">
                <a:solidFill>
                  <a:schemeClr val="bg1"/>
                </a:solidFill>
                <a:latin typeface="Times New Roman" panose="02020603050405020304" pitchFamily="18" charset="0"/>
                <a:cs typeface="Times New Roman" panose="02020603050405020304" pitchFamily="18" charset="0"/>
              </a:rPr>
              <a:t>-</a:t>
            </a:r>
            <a:r>
              <a:rPr lang="en-US" sz="2800" b="1" spc="300" dirty="0" smtClean="0">
                <a:solidFill>
                  <a:schemeClr val="bg1"/>
                </a:solidFill>
                <a:latin typeface="Times New Roman" panose="02020603050405020304" pitchFamily="18" charset="0"/>
                <a:cs typeface="Times New Roman" panose="02020603050405020304" pitchFamily="18" charset="0"/>
              </a:rPr>
              <a:t> </a:t>
            </a:r>
            <a:r>
              <a:rPr lang="az-Latn-AZ" sz="2800" b="1" spc="300" dirty="0" smtClean="0">
                <a:solidFill>
                  <a:schemeClr val="bg1"/>
                </a:solidFill>
                <a:latin typeface="Times New Roman" panose="02020603050405020304" pitchFamily="18" charset="0"/>
                <a:cs typeface="Times New Roman" panose="02020603050405020304" pitchFamily="18" charset="0"/>
              </a:rPr>
              <a:t>NƏZƏRİ   </a:t>
            </a:r>
            <a:r>
              <a:rPr lang="az-Latn-AZ" sz="2800" b="1" spc="300" dirty="0">
                <a:solidFill>
                  <a:schemeClr val="bg1"/>
                </a:solidFill>
                <a:latin typeface="Times New Roman" panose="02020603050405020304" pitchFamily="18" charset="0"/>
                <a:cs typeface="Times New Roman" panose="02020603050405020304" pitchFamily="18" charset="0"/>
              </a:rPr>
              <a:t>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Номер слайда 1"/>
          <p:cNvSpPr>
            <a:spLocks noGrp="1"/>
          </p:cNvSpPr>
          <p:nvPr>
            <p:ph type="sldNum" sz="quarter" idx="4"/>
          </p:nvPr>
        </p:nvSpPr>
        <p:spPr/>
        <p:txBody>
          <a:bodyPr/>
          <a:lstStyle/>
          <a:p>
            <a:fld id="{89AB645D-11EB-416E-90BD-BFA708568006}" type="slidenum">
              <a:rPr lang="ru-RU" smtClean="0"/>
              <a:pPr/>
              <a:t>3</a:t>
            </a:fld>
            <a:r>
              <a:rPr lang="az-Latn-AZ" smtClean="0"/>
              <a:t>/76</a:t>
            </a:r>
            <a:endParaRPr lang="ru-RU" dirty="0"/>
          </a:p>
        </p:txBody>
      </p:sp>
    </p:spTree>
    <p:extLst>
      <p:ext uri="{BB962C8B-B14F-4D97-AF65-F5344CB8AC3E}">
        <p14:creationId xmlns:p14="http://schemas.microsoft.com/office/powerpoint/2010/main" val="68320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3" name="Диаграмма 12"/>
          <p:cNvGraphicFramePr/>
          <p:nvPr>
            <p:extLst>
              <p:ext uri="{D42A27DB-BD31-4B8C-83A1-F6EECF244321}">
                <p14:modId xmlns:p14="http://schemas.microsoft.com/office/powerpoint/2010/main" val="1469182985"/>
              </p:ext>
            </p:extLst>
          </p:nvPr>
        </p:nvGraphicFramePr>
        <p:xfrm>
          <a:off x="16481" y="2070678"/>
          <a:ext cx="9142107" cy="3907725"/>
        </p:xfrm>
        <a:graphic>
          <a:graphicData uri="http://schemas.openxmlformats.org/drawingml/2006/chart">
            <c:chart xmlns:c="http://schemas.openxmlformats.org/drawingml/2006/chart" xmlns:r="http://schemas.openxmlformats.org/officeDocument/2006/relationships" r:id="rId2"/>
          </a:graphicData>
        </a:graphic>
      </p:graphicFrame>
      <p:sp>
        <p:nvSpPr>
          <p:cNvPr id="15" name="Прямоугольник 14"/>
          <p:cNvSpPr/>
          <p:nvPr/>
        </p:nvSpPr>
        <p:spPr>
          <a:xfrm>
            <a:off x="0" y="1554443"/>
            <a:ext cx="9308257" cy="646331"/>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FRTEB  ÜZRƏ  </a:t>
            </a:r>
            <a:r>
              <a:rPr lang="az-Latn-AZ" b="1" dirty="0">
                <a:latin typeface="Times New Roman" panose="02020603050405020304" pitchFamily="18" charset="0"/>
                <a:cs typeface="Times New Roman" panose="02020603050405020304" pitchFamily="18" charset="0"/>
              </a:rPr>
              <a:t>ELMİ   MÜƏSSİSƏLƏRİN </a:t>
            </a:r>
            <a:r>
              <a:rPr lang="az-Latn-AZ" b="1" dirty="0">
                <a:solidFill>
                  <a:srgbClr val="CC3399"/>
                </a:solidFill>
                <a:latin typeface="Times New Roman" panose="02020603050405020304" pitchFamily="18" charset="0"/>
                <a:cs typeface="Times New Roman" panose="02020603050405020304" pitchFamily="18" charset="0"/>
              </a:rPr>
              <a:t>SCOPUS</a:t>
            </a:r>
            <a:r>
              <a:rPr lang="az-Latn-AZ" b="1" dirty="0">
                <a:latin typeface="Times New Roman" panose="02020603050405020304" pitchFamily="18" charset="0"/>
                <a:cs typeface="Times New Roman" panose="02020603050405020304" pitchFamily="18" charset="0"/>
              </a:rPr>
              <a:t>   BAZASINDA </a:t>
            </a:r>
          </a:p>
          <a:p>
            <a:pPr algn="ctr"/>
            <a:r>
              <a:rPr lang="az-Latn-AZ" b="1" dirty="0">
                <a:latin typeface="Times New Roman" panose="02020603050405020304" pitchFamily="18" charset="0"/>
                <a:cs typeface="Times New Roman" panose="02020603050405020304" pitchFamily="18" charset="0"/>
              </a:rPr>
              <a:t>h-İNDEKSLƏRİ</a:t>
            </a:r>
            <a:endParaRPr lang="ru-RU"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30</a:t>
            </a:fld>
            <a:r>
              <a:rPr lang="az-Latn-AZ" smtClean="0"/>
              <a:t>/76</a:t>
            </a:r>
            <a:endParaRPr lang="ru-RU" dirty="0"/>
          </a:p>
        </p:txBody>
      </p:sp>
    </p:spTree>
    <p:extLst>
      <p:ext uri="{BB962C8B-B14F-4D97-AF65-F5344CB8AC3E}">
        <p14:creationId xmlns:p14="http://schemas.microsoft.com/office/powerpoint/2010/main" val="162316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Прямоугольник 1"/>
          <p:cNvSpPr/>
          <p:nvPr/>
        </p:nvSpPr>
        <p:spPr>
          <a:xfrm>
            <a:off x="-216898" y="1151018"/>
            <a:ext cx="9062257" cy="750975"/>
          </a:xfrm>
          <a:prstGeom prst="rect">
            <a:avLst/>
          </a:prstGeom>
        </p:spPr>
        <p:txBody>
          <a:bodyPr wrap="square">
            <a:spAutoFit/>
          </a:bodyPr>
          <a:lstStyle/>
          <a:p>
            <a:pPr algn="ctr">
              <a:lnSpc>
                <a:spcPct val="107000"/>
              </a:lnSpc>
              <a:spcAft>
                <a:spcPts val="0"/>
              </a:spcAft>
            </a:pP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                     FRTEB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üzrə elmi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müəssisələrin </a:t>
            </a:r>
            <a:r>
              <a:rPr lang="az-Latn-AZ" sz="1600" b="1" dirty="0" smtClean="0">
                <a:solidFill>
                  <a:srgbClr val="CC3399"/>
                </a:solidFill>
                <a:latin typeface="Times New Roman" panose="02020603050405020304" pitchFamily="18" charset="0"/>
                <a:ea typeface="Calibri" panose="020F0502020204030204" pitchFamily="34" charset="0"/>
                <a:cs typeface="Times New Roman" panose="02020603050405020304" pitchFamily="18" charset="0"/>
              </a:rPr>
              <a:t>SCOPUS</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 bazasında  </a:t>
            </a:r>
            <a:r>
              <a:rPr lang="az-Latn-AZ" sz="1600" b="1" i="1" dirty="0" smtClean="0">
                <a:latin typeface="Times New Roman" panose="02020603050405020304" pitchFamily="18" charset="0"/>
                <a:ea typeface="Calibri" panose="020F0502020204030204" pitchFamily="34" charset="0"/>
                <a:cs typeface="Times New Roman" panose="02020603050405020304" pitchFamily="18" charset="0"/>
              </a:rPr>
              <a:t>h</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-indeksinə görə </a:t>
            </a:r>
            <a:endParaRPr lang="en-US"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az-Latn-AZ" sz="7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az-Latn-A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ORTA MƏHSULDARLIQ GÖSTƏRİCİSİ</a:t>
            </a:r>
            <a:endParaRPr lang="ru-RU" sz="1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912327643"/>
              </p:ext>
            </p:extLst>
          </p:nvPr>
        </p:nvGraphicFramePr>
        <p:xfrm>
          <a:off x="338665" y="2148839"/>
          <a:ext cx="8506694" cy="3907546"/>
        </p:xfrm>
        <a:graphic>
          <a:graphicData uri="http://schemas.openxmlformats.org/drawingml/2006/table">
            <a:tbl>
              <a:tblPr bandRow="1">
                <a:tableStyleId>{5940675A-B579-460E-94D1-54222C63F5DA}</a:tableStyleId>
              </a:tblPr>
              <a:tblGrid>
                <a:gridCol w="368318">
                  <a:extLst>
                    <a:ext uri="{9D8B030D-6E8A-4147-A177-3AD203B41FA5}">
                      <a16:colId xmlns:a16="http://schemas.microsoft.com/office/drawing/2014/main" val="2052911480"/>
                    </a:ext>
                  </a:extLst>
                </a:gridCol>
                <a:gridCol w="2235491">
                  <a:extLst>
                    <a:ext uri="{9D8B030D-6E8A-4147-A177-3AD203B41FA5}">
                      <a16:colId xmlns:a16="http://schemas.microsoft.com/office/drawing/2014/main" val="1086542728"/>
                    </a:ext>
                  </a:extLst>
                </a:gridCol>
                <a:gridCol w="1182255">
                  <a:extLst>
                    <a:ext uri="{9D8B030D-6E8A-4147-A177-3AD203B41FA5}">
                      <a16:colId xmlns:a16="http://schemas.microsoft.com/office/drawing/2014/main" val="1144454594"/>
                    </a:ext>
                  </a:extLst>
                </a:gridCol>
                <a:gridCol w="932872">
                  <a:extLst>
                    <a:ext uri="{9D8B030D-6E8A-4147-A177-3AD203B41FA5}">
                      <a16:colId xmlns:a16="http://schemas.microsoft.com/office/drawing/2014/main" val="2526297376"/>
                    </a:ext>
                  </a:extLst>
                </a:gridCol>
                <a:gridCol w="840509">
                  <a:extLst>
                    <a:ext uri="{9D8B030D-6E8A-4147-A177-3AD203B41FA5}">
                      <a16:colId xmlns:a16="http://schemas.microsoft.com/office/drawing/2014/main" val="3275846968"/>
                    </a:ext>
                  </a:extLst>
                </a:gridCol>
                <a:gridCol w="1136073">
                  <a:extLst>
                    <a:ext uri="{9D8B030D-6E8A-4147-A177-3AD203B41FA5}">
                      <a16:colId xmlns:a16="http://schemas.microsoft.com/office/drawing/2014/main" val="3330263472"/>
                    </a:ext>
                  </a:extLst>
                </a:gridCol>
                <a:gridCol w="314036">
                  <a:extLst>
                    <a:ext uri="{9D8B030D-6E8A-4147-A177-3AD203B41FA5}">
                      <a16:colId xmlns:a16="http://schemas.microsoft.com/office/drawing/2014/main" val="1450172881"/>
                    </a:ext>
                  </a:extLst>
                </a:gridCol>
                <a:gridCol w="1497140">
                  <a:extLst>
                    <a:ext uri="{9D8B030D-6E8A-4147-A177-3AD203B41FA5}">
                      <a16:colId xmlns:a16="http://schemas.microsoft.com/office/drawing/2014/main" val="3132993112"/>
                    </a:ext>
                  </a:extLst>
                </a:gridCol>
              </a:tblGrid>
              <a:tr h="179934">
                <a:tc rowSpan="2">
                  <a:txBody>
                    <a:bodyPr/>
                    <a:lstStyle/>
                    <a:p>
                      <a:r>
                        <a:rPr lang="az-Latn-AZ" sz="1400" b="1" kern="1200" dirty="0" smtClean="0">
                          <a:solidFill>
                            <a:schemeClr val="tx1"/>
                          </a:solidFill>
                          <a:latin typeface="Times New Roman" panose="02020603050405020304" pitchFamily="18" charset="0"/>
                          <a:ea typeface="+mn-ea"/>
                          <a:cs typeface="Times New Roman" panose="02020603050405020304" pitchFamily="18" charset="0"/>
                        </a:rPr>
                        <a:t>N</a:t>
                      </a:r>
                      <a:endParaRPr lang="ru-RU" sz="1400" b="1" kern="1200" dirty="0">
                        <a:solidFill>
                          <a:schemeClr val="tx1"/>
                        </a:solidFill>
                        <a:latin typeface="Times New Roman" panose="02020603050405020304" pitchFamily="18" charset="0"/>
                        <a:ea typeface="+mn-ea"/>
                        <a:cs typeface="Times New Roman" panose="02020603050405020304" pitchFamily="18" charset="0"/>
                      </a:endParaRPr>
                    </a:p>
                  </a:txBody>
                  <a:tcPr/>
                </a:tc>
                <a:tc rowSpan="2">
                  <a:txBody>
                    <a:bodyPr/>
                    <a:lstStyle/>
                    <a:p>
                      <a:pPr algn="ctr"/>
                      <a:r>
                        <a:rPr lang="az-Latn-AZ" sz="1400" b="1" kern="1200" dirty="0" smtClean="0">
                          <a:solidFill>
                            <a:schemeClr val="tx1"/>
                          </a:solidFill>
                          <a:latin typeface="Times New Roman" panose="02020603050405020304" pitchFamily="18" charset="0"/>
                          <a:ea typeface="+mn-ea"/>
                          <a:cs typeface="Times New Roman" panose="02020603050405020304" pitchFamily="18" charset="0"/>
                        </a:rPr>
                        <a:t>ELMİ MÜƏSSİSƏLƏR</a:t>
                      </a:r>
                      <a:endParaRPr lang="ru-RU" sz="1400" b="1" kern="1200" dirty="0">
                        <a:solidFill>
                          <a:schemeClr val="tx1"/>
                        </a:solidFill>
                        <a:latin typeface="Times New Roman" panose="02020603050405020304" pitchFamily="18" charset="0"/>
                        <a:ea typeface="+mn-ea"/>
                        <a:cs typeface="Times New Roman" panose="02020603050405020304" pitchFamily="18" charset="0"/>
                      </a:endParaRPr>
                    </a:p>
                  </a:txBody>
                  <a:tcPr/>
                </a:tc>
                <a:tc rowSpan="2">
                  <a:txBody>
                    <a:bodyPr/>
                    <a:lstStyle/>
                    <a:p>
                      <a:pPr algn="ctr"/>
                      <a:r>
                        <a:rPr lang="az-Latn-AZ" sz="1400" b="1" dirty="0" smtClean="0">
                          <a:solidFill>
                            <a:schemeClr val="tx1"/>
                          </a:solidFill>
                          <a:latin typeface="Times New Roman" pitchFamily="18" charset="0"/>
                          <a:cs typeface="Times New Roman" pitchFamily="18" charset="0"/>
                        </a:rPr>
                        <a:t>h-İNDEKSİ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latin typeface="Times New Roman" panose="02020603050405020304" pitchFamily="18" charset="0"/>
                          <a:cs typeface="Times New Roman" panose="02020603050405020304" pitchFamily="18" charset="0"/>
                        </a:rPr>
                        <a:t>(SCOPUS)</a:t>
                      </a:r>
                      <a:endPar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gridSpan="3">
                  <a:txBody>
                    <a:bodyPr/>
                    <a:lstStyle/>
                    <a:p>
                      <a:pPr algn="ctr"/>
                      <a:r>
                        <a:rPr lang="az-Latn-AZ" sz="1400" b="1" dirty="0" smtClean="0">
                          <a:latin typeface="Times New Roman" panose="02020603050405020304" pitchFamily="18" charset="0"/>
                          <a:cs typeface="Times New Roman" panose="02020603050405020304" pitchFamily="18" charset="0"/>
                        </a:rPr>
                        <a:t>ELMİ KADR POTENSİALI</a:t>
                      </a:r>
                      <a:endParaRPr lang="ru-RU" sz="14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endParaRPr lang="ru-RU" sz="14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lnSpc>
                          <a:spcPct val="107000"/>
                        </a:lnSpc>
                        <a:spcBef>
                          <a:spcPts val="600"/>
                        </a:spcBef>
                        <a:spcAft>
                          <a:spcPts val="600"/>
                        </a:spcAft>
                      </a:pPr>
                      <a:endParaRPr lang="ru-RU" sz="12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solidFill>
                      <a:srgbClr val="0000CC"/>
                    </a:solidFill>
                  </a:tcPr>
                </a:tc>
                <a:extLst>
                  <a:ext uri="{0D108BD9-81ED-4DB2-BD59-A6C34878D82A}">
                    <a16:rowId xmlns:a16="http://schemas.microsoft.com/office/drawing/2014/main" val="348615163"/>
                  </a:ext>
                </a:extLst>
              </a:tr>
              <a:tr h="41076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endParaRPr lang="ru-RU" dirty="0"/>
                    </a:p>
                  </a:txBody>
                  <a:tcPr/>
                </a:tc>
                <a:extLst>
                  <a:ext uri="{0D108BD9-81ED-4DB2-BD59-A6C34878D82A}">
                    <a16:rowId xmlns:a16="http://schemas.microsoft.com/office/drawing/2014/main" val="2511779404"/>
                  </a:ext>
                </a:extLst>
              </a:tr>
              <a:tr h="322742">
                <a:tc>
                  <a:txBody>
                    <a:bodyPr/>
                    <a:lstStyle/>
                    <a:p>
                      <a:r>
                        <a:rPr lang="az-Latn-AZ"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İnformasiya </a:t>
                      </a:r>
                      <a:r>
                        <a:rPr lang="az-Latn-AZ" sz="1200" dirty="0">
                          <a:effectLst/>
                          <a:latin typeface="Times New Roman" panose="02020603050405020304" pitchFamily="18" charset="0"/>
                          <a:cs typeface="Times New Roman" panose="02020603050405020304" pitchFamily="18" charset="0"/>
                        </a:rPr>
                        <a:t>Texnologiyaları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az-Latn-AZ"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12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23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35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0,7143</a:t>
                      </a:r>
                    </a:p>
                  </a:txBody>
                  <a:tcPr marL="9525" marR="9525" marT="9525" marB="0" anchor="b">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10762">
                <a:tc>
                  <a:txBody>
                    <a:bodyPr/>
                    <a:lstStyle/>
                    <a:p>
                      <a:r>
                        <a:rPr lang="az-Latn-AZ"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en-US" sz="1200" dirty="0" err="1" smtClean="0">
                          <a:effectLst/>
                          <a:latin typeface="Times New Roman" panose="02020603050405020304" pitchFamily="18" charset="0"/>
                          <a:cs typeface="Times New Roman" panose="02020603050405020304" pitchFamily="18" charset="0"/>
                        </a:rPr>
                        <a:t>Fizika</a:t>
                      </a:r>
                      <a:r>
                        <a:rPr lang="en-US" sz="1200" dirty="0" smtClean="0">
                          <a:effectLst/>
                          <a:latin typeface="Times New Roman" panose="02020603050405020304" pitchFamily="18" charset="0"/>
                          <a:cs typeface="Times New Roman" panose="02020603050405020304" pitchFamily="18" charset="0"/>
                        </a:rPr>
                        <a:t> </a:t>
                      </a:r>
                      <a:r>
                        <a:rPr lang="az-Latn-AZ" sz="1200" dirty="0">
                          <a:effectLst/>
                          <a:latin typeface="Times New Roman" panose="02020603050405020304" pitchFamily="18" charset="0"/>
                          <a:cs typeface="Times New Roman" panose="02020603050405020304" pitchFamily="18" charset="0"/>
                        </a:rPr>
                        <a:t>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98</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smtClean="0">
                          <a:effectLst/>
                          <a:latin typeface="Times New Roman" panose="02020603050405020304" pitchFamily="18" charset="0"/>
                          <a:cs typeface="Times New Roman" panose="02020603050405020304" pitchFamily="18" charset="0"/>
                        </a:rPr>
                        <a:t>5</a:t>
                      </a:r>
                      <a:r>
                        <a:rPr lang="az-Latn-AZ" sz="1200" dirty="0" smtClean="0">
                          <a:effectLst/>
                          <a:latin typeface="Times New Roman" panose="02020603050405020304" pitchFamily="18" charset="0"/>
                          <a:cs typeface="Times New Roman" panose="02020603050405020304" pitchFamily="18" charset="0"/>
                        </a:rPr>
                        <a:t>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smtClean="0">
                          <a:effectLst/>
                          <a:latin typeface="Times New Roman" panose="02020603050405020304" pitchFamily="18" charset="0"/>
                          <a:cs typeface="Times New Roman" panose="02020603050405020304" pitchFamily="18" charset="0"/>
                        </a:rPr>
                        <a:t>13</a:t>
                      </a:r>
                      <a:r>
                        <a:rPr lang="az-Latn-AZ" sz="1200" dirty="0" smtClean="0">
                          <a:effectLst/>
                          <a:latin typeface="Times New Roman" panose="02020603050405020304" pitchFamily="18" charset="0"/>
                          <a:cs typeface="Times New Roman" panose="02020603050405020304" pitchFamily="18" charset="0"/>
                        </a:rPr>
                        <a:t>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195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0,5026</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410762">
                <a:tc>
                  <a:txBody>
                    <a:bodyPr/>
                    <a:lstStyle/>
                    <a:p>
                      <a:r>
                        <a:rPr lang="az-Latn-AZ"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Şamaxı </a:t>
                      </a:r>
                      <a:r>
                        <a:rPr lang="az-Latn-AZ" sz="1200" dirty="0">
                          <a:effectLst/>
                          <a:latin typeface="Times New Roman" panose="02020603050405020304" pitchFamily="18" charset="0"/>
                          <a:cs typeface="Times New Roman" panose="02020603050405020304" pitchFamily="18" charset="0"/>
                        </a:rPr>
                        <a:t>Astrofizika Rəsədxanası</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az-Latn-AZ" sz="1200" dirty="0" smtClean="0">
                          <a:solidFill>
                            <a:schemeClr val="tx1"/>
                          </a:solidFill>
                          <a:effectLst/>
                          <a:latin typeface="Times New Roman" panose="02020603050405020304" pitchFamily="18" charset="0"/>
                          <a:ea typeface="+mn-ea"/>
                          <a:cs typeface="Times New Roman" panose="02020603050405020304" pitchFamily="18" charset="0"/>
                        </a:rPr>
                        <a:t>3</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az-Latn-AZ" sz="1200" dirty="0" smtClean="0">
                          <a:effectLst/>
                          <a:latin typeface="Times New Roman" panose="02020603050405020304" pitchFamily="18" charset="0"/>
                          <a:cs typeface="Times New Roman" panose="02020603050405020304" pitchFamily="18" charset="0"/>
                        </a:rPr>
                        <a:t>21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smtClean="0">
                          <a:effectLst/>
                          <a:latin typeface="Times New Roman" panose="02020603050405020304" pitchFamily="18" charset="0"/>
                          <a:cs typeface="Times New Roman" panose="02020603050405020304" pitchFamily="18" charset="0"/>
                        </a:rPr>
                        <a:t>2</a:t>
                      </a:r>
                      <a:r>
                        <a:rPr lang="az-Latn-AZ" sz="1200" dirty="0" smtClean="0">
                          <a:effectLst/>
                          <a:latin typeface="Times New Roman" panose="02020603050405020304" pitchFamily="18" charset="0"/>
                          <a:cs typeface="Times New Roman" panose="02020603050405020304" pitchFamily="18" charset="0"/>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0,4800</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410762">
                <a:tc>
                  <a:txBody>
                    <a:bodyPr/>
                    <a:lstStyle/>
                    <a:p>
                      <a:r>
                        <a:rPr lang="az-Latn-AZ"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Biofizika </a:t>
                      </a:r>
                      <a:r>
                        <a:rPr lang="az-Latn-AZ" sz="1200" dirty="0">
                          <a:effectLst/>
                          <a:latin typeface="Times New Roman" panose="02020603050405020304" pitchFamily="18" charset="0"/>
                          <a:cs typeface="Times New Roman" panose="02020603050405020304" pitchFamily="18" charset="0"/>
                        </a:rPr>
                        <a:t>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4</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10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0,4000</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410762">
                <a:tc>
                  <a:txBody>
                    <a:bodyPr/>
                    <a:lstStyle/>
                    <a:p>
                      <a:r>
                        <a:rPr lang="az-Latn-AZ"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Radiasiya </a:t>
                      </a:r>
                      <a:r>
                        <a:rPr lang="az-Latn-AZ" sz="1200" dirty="0">
                          <a:effectLst/>
                          <a:latin typeface="Times New Roman" panose="02020603050405020304" pitchFamily="18" charset="0"/>
                          <a:cs typeface="Times New Roman" panose="02020603050405020304" pitchFamily="18" charset="0"/>
                        </a:rPr>
                        <a:t>Problemləri İnstitutu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28</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20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59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79</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0,3544</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10762">
                <a:tc>
                  <a:txBody>
                    <a:bodyPr/>
                    <a:lstStyle/>
                    <a:p>
                      <a:r>
                        <a:rPr lang="az-Latn-AZ"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Riyaziyyat </a:t>
                      </a:r>
                      <a:r>
                        <a:rPr lang="az-Latn-AZ" sz="1200" dirty="0">
                          <a:effectLst/>
                          <a:latin typeface="Times New Roman" panose="02020603050405020304" pitchFamily="18" charset="0"/>
                          <a:cs typeface="Times New Roman" panose="02020603050405020304" pitchFamily="18" charset="0"/>
                        </a:rPr>
                        <a:t>və Mexanika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35</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46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60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106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0,3302</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322742">
                <a:tc>
                  <a:txBody>
                    <a:bodyPr/>
                    <a:lstStyle/>
                    <a:p>
                      <a:r>
                        <a:rPr lang="az-Latn-AZ"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0" lvl="0" indent="0">
                        <a:lnSpc>
                          <a:spcPct val="107000"/>
                        </a:lnSpc>
                        <a:spcBef>
                          <a:spcPts val="600"/>
                        </a:spcBef>
                        <a:spcAft>
                          <a:spcPts val="600"/>
                        </a:spcAft>
                        <a:buFont typeface="+mj-lt"/>
                        <a:buNone/>
                      </a:pPr>
                      <a:r>
                        <a:rPr lang="az-Latn-AZ" sz="1200" dirty="0" smtClean="0">
                          <a:effectLst/>
                          <a:latin typeface="Times New Roman" panose="02020603050405020304" pitchFamily="18" charset="0"/>
                          <a:cs typeface="Times New Roman" panose="02020603050405020304" pitchFamily="18" charset="0"/>
                        </a:rPr>
                        <a:t>İdarəetmə </a:t>
                      </a:r>
                      <a:r>
                        <a:rPr lang="az-Latn-AZ" sz="1200" dirty="0">
                          <a:effectLst/>
                          <a:latin typeface="Times New Roman" panose="02020603050405020304" pitchFamily="18" charset="0"/>
                          <a:cs typeface="Times New Roman" panose="02020603050405020304" pitchFamily="18" charset="0"/>
                        </a:rPr>
                        <a:t>Sistemləri İnstitutu</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tcPr>
                </a:tc>
                <a:tc>
                  <a:txBody>
                    <a:bodyPr/>
                    <a:lstStyle/>
                    <a:p>
                      <a:pPr algn="ctr">
                        <a:lnSpc>
                          <a:spcPct val="107000"/>
                        </a:lnSpc>
                        <a:spcBef>
                          <a:spcPts val="600"/>
                        </a:spcBef>
                        <a:spcAft>
                          <a:spcPts val="600"/>
                        </a:spcAft>
                      </a:pPr>
                      <a:r>
                        <a:rPr lang="en-US" sz="1200" dirty="0">
                          <a:solidFill>
                            <a:schemeClr val="tx1"/>
                          </a:solidFill>
                          <a:effectLst/>
                          <a:latin typeface="Times New Roman" panose="02020603050405020304" pitchFamily="18" charset="0"/>
                          <a:cs typeface="Times New Roman" panose="02020603050405020304" pitchFamily="18" charset="0"/>
                        </a:rPr>
                        <a:t>24</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35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47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tcPr>
                </a:tc>
                <a:tc>
                  <a:txBody>
                    <a:bodyPr/>
                    <a:lstStyle/>
                    <a:p>
                      <a:pPr algn="ctr">
                        <a:lnSpc>
                          <a:spcPct val="107000"/>
                        </a:lnSpc>
                        <a:spcBef>
                          <a:spcPts val="600"/>
                        </a:spcBef>
                        <a:spcAft>
                          <a:spcPts val="600"/>
                        </a:spcAft>
                      </a:pPr>
                      <a:r>
                        <a:rPr lang="en-US" sz="1200" dirty="0">
                          <a:effectLst/>
                          <a:latin typeface="Times New Roman" panose="02020603050405020304" pitchFamily="18" charset="0"/>
                          <a:cs typeface="Times New Roman" panose="02020603050405020304" pitchFamily="18" charset="0"/>
                        </a:rPr>
                        <a:t>82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lnT w="12700" cap="flat" cmpd="sng" algn="ctr">
                      <a:noFill/>
                      <a:prstDash val="solid"/>
                      <a:round/>
                      <a:headEnd type="none" w="med" len="med"/>
                      <a:tailEnd type="none" w="med" len="med"/>
                    </a:lnT>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0,2927</a:t>
                      </a:r>
                    </a:p>
                  </a:txBody>
                  <a:tcPr marL="9525" marR="9525" marT="9525" marB="0" anchor="b">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368787">
                <a:tc gridSpan="2">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r>
                        <a:rPr lang="az-Latn-AZ" sz="1400" b="1" dirty="0" smtClean="0">
                          <a:effectLst/>
                          <a:latin typeface="Times New Roman" panose="02020603050405020304" pitchFamily="18" charset="0"/>
                          <a:ea typeface="MS Mincho" panose="02020609040205080304" pitchFamily="49" charset="-128"/>
                          <a:cs typeface="Times New Roman" panose="02020603050405020304" pitchFamily="18" charset="0"/>
                        </a:rPr>
                        <a:t>YEKUN</a:t>
                      </a: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a:tc>
                <a:tc hMerge="1">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5</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ru-RU" sz="1600" dirty="0">
                        <a:latin typeface="Times New Roman" panose="02020603050405020304" pitchFamily="18" charset="0"/>
                        <a:cs typeface="Times New Roman" panose="02020603050405020304" pitchFamily="18" charset="0"/>
                      </a:endParaRPr>
                    </a:p>
                  </a:txBody>
                  <a:tcPr>
                    <a:noFill/>
                  </a:tcPr>
                </a:tc>
                <a:tc hMerge="1">
                  <a:txBody>
                    <a:bodyPr/>
                    <a:lstStyle/>
                    <a:p>
                      <a:endParaRPr lang="ru-RU" sz="1600" dirty="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778241968"/>
                  </a:ext>
                </a:extLst>
              </a:tr>
            </a:tbl>
          </a:graphicData>
        </a:graphic>
      </p:graphicFrame>
      <mc:AlternateContent xmlns:mc="http://schemas.openxmlformats.org/markup-compatibility/2006" xmlns:a14="http://schemas.microsoft.com/office/drawing/2010/main">
        <mc:Choice Requires="a14">
          <p:sp>
            <p:nvSpPr>
              <p:cNvPr id="16" name="Прямоугольник 15"/>
              <p:cNvSpPr/>
              <p:nvPr/>
            </p:nvSpPr>
            <p:spPr>
              <a:xfrm>
                <a:off x="6179939" y="1374341"/>
                <a:ext cx="1476686" cy="631520"/>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𝒉</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𝒊𝒏𝒅𝒆𝒌𝒔</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6179939" y="1374341"/>
                <a:ext cx="1476686" cy="631520"/>
              </a:xfrm>
              <a:prstGeom prst="rect">
                <a:avLst/>
              </a:prstGeom>
              <a:blipFill>
                <a:blip r:embed="rId2"/>
                <a:stretch>
                  <a:fillRect l="-6612" b="-86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7398007" y="2181309"/>
                <a:ext cx="1306768" cy="631520"/>
              </a:xfrm>
              <a:prstGeom prst="rect">
                <a:avLst/>
              </a:prstGeom>
            </p:spPr>
            <p:txBody>
              <a:bodyPr wrap="none">
                <a:spAutoFit/>
              </a:bodyPr>
              <a:lstStyle/>
              <a:p>
                <a:r>
                  <a:rPr lang="az-Latn-AZ" sz="2400" b="1" dirty="0" smtClean="0">
                    <a:solidFill>
                      <a:srgbClr val="FFFF00"/>
                    </a:solidFill>
                  </a:rPr>
                  <a:t> </a:t>
                </a:r>
                <a14:m>
                  <m:oMath xmlns:m="http://schemas.openxmlformats.org/officeDocument/2006/math">
                    <m:f>
                      <m:fPr>
                        <m:ctrlPr>
                          <a:rPr lang="ru-RU" sz="2400" b="1" i="1" smtClean="0">
                            <a:solidFill>
                              <a:srgbClr val="FFFF00"/>
                            </a:solidFill>
                            <a:latin typeface="Cambria Math" panose="02040503050406030204" pitchFamily="18" charset="0"/>
                          </a:rPr>
                        </m:ctrlPr>
                      </m:fPr>
                      <m:num>
                        <m:r>
                          <a:rPr lang="en-US" sz="2400" b="1" i="1" smtClean="0">
                            <a:solidFill>
                              <a:srgbClr val="FFFF00"/>
                            </a:solidFill>
                            <a:latin typeface="Cambria Math" panose="02040503050406030204" pitchFamily="18" charset="0"/>
                          </a:rPr>
                          <m:t>𝒉</m:t>
                        </m:r>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𝒊𝒏𝒅𝒆𝒌𝒔</m:t>
                        </m:r>
                      </m:num>
                      <m:den>
                        <m:r>
                          <a:rPr lang="en-US" sz="2400" b="1" i="1" smtClean="0">
                            <a:solidFill>
                              <a:srgbClr val="FFFF00"/>
                            </a:solidFill>
                            <a:latin typeface="Cambria Math" panose="02040503050406030204" pitchFamily="18" charset="0"/>
                          </a:rPr>
                          <m:t>𝑫𝑺𝒄</m:t>
                        </m:r>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𝑷𝒉𝑫</m:t>
                        </m:r>
                      </m:den>
                    </m:f>
                  </m:oMath>
                </a14:m>
                <a:endParaRPr lang="ru-RU" sz="24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7398007" y="2181309"/>
                <a:ext cx="1306768" cy="631520"/>
              </a:xfrm>
              <a:prstGeom prst="rect">
                <a:avLst/>
              </a:prstGeom>
              <a:blipFill>
                <a:blip r:embed="rId3"/>
                <a:stretch>
                  <a:fillRect/>
                </a:stretch>
              </a:blipFill>
            </p:spPr>
            <p:txBody>
              <a:bodyPr/>
              <a:lstStyle/>
              <a:p>
                <a:r>
                  <a:rPr lang="ru-RU">
                    <a:noFill/>
                  </a:rPr>
                  <a:t> </a:t>
                </a:r>
              </a:p>
            </p:txBody>
          </p:sp>
        </mc:Fallback>
      </mc:AlternateContent>
      <p:sp>
        <p:nvSpPr>
          <p:cNvPr id="3" name="Номер слайда 2"/>
          <p:cNvSpPr>
            <a:spLocks noGrp="1"/>
          </p:cNvSpPr>
          <p:nvPr>
            <p:ph type="sldNum" sz="quarter" idx="4"/>
          </p:nvPr>
        </p:nvSpPr>
        <p:spPr/>
        <p:txBody>
          <a:bodyPr/>
          <a:lstStyle/>
          <a:p>
            <a:fld id="{89AB645D-11EB-416E-90BD-BFA708568006}" type="slidenum">
              <a:rPr lang="ru-RU" smtClean="0"/>
              <a:pPr/>
              <a:t>31</a:t>
            </a:fld>
            <a:r>
              <a:rPr lang="az-Latn-AZ" smtClean="0"/>
              <a:t>/76</a:t>
            </a:r>
            <a:endParaRPr lang="ru-RU" dirty="0"/>
          </a:p>
        </p:txBody>
      </p:sp>
    </p:spTree>
    <p:extLst>
      <p:ext uri="{BB962C8B-B14F-4D97-AF65-F5344CB8AC3E}">
        <p14:creationId xmlns:p14="http://schemas.microsoft.com/office/powerpoint/2010/main" val="2741917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6" name="Прямоугольник 15"/>
          <p:cNvSpPr/>
          <p:nvPr/>
        </p:nvSpPr>
        <p:spPr>
          <a:xfrm>
            <a:off x="-309262" y="1098546"/>
            <a:ext cx="9062257" cy="998030"/>
          </a:xfrm>
          <a:prstGeom prst="rect">
            <a:avLst/>
          </a:prstGeom>
        </p:spPr>
        <p:txBody>
          <a:bodyPr wrap="square">
            <a:spAutoFit/>
          </a:bodyPr>
          <a:lstStyle/>
          <a:p>
            <a:pPr algn="ctr">
              <a:lnSpc>
                <a:spcPct val="107000"/>
              </a:lnSpc>
              <a:spcAft>
                <a:spcPts val="0"/>
              </a:spcAft>
            </a:pP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                          FRTEB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üzrə elmi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müəssisələrin </a:t>
            </a:r>
            <a:r>
              <a:rPr lang="az-Latn-AZ" sz="1600" b="1" dirty="0" smtClean="0">
                <a:solidFill>
                  <a:srgbClr val="CC3399"/>
                </a:solidFill>
                <a:latin typeface="Times New Roman" panose="02020603050405020304" pitchFamily="18" charset="0"/>
                <a:ea typeface="Calibri" panose="020F0502020204030204" pitchFamily="34" charset="0"/>
                <a:cs typeface="Times New Roman" panose="02020603050405020304" pitchFamily="18" charset="0"/>
              </a:rPr>
              <a:t>SCOPUS</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 bazasında  </a:t>
            </a:r>
            <a:r>
              <a:rPr lang="az-Latn-AZ" sz="1600" b="1" i="1" dirty="0" smtClean="0">
                <a:latin typeface="Times New Roman" panose="02020603050405020304" pitchFamily="18" charset="0"/>
                <a:ea typeface="Calibri" panose="020F0502020204030204" pitchFamily="34" charset="0"/>
                <a:cs typeface="Times New Roman" panose="02020603050405020304" pitchFamily="18" charset="0"/>
              </a:rPr>
              <a:t>h</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-indeksinə görə </a:t>
            </a:r>
          </a:p>
          <a:p>
            <a:pPr algn="ctr">
              <a:lnSpc>
                <a:spcPct val="107000"/>
              </a:lnSpc>
              <a:spcAft>
                <a:spcPts val="0"/>
              </a:spcAft>
            </a:pPr>
            <a:endParaRPr lang="en-US" sz="16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az-Latn-AZ" sz="7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az-Latn-A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ORTA MƏHSULDARLIQ GÖSTƏRİCİSİ</a:t>
            </a:r>
            <a:endParaRPr lang="ru-RU" sz="16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Прямоугольник 19"/>
              <p:cNvSpPr/>
              <p:nvPr/>
            </p:nvSpPr>
            <p:spPr>
              <a:xfrm>
                <a:off x="6075706" y="1573577"/>
                <a:ext cx="1476686" cy="631520"/>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𝒉</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𝒊𝒏𝒅𝒆𝒌𝒔</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075706" y="1573577"/>
                <a:ext cx="1476686" cy="631520"/>
              </a:xfrm>
              <a:prstGeom prst="rect">
                <a:avLst/>
              </a:prstGeom>
              <a:blipFill>
                <a:blip r:embed="rId2"/>
                <a:stretch>
                  <a:fillRect l="-6612" b="-8654"/>
                </a:stretch>
              </a:blipFill>
            </p:spPr>
            <p:txBody>
              <a:bodyPr/>
              <a:lstStyle/>
              <a:p>
                <a:r>
                  <a:rPr lang="ru-RU">
                    <a:noFill/>
                  </a:rPr>
                  <a:t> </a:t>
                </a:r>
              </a:p>
            </p:txBody>
          </p:sp>
        </mc:Fallback>
      </mc:AlternateContent>
      <p:graphicFrame>
        <p:nvGraphicFramePr>
          <p:cNvPr id="4" name="Диаграмма 3"/>
          <p:cNvGraphicFramePr/>
          <p:nvPr>
            <p:extLst>
              <p:ext uri="{D42A27DB-BD31-4B8C-83A1-F6EECF244321}">
                <p14:modId xmlns:p14="http://schemas.microsoft.com/office/powerpoint/2010/main" val="2773627081"/>
              </p:ext>
            </p:extLst>
          </p:nvPr>
        </p:nvGraphicFramePr>
        <p:xfrm>
          <a:off x="434109" y="1889337"/>
          <a:ext cx="8432799" cy="4318554"/>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4"/>
          </p:nvPr>
        </p:nvSpPr>
        <p:spPr/>
        <p:txBody>
          <a:bodyPr/>
          <a:lstStyle/>
          <a:p>
            <a:fld id="{89AB645D-11EB-416E-90BD-BFA708568006}" type="slidenum">
              <a:rPr lang="ru-RU" smtClean="0"/>
              <a:pPr/>
              <a:t>32</a:t>
            </a:fld>
            <a:r>
              <a:rPr lang="az-Latn-AZ" smtClean="0"/>
              <a:t>/76</a:t>
            </a:r>
            <a:endParaRPr lang="ru-RU" dirty="0"/>
          </a:p>
        </p:txBody>
      </p:sp>
    </p:spTree>
    <p:extLst>
      <p:ext uri="{BB962C8B-B14F-4D97-AF65-F5344CB8AC3E}">
        <p14:creationId xmlns:p14="http://schemas.microsoft.com/office/powerpoint/2010/main" val="196412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6481" y="1072427"/>
            <a:ext cx="9125626" cy="507966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23245"/>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16481" y="1203804"/>
            <a:ext cx="9308257" cy="646331"/>
          </a:xfrm>
          <a:prstGeom prst="rect">
            <a:avLst/>
          </a:prstGeom>
        </p:spPr>
        <p:txBody>
          <a:bodyPr wrap="square">
            <a:spAutoFit/>
          </a:bodyPr>
          <a:lstStyle/>
          <a:p>
            <a:pPr algn="ctr"/>
            <a:r>
              <a:rPr lang="az-Latn-AZ" b="1" dirty="0" smtClean="0">
                <a:latin typeface="Times New Roman" panose="02020603050405020304" pitchFamily="18" charset="0"/>
                <a:cs typeface="Times New Roman" panose="02020603050405020304" pitchFamily="18" charset="0"/>
              </a:rPr>
              <a:t>FRTEB  </a:t>
            </a:r>
            <a:r>
              <a:rPr lang="az-Latn-AZ" b="1" dirty="0">
                <a:latin typeface="Times New Roman" panose="02020603050405020304" pitchFamily="18" charset="0"/>
                <a:cs typeface="Times New Roman" panose="02020603050405020304" pitchFamily="18" charset="0"/>
              </a:rPr>
              <a:t>ÜZRƏ  ELMİ   MÜƏSSİSƏLƏRİN </a:t>
            </a:r>
            <a:r>
              <a:rPr lang="az-Latn-AZ" b="1" dirty="0" smtClean="0">
                <a:solidFill>
                  <a:srgbClr val="0000CC"/>
                </a:solidFill>
                <a:latin typeface="Times New Roman" panose="02020603050405020304" pitchFamily="18" charset="0"/>
                <a:cs typeface="Times New Roman" panose="02020603050405020304" pitchFamily="18" charset="0"/>
              </a:rPr>
              <a:t>Web of Science  </a:t>
            </a:r>
            <a:r>
              <a:rPr lang="az-Latn-AZ" b="1" dirty="0" smtClean="0">
                <a:latin typeface="Times New Roman" panose="02020603050405020304" pitchFamily="18" charset="0"/>
                <a:cs typeface="Times New Roman" panose="02020603050405020304" pitchFamily="18" charset="0"/>
              </a:rPr>
              <a:t>BAZASINDA </a:t>
            </a:r>
            <a:endParaRPr lang="az-Latn-AZ" b="1" dirty="0">
              <a:latin typeface="Times New Roman" panose="02020603050405020304" pitchFamily="18" charset="0"/>
              <a:cs typeface="Times New Roman" panose="02020603050405020304" pitchFamily="18" charset="0"/>
            </a:endParaRPr>
          </a:p>
          <a:p>
            <a:pPr algn="ctr"/>
            <a:r>
              <a:rPr lang="az-Latn-AZ" b="1" dirty="0">
                <a:latin typeface="Times New Roman" panose="02020603050405020304" pitchFamily="18" charset="0"/>
                <a:cs typeface="Times New Roman" panose="02020603050405020304" pitchFamily="18" charset="0"/>
              </a:rPr>
              <a:t>h-İNDEKSLƏRİ</a:t>
            </a:r>
            <a:endParaRPr lang="ru-RU" b="1" dirty="0">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848873144"/>
              </p:ext>
            </p:extLst>
          </p:nvPr>
        </p:nvGraphicFramePr>
        <p:xfrm>
          <a:off x="400781" y="2191759"/>
          <a:ext cx="8506694" cy="3945006"/>
        </p:xfrm>
        <a:graphic>
          <a:graphicData uri="http://schemas.openxmlformats.org/drawingml/2006/table">
            <a:tbl>
              <a:tblPr bandRow="1">
                <a:tableStyleId>{5940675A-B579-460E-94D1-54222C63F5DA}</a:tableStyleId>
              </a:tblPr>
              <a:tblGrid>
                <a:gridCol w="368318">
                  <a:extLst>
                    <a:ext uri="{9D8B030D-6E8A-4147-A177-3AD203B41FA5}">
                      <a16:colId xmlns:a16="http://schemas.microsoft.com/office/drawing/2014/main" val="2052911480"/>
                    </a:ext>
                  </a:extLst>
                </a:gridCol>
                <a:gridCol w="2513431">
                  <a:extLst>
                    <a:ext uri="{9D8B030D-6E8A-4147-A177-3AD203B41FA5}">
                      <a16:colId xmlns:a16="http://schemas.microsoft.com/office/drawing/2014/main" val="1086542728"/>
                    </a:ext>
                  </a:extLst>
                </a:gridCol>
                <a:gridCol w="1268532">
                  <a:extLst>
                    <a:ext uri="{9D8B030D-6E8A-4147-A177-3AD203B41FA5}">
                      <a16:colId xmlns:a16="http://schemas.microsoft.com/office/drawing/2014/main" val="1144454594"/>
                    </a:ext>
                  </a:extLst>
                </a:gridCol>
                <a:gridCol w="889346">
                  <a:extLst>
                    <a:ext uri="{9D8B030D-6E8A-4147-A177-3AD203B41FA5}">
                      <a16:colId xmlns:a16="http://schemas.microsoft.com/office/drawing/2014/main" val="2526297376"/>
                    </a:ext>
                  </a:extLst>
                </a:gridCol>
                <a:gridCol w="961212">
                  <a:extLst>
                    <a:ext uri="{9D8B030D-6E8A-4147-A177-3AD203B41FA5}">
                      <a16:colId xmlns:a16="http://schemas.microsoft.com/office/drawing/2014/main" val="3275846968"/>
                    </a:ext>
                  </a:extLst>
                </a:gridCol>
                <a:gridCol w="1231270">
                  <a:extLst>
                    <a:ext uri="{9D8B030D-6E8A-4147-A177-3AD203B41FA5}">
                      <a16:colId xmlns:a16="http://schemas.microsoft.com/office/drawing/2014/main" val="3330263472"/>
                    </a:ext>
                  </a:extLst>
                </a:gridCol>
                <a:gridCol w="212489">
                  <a:extLst>
                    <a:ext uri="{9D8B030D-6E8A-4147-A177-3AD203B41FA5}">
                      <a16:colId xmlns:a16="http://schemas.microsoft.com/office/drawing/2014/main" val="1450172881"/>
                    </a:ext>
                  </a:extLst>
                </a:gridCol>
                <a:gridCol w="1062096">
                  <a:extLst>
                    <a:ext uri="{9D8B030D-6E8A-4147-A177-3AD203B41FA5}">
                      <a16:colId xmlns:a16="http://schemas.microsoft.com/office/drawing/2014/main" val="3132993112"/>
                    </a:ext>
                  </a:extLst>
                </a:gridCol>
              </a:tblGrid>
              <a:tr h="293402">
                <a:tc rowSpan="2">
                  <a:txBody>
                    <a:bodyPr/>
                    <a:lstStyle/>
                    <a:p>
                      <a:r>
                        <a:rPr lang="az-Latn-AZ" sz="1600" dirty="0" smtClean="0">
                          <a:latin typeface="Times New Roman" panose="02020603050405020304" pitchFamily="18" charset="0"/>
                          <a:cs typeface="Times New Roman" panose="02020603050405020304" pitchFamily="18" charset="0"/>
                        </a:rPr>
                        <a:t>N</a:t>
                      </a:r>
                      <a:endParaRPr lang="ru-RU" sz="1600" dirty="0">
                        <a:latin typeface="Times New Roman" panose="02020603050405020304" pitchFamily="18" charset="0"/>
                        <a:cs typeface="Times New Roman" panose="02020603050405020304" pitchFamily="18" charset="0"/>
                      </a:endParaRPr>
                    </a:p>
                  </a:txBody>
                  <a:tcPr/>
                </a:tc>
                <a:tc rowSpan="2">
                  <a:txBody>
                    <a:bodyPr/>
                    <a:lstStyle/>
                    <a:p>
                      <a:pPr algn="ctr"/>
                      <a:r>
                        <a:rPr lang="az-Latn-AZ" sz="1400" b="1" dirty="0" smtClean="0">
                          <a:latin typeface="Times New Roman" panose="02020603050405020304" pitchFamily="18" charset="0"/>
                          <a:cs typeface="Times New Roman" panose="02020603050405020304" pitchFamily="18" charset="0"/>
                        </a:rPr>
                        <a:t>ELMİ MÜƏSSİSƏLƏR</a:t>
                      </a:r>
                      <a:endParaRPr lang="ru-RU" sz="1400" b="1" dirty="0">
                        <a:latin typeface="Times New Roman" panose="02020603050405020304" pitchFamily="18" charset="0"/>
                        <a:cs typeface="Times New Roman" panose="02020603050405020304" pitchFamily="18" charset="0"/>
                      </a:endParaRPr>
                    </a:p>
                  </a:txBody>
                  <a:tcPr/>
                </a:tc>
                <a:tc rowSpan="2">
                  <a:txBody>
                    <a:bodyPr/>
                    <a:lstStyle/>
                    <a:p>
                      <a:pPr algn="ctr"/>
                      <a:r>
                        <a:rPr lang="az-Latn-AZ" sz="1400" b="1" dirty="0" smtClean="0">
                          <a:latin typeface="Times New Roman" panose="02020603050405020304" pitchFamily="18" charset="0"/>
                          <a:cs typeface="Times New Roman" panose="02020603050405020304" pitchFamily="18" charset="0"/>
                        </a:rPr>
                        <a:t>ƏMƏKDAŞ-LARIN</a:t>
                      </a:r>
                      <a:r>
                        <a:rPr lang="az-Latn-AZ" sz="1400" b="1" baseline="0" dirty="0" smtClean="0">
                          <a:latin typeface="Times New Roman" panose="02020603050405020304" pitchFamily="18" charset="0"/>
                          <a:cs typeface="Times New Roman" panose="02020603050405020304" pitchFamily="18" charset="0"/>
                        </a:rPr>
                        <a:t> </a:t>
                      </a:r>
                    </a:p>
                    <a:p>
                      <a:pPr algn="ctr"/>
                      <a:r>
                        <a:rPr lang="az-Latn-AZ" sz="1400" b="1" baseline="0" dirty="0" smtClean="0">
                          <a:latin typeface="Times New Roman" panose="02020603050405020304" pitchFamily="18" charset="0"/>
                          <a:cs typeface="Times New Roman" panose="02020603050405020304" pitchFamily="18" charset="0"/>
                        </a:rPr>
                        <a:t>SAYI</a:t>
                      </a:r>
                      <a:endParaRPr lang="ru-RU" sz="1400" b="1" dirty="0">
                        <a:latin typeface="Times New Roman" panose="02020603050405020304" pitchFamily="18" charset="0"/>
                        <a:cs typeface="Times New Roman" panose="02020603050405020304" pitchFamily="18" charset="0"/>
                      </a:endParaRPr>
                    </a:p>
                  </a:txBody>
                  <a:tcPr/>
                </a:tc>
                <a:tc gridSpan="3">
                  <a:txBody>
                    <a:bodyPr/>
                    <a:lstStyle/>
                    <a:p>
                      <a:pPr algn="ctr"/>
                      <a:r>
                        <a:rPr lang="az-Latn-AZ" sz="1400" b="1" dirty="0" smtClean="0">
                          <a:latin typeface="Times New Roman" panose="02020603050405020304" pitchFamily="18" charset="0"/>
                          <a:cs typeface="Times New Roman" panose="02020603050405020304" pitchFamily="18" charset="0"/>
                        </a:rPr>
                        <a:t>ELMİ KADR POTENSİALI</a:t>
                      </a:r>
                      <a:endParaRPr lang="ru-RU" sz="14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endParaRPr lang="ru-RU" sz="14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r>
                        <a:rPr lang="en-US" sz="1400" b="1" dirty="0" smtClean="0">
                          <a:solidFill>
                            <a:srgbClr val="FFFF00"/>
                          </a:solidFill>
                          <a:latin typeface="Times New Roman" pitchFamily="18" charset="0"/>
                          <a:cs typeface="Times New Roman" pitchFamily="18" charset="0"/>
                        </a:rPr>
                        <a:t>h</a:t>
                      </a:r>
                      <a:r>
                        <a:rPr lang="az-Latn-AZ" sz="1400" b="1" dirty="0" smtClean="0">
                          <a:solidFill>
                            <a:srgbClr val="FFFF00"/>
                          </a:solidFill>
                          <a:latin typeface="Times New Roman" pitchFamily="18" charset="0"/>
                          <a:cs typeface="Times New Roman" pitchFamily="18" charset="0"/>
                        </a:rPr>
                        <a:t>-İNDEKSİ</a:t>
                      </a:r>
                      <a:endParaRPr lang="ru-RU" sz="1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348615163"/>
                  </a:ext>
                </a:extLst>
              </a:tr>
              <a:tr h="41076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1779404"/>
                  </a:ext>
                </a:extLst>
              </a:tr>
              <a:tr h="322742">
                <a:tc>
                  <a:txBody>
                    <a:bodyPr/>
                    <a:lstStyle/>
                    <a:p>
                      <a:r>
                        <a:rPr lang="az-Latn-AZ"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marL="88900" indent="0" algn="l">
                        <a:lnSpc>
                          <a:spcPct val="100000"/>
                        </a:lnSpc>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Fizika 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B w="12700" cap="flat" cmpd="sng" algn="ctr">
                      <a:noFill/>
                      <a:prstDash val="solid"/>
                      <a:round/>
                      <a:headEnd type="none" w="med" len="med"/>
                      <a:tailEnd type="none" w="med" len="med"/>
                    </a:lnB>
                  </a:tcPr>
                </a:tc>
                <a:tc>
                  <a:txBody>
                    <a:bodyPr/>
                    <a:lstStyle/>
                    <a:p>
                      <a:pPr algn="ctr"/>
                      <a:r>
                        <a:rPr lang="az-Latn-AZ" sz="1600" kern="1200" dirty="0" smtClean="0">
                          <a:solidFill>
                            <a:schemeClr val="tx1"/>
                          </a:solidFill>
                          <a:latin typeface="Times New Roman" panose="02020603050405020304" pitchFamily="18" charset="0"/>
                          <a:ea typeface="+mn-ea"/>
                          <a:cs typeface="Times New Roman" panose="02020603050405020304" pitchFamily="18" charset="0"/>
                        </a:rPr>
                        <a:t>416</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algn="ctr" rtl="0" fontAlgn="ctr"/>
                      <a:r>
                        <a:rPr lang="ru-RU" sz="1600" kern="1200" dirty="0" smtClean="0">
                          <a:solidFill>
                            <a:schemeClr val="tx1"/>
                          </a:solidFill>
                          <a:latin typeface="Times New Roman" panose="02020603050405020304" pitchFamily="18" charset="0"/>
                          <a:ea typeface="+mn-ea"/>
                          <a:cs typeface="Times New Roman" panose="02020603050405020304" pitchFamily="18" charset="0"/>
                        </a:rPr>
                        <a:t>5</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8</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600" kern="1200" dirty="0" smtClean="0">
                          <a:solidFill>
                            <a:schemeClr val="tx1"/>
                          </a:solidFill>
                          <a:latin typeface="Times New Roman" panose="02020603050405020304" pitchFamily="18" charset="0"/>
                          <a:ea typeface="+mn-ea"/>
                          <a:cs typeface="Times New Roman" panose="02020603050405020304" pitchFamily="18" charset="0"/>
                        </a:rPr>
                        <a:t>13</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7</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195</a:t>
                      </a:r>
                    </a:p>
                  </a:txBody>
                  <a:tcPr marL="9525" marR="9525" marT="9525" marB="0" anchor="ctr">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115</a:t>
                      </a:r>
                      <a:endParaRPr lang="ru-RU" sz="1600" b="1" dirty="0">
                        <a:solidFill>
                          <a:srgbClr val="FFFF00"/>
                        </a:solidFill>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10762">
                <a:tc>
                  <a:txBody>
                    <a:bodyPr/>
                    <a:lstStyle/>
                    <a:p>
                      <a:r>
                        <a:rPr lang="az-Latn-AZ"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Riyaziyyat</a:t>
                      </a:r>
                      <a:r>
                        <a:rPr lang="az-Latn-AZ" sz="1400" baseline="0" dirty="0" smtClean="0">
                          <a:effectLst/>
                          <a:latin typeface="Times New Roman" panose="02020603050405020304" pitchFamily="18" charset="0"/>
                          <a:cs typeface="Times New Roman" panose="02020603050405020304" pitchFamily="18" charset="0"/>
                        </a:rPr>
                        <a:t> və </a:t>
                      </a:r>
                      <a:r>
                        <a:rPr lang="az-Latn-AZ" sz="1400" dirty="0" smtClean="0">
                          <a:effectLst/>
                          <a:latin typeface="Times New Roman" panose="02020603050405020304" pitchFamily="18" charset="0"/>
                          <a:cs typeface="Times New Roman" panose="02020603050405020304" pitchFamily="18" charset="0"/>
                        </a:rPr>
                        <a:t>Mexanika</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600" kern="1200" dirty="0" smtClean="0">
                          <a:solidFill>
                            <a:schemeClr val="tx1"/>
                          </a:solidFill>
                          <a:latin typeface="Times New Roman" panose="02020603050405020304" pitchFamily="18" charset="0"/>
                          <a:ea typeface="+mn-ea"/>
                          <a:cs typeface="Times New Roman" panose="02020603050405020304" pitchFamily="18" charset="0"/>
                        </a:rPr>
                        <a:t>195</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46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60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106</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36</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410762">
                <a:tc>
                  <a:txBody>
                    <a:bodyPr/>
                    <a:lstStyle/>
                    <a:p>
                      <a:r>
                        <a:rPr lang="az-Latn-AZ"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176213" algn="l"/>
                        </a:tabLst>
                        <a:defRPr/>
                      </a:pPr>
                      <a:r>
                        <a:rPr lang="az-Latn-AZ" sz="1400" dirty="0" smtClean="0">
                          <a:effectLst/>
                          <a:latin typeface="Times New Roman" panose="02020603050405020304" pitchFamily="18" charset="0"/>
                          <a:cs typeface="Times New Roman" panose="02020603050405020304" pitchFamily="18" charset="0"/>
                        </a:rPr>
                        <a:t>Radiasiya Problemləri İnstitut</a:t>
                      </a:r>
                      <a:r>
                        <a:rPr lang="en-US" sz="1400" dirty="0" smtClean="0">
                          <a:effectLst/>
                          <a:latin typeface="Times New Roman" panose="02020603050405020304" pitchFamily="18" charset="0"/>
                          <a:cs typeface="Times New Roman" panose="02020603050405020304" pitchFamily="18" charset="0"/>
                        </a:rPr>
                        <a: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2</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62</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59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79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26</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410762">
                <a:tc>
                  <a:txBody>
                    <a:bodyPr/>
                    <a:lstStyle/>
                    <a:p>
                      <a:r>
                        <a:rPr lang="az-Latn-AZ"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İnformasiya Texnologiyaları</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299</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12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23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23</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410762">
                <a:tc>
                  <a:txBody>
                    <a:bodyPr/>
                    <a:lstStyle/>
                    <a:p>
                      <a:r>
                        <a:rPr lang="az-Latn-AZ"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İdarəetmə Sistemləri</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a:t>
                      </a:r>
                      <a:r>
                        <a:rPr lang="en-US" sz="1400" dirty="0" smtClean="0">
                          <a:effectLst/>
                          <a:latin typeface="Times New Roman" panose="02020603050405020304" pitchFamily="18" charset="0"/>
                          <a:cs typeface="Times New Roman" panose="02020603050405020304" pitchFamily="18" charset="0"/>
                        </a:rPr>
                        <a:t>u</a:t>
                      </a:r>
                      <a:r>
                        <a:rPr lang="az-Latn-AZ" sz="1400" dirty="0" smtClean="0">
                          <a:effectLst/>
                          <a:latin typeface="Times New Roman" panose="02020603050405020304" pitchFamily="18" charset="0"/>
                          <a:cs typeface="Times New Roman" panose="02020603050405020304" pitchFamily="18" charset="0"/>
                        </a:rPr>
                        <a:t> </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az-Latn-AZ" sz="1600" kern="1200" dirty="0" smtClean="0">
                          <a:solidFill>
                            <a:schemeClr val="tx1"/>
                          </a:solidFill>
                          <a:latin typeface="Times New Roman" panose="02020603050405020304" pitchFamily="18" charset="0"/>
                          <a:ea typeface="+mn-ea"/>
                          <a:cs typeface="Times New Roman" panose="02020603050405020304" pitchFamily="18" charset="0"/>
                        </a:rPr>
                        <a:t>329</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35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47</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82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22</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10762">
                <a:tc>
                  <a:txBody>
                    <a:bodyPr/>
                    <a:lstStyle/>
                    <a:p>
                      <a:r>
                        <a:rPr lang="az-Latn-AZ"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88900" algn="l"/>
                        </a:tabLst>
                        <a:defRPr/>
                      </a:pPr>
                      <a:r>
                        <a:rPr lang="az-Latn-AZ" sz="1400" dirty="0" smtClean="0">
                          <a:effectLst/>
                          <a:latin typeface="Times New Roman" panose="02020603050405020304" pitchFamily="18" charset="0"/>
                          <a:cs typeface="Times New Roman" panose="02020603050405020304" pitchFamily="18" charset="0"/>
                        </a:rPr>
                        <a:t>Şamaxı Astrofizika Rəsədxanası</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1</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44</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az-Latn-AZ" sz="1600" kern="1200" dirty="0" smtClean="0">
                          <a:solidFill>
                            <a:schemeClr val="tx1"/>
                          </a:solidFill>
                          <a:latin typeface="Times New Roman" panose="02020603050405020304" pitchFamily="18" charset="0"/>
                          <a:ea typeface="+mn-ea"/>
                          <a:cs typeface="Times New Roman" panose="02020603050405020304" pitchFamily="18" charset="0"/>
                        </a:rPr>
                        <a:t>21</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smtClean="0">
                          <a:solidFill>
                            <a:schemeClr val="tx1"/>
                          </a:solidFill>
                          <a:latin typeface="Times New Roman" panose="02020603050405020304" pitchFamily="18" charset="0"/>
                          <a:ea typeface="+mn-ea"/>
                          <a:cs typeface="Times New Roman" panose="02020603050405020304" pitchFamily="18" charset="0"/>
                        </a:rPr>
                        <a:t>2</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5</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17</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322742">
                <a:tc>
                  <a:txBody>
                    <a:bodyPr/>
                    <a:lstStyle/>
                    <a:p>
                      <a:r>
                        <a:rPr lang="az-Latn-AZ"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marL="88900" marR="0" indent="0" algn="l" defTabSz="914400" rtl="0" eaLnBrk="1" fontAlgn="auto" latinLnBrk="0" hangingPunct="1">
                        <a:lnSpc>
                          <a:spcPct val="15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Biofizika 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6</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1</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4</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6</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pPr algn="ctr"/>
                      <a:r>
                        <a:rPr lang="en-US" sz="1600" kern="1200" dirty="0" smtClean="0">
                          <a:solidFill>
                            <a:schemeClr val="tx1"/>
                          </a:solidFill>
                          <a:latin typeface="Times New Roman" panose="02020603050405020304" pitchFamily="18" charset="0"/>
                          <a:ea typeface="+mn-ea"/>
                          <a:cs typeface="Times New Roman" panose="02020603050405020304" pitchFamily="18" charset="0"/>
                        </a:rPr>
                        <a:t>10</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a:lnT w="12700" cap="flat" cmpd="sng" algn="ctr">
                      <a:noFill/>
                      <a:prstDash val="solid"/>
                      <a:round/>
                      <a:headEnd type="none" w="med" len="med"/>
                      <a:tailEnd type="none" w="med" len="med"/>
                    </a:lnT>
                  </a:tcPr>
                </a:tc>
                <a:tc>
                  <a:txBody>
                    <a:bodyPr/>
                    <a:lstStyle/>
                    <a:p>
                      <a:endParaRPr lang="ru-RU" sz="16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66FFFF"/>
                    </a:solidFill>
                  </a:tcPr>
                </a:tc>
                <a:tc>
                  <a:txBody>
                    <a:bodyPr/>
                    <a:lstStyle/>
                    <a:p>
                      <a:pPr algn="ctr"/>
                      <a:r>
                        <a:rPr lang="az-Latn-AZ" sz="1600" b="1" dirty="0" smtClean="0">
                          <a:solidFill>
                            <a:srgbClr val="FFFF00"/>
                          </a:solidFill>
                          <a:latin typeface="Times New Roman" panose="02020603050405020304" pitchFamily="18" charset="0"/>
                          <a:cs typeface="Times New Roman" panose="02020603050405020304" pitchFamily="18" charset="0"/>
                        </a:rPr>
                        <a:t>5</a:t>
                      </a:r>
                      <a:endParaRPr lang="ru-RU" sz="1600" b="1" dirty="0">
                        <a:solidFill>
                          <a:srgbClr val="FFFF00"/>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368787">
                <a:tc gridSpan="2">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r>
                        <a:rPr lang="az-Latn-AZ" sz="1600" b="1" kern="1200" dirty="0" smtClean="0">
                          <a:solidFill>
                            <a:schemeClr val="tx1"/>
                          </a:solidFill>
                          <a:latin typeface="Times New Roman" panose="02020603050405020304" pitchFamily="18" charset="0"/>
                          <a:ea typeface="+mn-ea"/>
                          <a:cs typeface="Times New Roman" panose="02020603050405020304" pitchFamily="18" charset="0"/>
                        </a:rPr>
                        <a:t>YEKUN</a:t>
                      </a:r>
                      <a:endParaRPr lang="en-US" sz="1600" b="1" kern="1200" dirty="0" smtClean="0">
                        <a:solidFill>
                          <a:schemeClr val="tx1"/>
                        </a:solidFill>
                        <a:latin typeface="Times New Roman" panose="02020603050405020304" pitchFamily="18" charset="0"/>
                        <a:ea typeface="+mn-ea"/>
                        <a:cs typeface="Times New Roman" panose="02020603050405020304" pitchFamily="18" charset="0"/>
                      </a:endParaRPr>
                    </a:p>
                  </a:txBody>
                  <a:tcPr/>
                </a:tc>
                <a:tc hMerge="1">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pPr algn="ctr"/>
                      <a:r>
                        <a:rPr lang="ru-RU" sz="1600" b="1" dirty="0" smtClean="0">
                          <a:latin typeface="Times New Roman" panose="02020603050405020304" pitchFamily="18" charset="0"/>
                          <a:cs typeface="Times New Roman" panose="02020603050405020304" pitchFamily="18" charset="0"/>
                        </a:rPr>
                        <a:t>1</a:t>
                      </a:r>
                      <a:r>
                        <a:rPr lang="az-Latn-AZ" sz="1600" b="1" dirty="0" smtClean="0">
                          <a:latin typeface="Times New Roman" panose="02020603050405020304" pitchFamily="18" charset="0"/>
                          <a:cs typeface="Times New Roman" panose="02020603050405020304" pitchFamily="18" charset="0"/>
                        </a:rPr>
                        <a:t>706</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ru-RU" sz="1600" dirty="0">
                        <a:latin typeface="Times New Roman" panose="02020603050405020304" pitchFamily="18" charset="0"/>
                        <a:cs typeface="Times New Roman" panose="02020603050405020304" pitchFamily="18" charset="0"/>
                      </a:endParaRPr>
                    </a:p>
                  </a:txBody>
                  <a:tcPr>
                    <a:noFill/>
                  </a:tcPr>
                </a:tc>
                <a:tc hMerge="1">
                  <a:txBody>
                    <a:bodyPr/>
                    <a:lstStyle/>
                    <a:p>
                      <a:pPr algn="ctr"/>
                      <a:endParaRPr lang="ru-RU" sz="1600" dirty="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778241968"/>
                  </a:ext>
                </a:extLst>
              </a:tr>
            </a:tbl>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33</a:t>
            </a:fld>
            <a:r>
              <a:rPr lang="az-Latn-AZ" smtClean="0"/>
              <a:t>/76</a:t>
            </a:r>
            <a:endParaRPr lang="ru-RU" dirty="0"/>
          </a:p>
        </p:txBody>
      </p:sp>
    </p:spTree>
    <p:extLst>
      <p:ext uri="{BB962C8B-B14F-4D97-AF65-F5344CB8AC3E}">
        <p14:creationId xmlns:p14="http://schemas.microsoft.com/office/powerpoint/2010/main" val="224309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2963"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2" name="Диаграмма 11"/>
          <p:cNvGraphicFramePr/>
          <p:nvPr>
            <p:extLst>
              <p:ext uri="{D42A27DB-BD31-4B8C-83A1-F6EECF244321}">
                <p14:modId xmlns:p14="http://schemas.microsoft.com/office/powerpoint/2010/main" val="2910157816"/>
              </p:ext>
            </p:extLst>
          </p:nvPr>
        </p:nvGraphicFramePr>
        <p:xfrm>
          <a:off x="433387" y="1665942"/>
          <a:ext cx="8277225" cy="4206220"/>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a:off x="-18846" y="1478796"/>
            <a:ext cx="9308257" cy="873572"/>
          </a:xfrm>
          <a:prstGeom prst="rect">
            <a:avLst/>
          </a:prstGeom>
        </p:spPr>
        <p:txBody>
          <a:bodyPr wrap="square">
            <a:spAutoFit/>
          </a:bodyPr>
          <a:lstStyle/>
          <a:p>
            <a:pPr algn="ctr">
              <a:lnSpc>
                <a:spcPct val="150000"/>
              </a:lnSpc>
            </a:pPr>
            <a:r>
              <a:rPr lang="az-Latn-AZ" b="1" dirty="0" smtClean="0">
                <a:latin typeface="Times New Roman" panose="02020603050405020304" pitchFamily="18" charset="0"/>
                <a:cs typeface="Times New Roman" panose="02020603050405020304" pitchFamily="18" charset="0"/>
              </a:rPr>
              <a:t>FRTEB  </a:t>
            </a:r>
            <a:r>
              <a:rPr lang="az-Latn-AZ" b="1" dirty="0">
                <a:latin typeface="Times New Roman" panose="02020603050405020304" pitchFamily="18" charset="0"/>
                <a:cs typeface="Times New Roman" panose="02020603050405020304" pitchFamily="18" charset="0"/>
              </a:rPr>
              <a:t>ÜZRƏ  ELMİ   MÜƏSSİSƏLƏRİN </a:t>
            </a:r>
            <a:r>
              <a:rPr lang="en-US" b="1" dirty="0" smtClean="0">
                <a:latin typeface="Times New Roman" panose="02020603050405020304" pitchFamily="18" charset="0"/>
                <a:cs typeface="Times New Roman" panose="02020603050405020304" pitchFamily="18" charset="0"/>
              </a:rPr>
              <a:t>  </a:t>
            </a:r>
            <a:r>
              <a:rPr lang="az-Latn-AZ" b="1" dirty="0" smtClean="0">
                <a:solidFill>
                  <a:srgbClr val="0000CC"/>
                </a:solidFill>
                <a:latin typeface="Times New Roman" panose="02020603050405020304" pitchFamily="18" charset="0"/>
                <a:cs typeface="Times New Roman" panose="02020603050405020304" pitchFamily="18" charset="0"/>
              </a:rPr>
              <a:t>Web </a:t>
            </a:r>
            <a:r>
              <a:rPr lang="en-US" b="1" dirty="0" smtClean="0">
                <a:solidFill>
                  <a:srgbClr val="0000CC"/>
                </a:solidFill>
                <a:latin typeface="Times New Roman" panose="02020603050405020304" pitchFamily="18" charset="0"/>
                <a:cs typeface="Times New Roman" panose="02020603050405020304" pitchFamily="18" charset="0"/>
              </a:rPr>
              <a:t> </a:t>
            </a:r>
            <a:r>
              <a:rPr lang="az-Latn-AZ" b="1" dirty="0" smtClean="0">
                <a:solidFill>
                  <a:srgbClr val="0000CC"/>
                </a:solidFill>
                <a:latin typeface="Times New Roman" panose="02020603050405020304" pitchFamily="18" charset="0"/>
                <a:cs typeface="Times New Roman" panose="02020603050405020304" pitchFamily="18" charset="0"/>
              </a:rPr>
              <a:t>of </a:t>
            </a:r>
            <a:r>
              <a:rPr lang="en-US" b="1" dirty="0" smtClean="0">
                <a:solidFill>
                  <a:srgbClr val="0000CC"/>
                </a:solidFill>
                <a:latin typeface="Times New Roman" panose="02020603050405020304" pitchFamily="18" charset="0"/>
                <a:cs typeface="Times New Roman" panose="02020603050405020304" pitchFamily="18" charset="0"/>
              </a:rPr>
              <a:t> </a:t>
            </a:r>
            <a:r>
              <a:rPr lang="az-Latn-AZ" b="1" dirty="0" smtClean="0">
                <a:solidFill>
                  <a:srgbClr val="0000CC"/>
                </a:solidFill>
                <a:latin typeface="Times New Roman" panose="02020603050405020304" pitchFamily="18" charset="0"/>
                <a:cs typeface="Times New Roman" panose="02020603050405020304" pitchFamily="18" charset="0"/>
              </a:rPr>
              <a:t>Science  </a:t>
            </a:r>
            <a:r>
              <a:rPr lang="az-Latn-AZ" b="1" dirty="0" smtClean="0">
                <a:latin typeface="Times New Roman" panose="02020603050405020304" pitchFamily="18" charset="0"/>
                <a:cs typeface="Times New Roman" panose="02020603050405020304" pitchFamily="18" charset="0"/>
              </a:rPr>
              <a:t>BAZASINDA </a:t>
            </a:r>
            <a:endParaRPr lang="az-Latn-AZ" b="1" dirty="0">
              <a:latin typeface="Times New Roman" panose="02020603050405020304" pitchFamily="18" charset="0"/>
              <a:cs typeface="Times New Roman" panose="02020603050405020304" pitchFamily="18" charset="0"/>
            </a:endParaRPr>
          </a:p>
          <a:p>
            <a:pPr algn="ctr">
              <a:lnSpc>
                <a:spcPct val="150000"/>
              </a:lnSpc>
            </a:pPr>
            <a:r>
              <a:rPr lang="az-Latn-AZ" b="1" dirty="0">
                <a:latin typeface="Times New Roman" panose="02020603050405020304" pitchFamily="18" charset="0"/>
                <a:cs typeface="Times New Roman" panose="02020603050405020304" pitchFamily="18" charset="0"/>
              </a:rPr>
              <a:t>h-İNDEKSLƏRİ</a:t>
            </a:r>
            <a:endParaRPr lang="ru-RU"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34</a:t>
            </a:fld>
            <a:r>
              <a:rPr lang="az-Latn-AZ" smtClean="0"/>
              <a:t>/76</a:t>
            </a:r>
            <a:endParaRPr lang="ru-RU" dirty="0"/>
          </a:p>
        </p:txBody>
      </p:sp>
    </p:spTree>
    <p:extLst>
      <p:ext uri="{BB962C8B-B14F-4D97-AF65-F5344CB8AC3E}">
        <p14:creationId xmlns:p14="http://schemas.microsoft.com/office/powerpoint/2010/main" val="145741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72963"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Прямоугольник 1"/>
          <p:cNvSpPr/>
          <p:nvPr/>
        </p:nvSpPr>
        <p:spPr>
          <a:xfrm>
            <a:off x="96713" y="1119434"/>
            <a:ext cx="9062257" cy="767454"/>
          </a:xfrm>
          <a:prstGeom prst="rect">
            <a:avLst/>
          </a:prstGeom>
        </p:spPr>
        <p:txBody>
          <a:bodyPr wrap="square">
            <a:spAutoFit/>
          </a:bodyPr>
          <a:lstStyle/>
          <a:p>
            <a:pPr algn="ctr">
              <a:lnSpc>
                <a:spcPct val="107000"/>
              </a:lnSpc>
              <a:spcAft>
                <a:spcPts val="0"/>
              </a:spcAft>
            </a:pPr>
            <a:r>
              <a:rPr lang="az-Latn-AZ" sz="1600" b="1" dirty="0">
                <a:latin typeface="Palatino Linotype" panose="02040502050505030304" pitchFamily="18" charset="0"/>
                <a:ea typeface="Calibri" panose="020F0502020204030204" pitchFamily="34" charset="0"/>
                <a:cs typeface="Times New Roman" panose="02020603050405020304" pitchFamily="18" charset="0"/>
              </a:rPr>
              <a:t> FRTEB üzrə elmi </a:t>
            </a:r>
            <a:r>
              <a:rPr lang="az-Latn-AZ" sz="1600" b="1" dirty="0" smtClean="0">
                <a:latin typeface="Palatino Linotype" panose="02040502050505030304" pitchFamily="18" charset="0"/>
                <a:ea typeface="Calibri" panose="020F0502020204030204" pitchFamily="34" charset="0"/>
                <a:cs typeface="Times New Roman" panose="02020603050405020304" pitchFamily="18" charset="0"/>
              </a:rPr>
              <a:t>müəssisələrin </a:t>
            </a: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Web </a:t>
            </a:r>
            <a:r>
              <a:rPr lang="az-Latn-AZ" sz="1600"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of Science  </a:t>
            </a:r>
            <a:r>
              <a:rPr lang="az-Latn-AZ" sz="1600" b="1" dirty="0">
                <a:latin typeface="Palatino Linotype" panose="02040502050505030304" pitchFamily="18" charset="0"/>
                <a:ea typeface="Calibri" panose="020F0502020204030204" pitchFamily="34" charset="0"/>
                <a:cs typeface="Times New Roman" panose="02020603050405020304" pitchFamily="18" charset="0"/>
              </a:rPr>
              <a:t>bazasında </a:t>
            </a:r>
            <a:r>
              <a:rPr lang="az-Latn-AZ" sz="1600" b="1" i="1" dirty="0" smtClean="0">
                <a:latin typeface="Palatino Linotype" panose="02040502050505030304" pitchFamily="18" charset="0"/>
                <a:ea typeface="Calibri" panose="020F0502020204030204" pitchFamily="34" charset="0"/>
                <a:cs typeface="Times New Roman" panose="02020603050405020304" pitchFamily="18" charset="0"/>
              </a:rPr>
              <a:t>h</a:t>
            </a:r>
            <a:r>
              <a:rPr lang="az-Latn-AZ" sz="1600" b="1" dirty="0" smtClean="0">
                <a:latin typeface="Palatino Linotype" panose="02040502050505030304" pitchFamily="18" charset="0"/>
                <a:ea typeface="Calibri" panose="020F0502020204030204" pitchFamily="34" charset="0"/>
                <a:cs typeface="Times New Roman" panose="02020603050405020304" pitchFamily="18" charset="0"/>
              </a:rPr>
              <a:t>-indeksinə görə</a:t>
            </a:r>
            <a:endParaRPr lang="en-US" sz="1600" b="1" dirty="0" smtClean="0">
              <a:latin typeface="Palatino Linotype" panose="0204050205050503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az-Latn-AZ" sz="900" b="1" dirty="0" smtClean="0">
                <a:latin typeface="Palatino Linotype" panose="02040502050505030304" pitchFamily="18" charset="0"/>
                <a:ea typeface="Calibri" panose="020F0502020204030204" pitchFamily="34" charset="0"/>
                <a:cs typeface="Times New Roman" panose="02020603050405020304" pitchFamily="18" charset="0"/>
              </a:rPr>
              <a:t> </a:t>
            </a:r>
            <a:endParaRPr lang="en-US" sz="900" b="1" dirty="0" smtClean="0">
              <a:latin typeface="Palatino Linotype" panose="02040502050505030304" pitchFamily="18" charset="0"/>
              <a:ea typeface="Calibri" panose="020F0502020204030204" pitchFamily="34" charset="0"/>
              <a:cs typeface="Times New Roman" panose="02020603050405020304" pitchFamily="18" charset="0"/>
            </a:endParaRPr>
          </a:p>
          <a:p>
            <a:pPr algn="ctr">
              <a:lnSpc>
                <a:spcPct val="107000"/>
              </a:lnSpc>
            </a:pPr>
            <a:r>
              <a:rPr lang="az-Latn-A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ORTA MƏHSULDARLIQ GÖSTƏRİCİSİ</a:t>
            </a:r>
            <a:endParaRPr lang="ru-RU" sz="1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3545682392"/>
              </p:ext>
            </p:extLst>
          </p:nvPr>
        </p:nvGraphicFramePr>
        <p:xfrm>
          <a:off x="304800" y="2267218"/>
          <a:ext cx="8646085" cy="3933817"/>
        </p:xfrm>
        <a:graphic>
          <a:graphicData uri="http://schemas.openxmlformats.org/drawingml/2006/table">
            <a:tbl>
              <a:tblPr bandRow="1">
                <a:tableStyleId>{5940675A-B579-460E-94D1-54222C63F5DA}</a:tableStyleId>
              </a:tblPr>
              <a:tblGrid>
                <a:gridCol w="374353">
                  <a:extLst>
                    <a:ext uri="{9D8B030D-6E8A-4147-A177-3AD203B41FA5}">
                      <a16:colId xmlns:a16="http://schemas.microsoft.com/office/drawing/2014/main" val="2052911480"/>
                    </a:ext>
                  </a:extLst>
                </a:gridCol>
                <a:gridCol w="2722732">
                  <a:extLst>
                    <a:ext uri="{9D8B030D-6E8A-4147-A177-3AD203B41FA5}">
                      <a16:colId xmlns:a16="http://schemas.microsoft.com/office/drawing/2014/main" val="1086542728"/>
                    </a:ext>
                  </a:extLst>
                </a:gridCol>
                <a:gridCol w="957547">
                  <a:extLst>
                    <a:ext uri="{9D8B030D-6E8A-4147-A177-3AD203B41FA5}">
                      <a16:colId xmlns:a16="http://schemas.microsoft.com/office/drawing/2014/main" val="1144454594"/>
                    </a:ext>
                  </a:extLst>
                </a:gridCol>
                <a:gridCol w="816730">
                  <a:extLst>
                    <a:ext uri="{9D8B030D-6E8A-4147-A177-3AD203B41FA5}">
                      <a16:colId xmlns:a16="http://schemas.microsoft.com/office/drawing/2014/main" val="2526297376"/>
                    </a:ext>
                  </a:extLst>
                </a:gridCol>
                <a:gridCol w="910608">
                  <a:extLst>
                    <a:ext uri="{9D8B030D-6E8A-4147-A177-3AD203B41FA5}">
                      <a16:colId xmlns:a16="http://schemas.microsoft.com/office/drawing/2014/main" val="3275846968"/>
                    </a:ext>
                  </a:extLst>
                </a:gridCol>
                <a:gridCol w="1042037">
                  <a:extLst>
                    <a:ext uri="{9D8B030D-6E8A-4147-A177-3AD203B41FA5}">
                      <a16:colId xmlns:a16="http://schemas.microsoft.com/office/drawing/2014/main" val="3330263472"/>
                    </a:ext>
                  </a:extLst>
                </a:gridCol>
                <a:gridCol w="260284">
                  <a:extLst>
                    <a:ext uri="{9D8B030D-6E8A-4147-A177-3AD203B41FA5}">
                      <a16:colId xmlns:a16="http://schemas.microsoft.com/office/drawing/2014/main" val="1450172881"/>
                    </a:ext>
                  </a:extLst>
                </a:gridCol>
                <a:gridCol w="1561794">
                  <a:extLst>
                    <a:ext uri="{9D8B030D-6E8A-4147-A177-3AD203B41FA5}">
                      <a16:colId xmlns:a16="http://schemas.microsoft.com/office/drawing/2014/main" val="3132993112"/>
                    </a:ext>
                  </a:extLst>
                </a:gridCol>
              </a:tblGrid>
              <a:tr h="304934">
                <a:tc rowSpan="2">
                  <a:txBody>
                    <a:bodyPr/>
                    <a:lstStyle/>
                    <a:p>
                      <a:r>
                        <a:rPr lang="az-Latn-AZ" sz="1600" dirty="0" smtClean="0">
                          <a:latin typeface="Times New Roman" panose="02020603050405020304" pitchFamily="18" charset="0"/>
                          <a:cs typeface="Times New Roman" panose="02020603050405020304" pitchFamily="18" charset="0"/>
                        </a:rPr>
                        <a:t>N</a:t>
                      </a:r>
                      <a:endParaRPr lang="ru-RU" sz="1600" dirty="0">
                        <a:latin typeface="Times New Roman" panose="02020603050405020304" pitchFamily="18" charset="0"/>
                        <a:cs typeface="Times New Roman" panose="02020603050405020304" pitchFamily="18" charset="0"/>
                      </a:endParaRPr>
                    </a:p>
                  </a:txBody>
                  <a:tcPr/>
                </a:tc>
                <a:tc rowSpan="2">
                  <a:txBody>
                    <a:bodyPr/>
                    <a:lstStyle/>
                    <a:p>
                      <a:pPr algn="ctr"/>
                      <a:r>
                        <a:rPr lang="az-Latn-AZ" sz="1400" b="1" dirty="0" smtClean="0">
                          <a:latin typeface="Times New Roman" panose="02020603050405020304" pitchFamily="18" charset="0"/>
                          <a:cs typeface="Times New Roman" panose="02020603050405020304" pitchFamily="18" charset="0"/>
                        </a:rPr>
                        <a:t>ELMİ MÜƏSSİSƏLƏR</a:t>
                      </a:r>
                      <a:endParaRPr lang="ru-RU" sz="1400" b="1" dirty="0">
                        <a:latin typeface="Times New Roman" panose="02020603050405020304" pitchFamily="18" charset="0"/>
                        <a:cs typeface="Times New Roman" panose="02020603050405020304" pitchFamily="18" charset="0"/>
                      </a:endParaRPr>
                    </a:p>
                  </a:txBody>
                  <a:tcPr/>
                </a:tc>
                <a:tc rowSpan="2">
                  <a:txBody>
                    <a:bodyPr/>
                    <a:lstStyle/>
                    <a:p>
                      <a:pPr algn="ctr"/>
                      <a:r>
                        <a:rPr lang="en-US" sz="1400" b="1" dirty="0" smtClean="0">
                          <a:solidFill>
                            <a:schemeClr val="tx1"/>
                          </a:solidFill>
                          <a:latin typeface="Times New Roman" pitchFamily="18" charset="0"/>
                          <a:cs typeface="Times New Roman" pitchFamily="18" charset="0"/>
                        </a:rPr>
                        <a:t>h</a:t>
                      </a:r>
                      <a:r>
                        <a:rPr lang="az-Latn-AZ" sz="1400" b="1" dirty="0" smtClean="0">
                          <a:solidFill>
                            <a:schemeClr val="tx1"/>
                          </a:solidFill>
                          <a:latin typeface="Times New Roman" pitchFamily="18" charset="0"/>
                          <a:cs typeface="Times New Roman" pitchFamily="18" charset="0"/>
                        </a:rPr>
                        <a:t>-İNDEKSİ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effectLst/>
                          <a:latin typeface="Times New Roman" panose="02020603050405020304" pitchFamily="18" charset="0"/>
                          <a:cs typeface="Times New Roman" panose="02020603050405020304" pitchFamily="18" charset="0"/>
                        </a:rPr>
                        <a:t>(</a:t>
                      </a:r>
                      <a:r>
                        <a:rPr lang="en-US" sz="1400" b="1" kern="1200" dirty="0" err="1" smtClean="0">
                          <a:solidFill>
                            <a:schemeClr val="tx1"/>
                          </a:solidFill>
                          <a:effectLst/>
                          <a:latin typeface="Times New Roman" panose="02020603050405020304" pitchFamily="18" charset="0"/>
                          <a:ea typeface="+mn-ea"/>
                          <a:cs typeface="Times New Roman" panose="02020603050405020304" pitchFamily="18" charset="0"/>
                        </a:rPr>
                        <a:t>WoS</a:t>
                      </a:r>
                      <a:r>
                        <a:rPr lang="en-US" sz="1400" b="1" dirty="0" smtClean="0">
                          <a:solidFill>
                            <a:schemeClr val="tx1"/>
                          </a:solidFill>
                          <a:effectLst/>
                          <a:latin typeface="Times New Roman" panose="02020603050405020304" pitchFamily="18" charset="0"/>
                          <a:cs typeface="Times New Roman" panose="02020603050405020304" pitchFamily="18" charset="0"/>
                        </a:rPr>
                        <a:t>)</a:t>
                      </a:r>
                      <a:endParaRPr lang="ru-RU" sz="14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gridSpan="3">
                  <a:txBody>
                    <a:bodyPr/>
                    <a:lstStyle/>
                    <a:p>
                      <a:pPr algn="ctr"/>
                      <a:r>
                        <a:rPr lang="az-Latn-AZ" sz="1400" b="1" dirty="0" smtClean="0">
                          <a:latin typeface="Times New Roman" panose="02020603050405020304" pitchFamily="18" charset="0"/>
                          <a:cs typeface="Times New Roman" panose="02020603050405020304" pitchFamily="18" charset="0"/>
                        </a:rPr>
                        <a:t>ELMİ KADR POTENSİALI</a:t>
                      </a:r>
                      <a:endParaRPr lang="ru-RU" sz="1400" b="1"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hMerge="1">
                  <a:txBody>
                    <a:bodyPr/>
                    <a:lstStyle/>
                    <a:p>
                      <a:endParaRPr lang="ru-RU" dirty="0">
                        <a:latin typeface="Times New Roman" panose="02020603050405020304" pitchFamily="18" charset="0"/>
                        <a:cs typeface="Times New Roman" panose="02020603050405020304" pitchFamily="18" charset="0"/>
                      </a:endParaRPr>
                    </a:p>
                  </a:txBody>
                  <a:tcPr/>
                </a:tc>
                <a:tc rowSpan="2">
                  <a:txBody>
                    <a:bodyPr/>
                    <a:lstStyle/>
                    <a:p>
                      <a:endParaRPr lang="ru-RU" sz="1400" dirty="0">
                        <a:latin typeface="Times New Roman" panose="02020603050405020304" pitchFamily="18" charset="0"/>
                        <a:cs typeface="Times New Roman" panose="02020603050405020304" pitchFamily="18" charset="0"/>
                      </a:endParaRPr>
                    </a:p>
                  </a:txBody>
                  <a:tcPr>
                    <a:solidFill>
                      <a:srgbClr val="66FFFF"/>
                    </a:solidFill>
                  </a:tcPr>
                </a:tc>
                <a:tc rowSpan="2">
                  <a:txBody>
                    <a:bodyPr/>
                    <a:lstStyle/>
                    <a:p>
                      <a:pPr algn="ctr">
                        <a:lnSpc>
                          <a:spcPct val="107000"/>
                        </a:lnSpc>
                        <a:spcBef>
                          <a:spcPts val="600"/>
                        </a:spcBef>
                        <a:spcAft>
                          <a:spcPts val="600"/>
                        </a:spcAft>
                      </a:pP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33" marR="63533" marT="0" marB="0" anchor="ctr">
                    <a:solidFill>
                      <a:srgbClr val="0000CC"/>
                    </a:solidFill>
                  </a:tcPr>
                </a:tc>
                <a:extLst>
                  <a:ext uri="{0D108BD9-81ED-4DB2-BD59-A6C34878D82A}">
                    <a16:rowId xmlns:a16="http://schemas.microsoft.com/office/drawing/2014/main" val="348615163"/>
                  </a:ext>
                </a:extLst>
              </a:tr>
              <a:tr h="410762">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PhD</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az-Latn-AZ" sz="1600" b="1" dirty="0" smtClean="0">
                          <a:latin typeface="Times New Roman" panose="02020603050405020304" pitchFamily="18" charset="0"/>
                          <a:cs typeface="Times New Roman" panose="02020603050405020304" pitchFamily="18" charset="0"/>
                        </a:rPr>
                        <a:t>DSc+PhD</a:t>
                      </a:r>
                      <a:endParaRPr lang="ru-RU" sz="1600" b="1"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latin typeface="Times New Roman" panose="02020603050405020304" pitchFamily="18" charset="0"/>
                        <a:cs typeface="Times New Roman" panose="02020603050405020304" pitchFamily="18" charset="0"/>
                      </a:endParaRPr>
                    </a:p>
                  </a:txBody>
                  <a:tcPr/>
                </a:tc>
                <a:tc vMerge="1">
                  <a:txBody>
                    <a:bodyPr/>
                    <a:lstStyle/>
                    <a:p>
                      <a:endParaRPr lang="ru-RU" dirty="0"/>
                    </a:p>
                  </a:txBody>
                  <a:tcPr/>
                </a:tc>
                <a:extLst>
                  <a:ext uri="{0D108BD9-81ED-4DB2-BD59-A6C34878D82A}">
                    <a16:rowId xmlns:a16="http://schemas.microsoft.com/office/drawing/2014/main" val="2511779404"/>
                  </a:ext>
                </a:extLst>
              </a:tr>
              <a:tr h="322742">
                <a:tc>
                  <a:txBody>
                    <a:bodyPr/>
                    <a:lstStyle/>
                    <a:p>
                      <a:r>
                        <a:rPr lang="az-Latn-AZ"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Şamaxı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Astrofizika Rəsədxanası</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4</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az-Latn-AZ" sz="1600" kern="1200" dirty="0" smtClean="0">
                          <a:solidFill>
                            <a:schemeClr val="tx1"/>
                          </a:solidFill>
                          <a:latin typeface="Times New Roman" panose="02020603050405020304" pitchFamily="18" charset="0"/>
                          <a:ea typeface="+mn-ea"/>
                          <a:cs typeface="Times New Roman" panose="02020603050405020304" pitchFamily="18" charset="0"/>
                        </a:rPr>
                        <a:t>21</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smtClean="0">
                          <a:solidFill>
                            <a:schemeClr val="tx1"/>
                          </a:solidFill>
                          <a:latin typeface="Times New Roman" panose="02020603050405020304" pitchFamily="18" charset="0"/>
                          <a:ea typeface="+mn-ea"/>
                          <a:cs typeface="Times New Roman" panose="02020603050405020304" pitchFamily="18" charset="0"/>
                        </a:rPr>
                        <a:t>2</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5</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0,6800</a:t>
                      </a:r>
                    </a:p>
                  </a:txBody>
                  <a:tcPr marL="9525" marR="9525" marT="9525" marB="0" anchor="b">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864690803"/>
                  </a:ext>
                </a:extLst>
              </a:tr>
              <a:tr h="410762">
                <a:tc>
                  <a:txBody>
                    <a:bodyPr/>
                    <a:lstStyle/>
                    <a:p>
                      <a:r>
                        <a:rPr lang="az-Latn-AZ"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İnformasiya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Texnologiyaları 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12</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23</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35</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0,6571</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1382901598"/>
                  </a:ext>
                </a:extLst>
              </a:tr>
              <a:tr h="410762">
                <a:tc>
                  <a:txBody>
                    <a:bodyPr/>
                    <a:lstStyle/>
                    <a:p>
                      <a:r>
                        <a:rPr lang="az-Latn-AZ"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en-US" sz="1400" dirty="0" err="1" smtClean="0">
                          <a:effectLst/>
                          <a:latin typeface="Times New Roman" panose="02020603050405020304" pitchFamily="18" charset="0"/>
                          <a:ea typeface="Calibri" panose="020F0502020204030204" pitchFamily="34" charset="0"/>
                          <a:cs typeface="Times New Roman" panose="02020603050405020304" pitchFamily="18" charset="0"/>
                        </a:rPr>
                        <a:t>Fizika</a:t>
                      </a: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smtClean="0">
                          <a:solidFill>
                            <a:schemeClr val="tx1"/>
                          </a:solidFill>
                          <a:latin typeface="Times New Roman" panose="02020603050405020304" pitchFamily="18" charset="0"/>
                          <a:ea typeface="+mn-ea"/>
                          <a:cs typeface="Times New Roman" panose="02020603050405020304" pitchFamily="18" charset="0"/>
                        </a:rPr>
                        <a:t>5</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8</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smtClean="0">
                          <a:solidFill>
                            <a:schemeClr val="tx1"/>
                          </a:solidFill>
                          <a:latin typeface="Times New Roman" panose="02020603050405020304" pitchFamily="18" charset="0"/>
                          <a:ea typeface="+mn-ea"/>
                          <a:cs typeface="Times New Roman" panose="02020603050405020304" pitchFamily="18" charset="0"/>
                        </a:rPr>
                        <a:t>13</a:t>
                      </a:r>
                      <a:r>
                        <a:rPr lang="az-Latn-AZ" sz="1600" kern="1200" dirty="0" smtClean="0">
                          <a:solidFill>
                            <a:schemeClr val="tx1"/>
                          </a:solidFill>
                          <a:latin typeface="Times New Roman" panose="02020603050405020304" pitchFamily="18" charset="0"/>
                          <a:ea typeface="+mn-ea"/>
                          <a:cs typeface="Times New Roman" panose="02020603050405020304" pitchFamily="18" charset="0"/>
                        </a:rPr>
                        <a:t>7</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ru-RU" sz="1600" kern="1200" dirty="0">
                          <a:solidFill>
                            <a:schemeClr val="tx1"/>
                          </a:solidFill>
                          <a:latin typeface="Times New Roman" panose="02020603050405020304" pitchFamily="18" charset="0"/>
                          <a:ea typeface="+mn-ea"/>
                          <a:cs typeface="Times New Roman" panose="02020603050405020304" pitchFamily="18" charset="0"/>
                        </a:rPr>
                        <a:t>195</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0,5897</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2984670279"/>
                  </a:ext>
                </a:extLst>
              </a:tr>
              <a:tr h="410762">
                <a:tc>
                  <a:txBody>
                    <a:bodyPr/>
                    <a:lstStyle/>
                    <a:p>
                      <a:r>
                        <a:rPr lang="az-Latn-AZ"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Biofizika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4</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6</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10</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0,5000</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4083967283"/>
                  </a:ext>
                </a:extLst>
              </a:tr>
              <a:tr h="410762">
                <a:tc>
                  <a:txBody>
                    <a:bodyPr/>
                    <a:lstStyle/>
                    <a:p>
                      <a:r>
                        <a:rPr lang="az-Latn-AZ"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Riyaziyyat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və Mexanika 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46</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60</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106</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0,3396</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889377945"/>
                  </a:ext>
                </a:extLst>
              </a:tr>
              <a:tr h="410762">
                <a:tc>
                  <a:txBody>
                    <a:bodyPr/>
                    <a:lstStyle/>
                    <a:p>
                      <a:r>
                        <a:rPr lang="az-Latn-AZ"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Radiasiya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Problemləri İnstitutu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20</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a:solidFill>
                            <a:schemeClr val="tx1"/>
                          </a:solidFill>
                          <a:latin typeface="Times New Roman" panose="02020603050405020304" pitchFamily="18" charset="0"/>
                          <a:ea typeface="+mn-ea"/>
                          <a:cs typeface="Times New Roman" panose="02020603050405020304" pitchFamily="18" charset="0"/>
                        </a:rPr>
                        <a:t>59</a:t>
                      </a:r>
                      <a:endParaRPr lang="ru-RU" sz="16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79</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0,3291</a:t>
                      </a:r>
                    </a:p>
                  </a:txBody>
                  <a:tcPr marL="9525" marR="9525" marT="9525" marB="0"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00CC"/>
                    </a:solidFill>
                  </a:tcPr>
                </a:tc>
                <a:extLst>
                  <a:ext uri="{0D108BD9-81ED-4DB2-BD59-A6C34878D82A}">
                    <a16:rowId xmlns:a16="http://schemas.microsoft.com/office/drawing/2014/main" val="685484478"/>
                  </a:ext>
                </a:extLst>
              </a:tr>
              <a:tr h="322742">
                <a:tc>
                  <a:txBody>
                    <a:bodyPr/>
                    <a:lstStyle/>
                    <a:p>
                      <a:r>
                        <a:rPr lang="az-Latn-AZ"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tcPr>
                </a:tc>
                <a:tc>
                  <a:txBody>
                    <a:bodyPr/>
                    <a:lstStyle/>
                    <a:p>
                      <a:pPr marL="0" lvl="0" indent="0">
                        <a:lnSpc>
                          <a:spcPct val="107000"/>
                        </a:lnSpc>
                        <a:spcAft>
                          <a:spcPts val="0"/>
                        </a:spcAft>
                        <a:buFont typeface="+mj-lt"/>
                        <a:buNone/>
                      </a:pPr>
                      <a:r>
                        <a:rPr lang="az-Latn-AZ" sz="1400" dirty="0" smtClean="0">
                          <a:effectLst/>
                          <a:latin typeface="Times New Roman" panose="02020603050405020304" pitchFamily="18" charset="0"/>
                          <a:ea typeface="Calibri" panose="020F0502020204030204" pitchFamily="34" charset="0"/>
                          <a:cs typeface="Times New Roman" panose="02020603050405020304" pitchFamily="18" charset="0"/>
                        </a:rPr>
                        <a:t>İdarəetmə </a:t>
                      </a:r>
                      <a:r>
                        <a:rPr lang="az-Latn-AZ" sz="1400" dirty="0">
                          <a:effectLst/>
                          <a:latin typeface="Times New Roman" panose="02020603050405020304" pitchFamily="18" charset="0"/>
                          <a:ea typeface="Calibri" panose="020F0502020204030204" pitchFamily="34" charset="0"/>
                          <a:cs typeface="Times New Roman" panose="02020603050405020304" pitchFamily="18" charset="0"/>
                        </a:rPr>
                        <a:t>Sistemləri 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35</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47</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600" kern="1200" dirty="0">
                          <a:solidFill>
                            <a:schemeClr val="tx1"/>
                          </a:solidFill>
                          <a:latin typeface="Times New Roman" panose="02020603050405020304" pitchFamily="18" charset="0"/>
                          <a:ea typeface="+mn-ea"/>
                          <a:cs typeface="Times New Roman" panose="02020603050405020304" pitchFamily="18" charset="0"/>
                        </a:rPr>
                        <a:t>82</a:t>
                      </a:r>
                      <a:endParaRPr lang="ru-RU" sz="16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endParaRPr lang="ru-RU" sz="14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solidFill>
                      <a:srgbClr val="66FFFF"/>
                    </a:solidFill>
                  </a:tcPr>
                </a:tc>
                <a:tc>
                  <a:txBody>
                    <a:bodyPr/>
                    <a:lstStyle/>
                    <a:p>
                      <a:pPr algn="ctr" fontAlgn="b"/>
                      <a:r>
                        <a:rPr lang="ru-RU" sz="1400" b="0" i="0" u="none" strike="noStrike" dirty="0">
                          <a:solidFill>
                            <a:srgbClr val="FFFF00"/>
                          </a:solidFill>
                          <a:effectLst/>
                          <a:latin typeface="Times New Roman" panose="02020603050405020304" pitchFamily="18" charset="0"/>
                          <a:cs typeface="Times New Roman" panose="02020603050405020304" pitchFamily="18" charset="0"/>
                        </a:rPr>
                        <a:t>0,2683</a:t>
                      </a:r>
                    </a:p>
                  </a:txBody>
                  <a:tcPr marL="9525" marR="9525" marT="9525" marB="0" anchor="b">
                    <a:lnT w="12700" cap="flat" cmpd="sng" algn="ctr">
                      <a:noFill/>
                      <a:prstDash val="solid"/>
                      <a:round/>
                      <a:headEnd type="none" w="med" len="med"/>
                      <a:tailEnd type="none" w="med" len="med"/>
                    </a:lnT>
                    <a:solidFill>
                      <a:srgbClr val="0000CC"/>
                    </a:solidFill>
                  </a:tcPr>
                </a:tc>
                <a:extLst>
                  <a:ext uri="{0D108BD9-81ED-4DB2-BD59-A6C34878D82A}">
                    <a16:rowId xmlns:a16="http://schemas.microsoft.com/office/drawing/2014/main" val="422760480"/>
                  </a:ext>
                </a:extLst>
              </a:tr>
              <a:tr h="368787">
                <a:tc gridSpan="2">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r>
                        <a:rPr lang="az-Latn-AZ" sz="1600" b="1"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YEKUN</a:t>
                      </a:r>
                      <a:endParaRPr lang="en-US" sz="1600" b="1" kern="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a:txBody>
                    <a:bodyPr/>
                    <a:lstStyle/>
                    <a:p>
                      <a:pPr marL="88900" marR="0" indent="0" algn="ctr" defTabSz="914400" rtl="0" eaLnBrk="1" fontAlgn="auto" latinLnBrk="0" hangingPunct="1">
                        <a:lnSpc>
                          <a:spcPct val="150000"/>
                        </a:lnSpc>
                        <a:spcBef>
                          <a:spcPts val="600"/>
                        </a:spcBef>
                        <a:spcAft>
                          <a:spcPts val="600"/>
                        </a:spcAft>
                        <a:buClrTx/>
                        <a:buSzTx/>
                        <a:buFontTx/>
                        <a:buNone/>
                        <a:tabLst/>
                        <a:defRPr/>
                      </a:pPr>
                      <a:endParaRPr lang="en-US" sz="1400" b="1"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pPr algn="ctr"/>
                      <a:r>
                        <a:rPr lang="az-Latn-A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53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5</a:t>
                      </a:r>
                      <a:r>
                        <a:rPr lang="az-Latn-AZ" sz="1600" b="1" dirty="0" smtClean="0">
                          <a:effectLst/>
                          <a:latin typeface="Times New Roman" panose="02020603050405020304" pitchFamily="18" charset="0"/>
                          <a:ea typeface="Calibri" panose="020F0502020204030204" pitchFamily="34" charset="0"/>
                          <a:cs typeface="Times New Roman" panose="02020603050405020304" pitchFamily="18" charset="0"/>
                        </a:rPr>
                        <a:t>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ru-RU" sz="1600" dirty="0">
                        <a:latin typeface="Times New Roman" panose="02020603050405020304" pitchFamily="18" charset="0"/>
                        <a:cs typeface="Times New Roman" panose="02020603050405020304" pitchFamily="18" charset="0"/>
                      </a:endParaRPr>
                    </a:p>
                  </a:txBody>
                  <a:tcPr>
                    <a:noFill/>
                  </a:tcPr>
                </a:tc>
                <a:tc hMerge="1">
                  <a:txBody>
                    <a:bodyPr/>
                    <a:lstStyle/>
                    <a:p>
                      <a:endParaRPr lang="ru-RU" sz="1600" dirty="0">
                        <a:solidFill>
                          <a:schemeClr val="bg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778241968"/>
                  </a:ext>
                </a:extLst>
              </a:tr>
            </a:tbl>
          </a:graphicData>
        </a:graphic>
      </p:graphicFrame>
      <mc:AlternateContent xmlns:mc="http://schemas.openxmlformats.org/markup-compatibility/2006" xmlns:a14="http://schemas.microsoft.com/office/drawing/2010/main">
        <mc:Choice Requires="a14">
          <p:sp>
            <p:nvSpPr>
              <p:cNvPr id="16" name="Прямоугольник 15"/>
              <p:cNvSpPr/>
              <p:nvPr/>
            </p:nvSpPr>
            <p:spPr>
              <a:xfrm>
                <a:off x="6466877" y="1378748"/>
                <a:ext cx="1476686" cy="631520"/>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𝒉</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𝒊𝒏𝒅𝒆𝒌𝒔</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6466877" y="1378748"/>
                <a:ext cx="1476686" cy="631520"/>
              </a:xfrm>
              <a:prstGeom prst="rect">
                <a:avLst/>
              </a:prstGeom>
              <a:blipFill>
                <a:blip r:embed="rId2"/>
                <a:stretch>
                  <a:fillRect l="-6612" b="-86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7474199" y="2286531"/>
                <a:ext cx="1306768" cy="631520"/>
              </a:xfrm>
              <a:prstGeom prst="rect">
                <a:avLst/>
              </a:prstGeom>
            </p:spPr>
            <p:txBody>
              <a:bodyPr wrap="none">
                <a:spAutoFit/>
              </a:bodyPr>
              <a:lstStyle/>
              <a:p>
                <a:r>
                  <a:rPr lang="az-Latn-AZ" sz="2400" b="1" dirty="0" smtClean="0">
                    <a:solidFill>
                      <a:srgbClr val="FFFF00"/>
                    </a:solidFill>
                  </a:rPr>
                  <a:t> </a:t>
                </a:r>
                <a14:m>
                  <m:oMath xmlns:m="http://schemas.openxmlformats.org/officeDocument/2006/math">
                    <m:f>
                      <m:fPr>
                        <m:ctrlPr>
                          <a:rPr lang="ru-RU" sz="2400" b="1" i="1" smtClean="0">
                            <a:solidFill>
                              <a:srgbClr val="FFFF00"/>
                            </a:solidFill>
                            <a:latin typeface="Cambria Math" panose="02040503050406030204" pitchFamily="18" charset="0"/>
                          </a:rPr>
                        </m:ctrlPr>
                      </m:fPr>
                      <m:num>
                        <m:r>
                          <a:rPr lang="en-US" sz="2400" b="1" i="1" smtClean="0">
                            <a:solidFill>
                              <a:srgbClr val="FFFF00"/>
                            </a:solidFill>
                            <a:latin typeface="Cambria Math" panose="02040503050406030204" pitchFamily="18" charset="0"/>
                          </a:rPr>
                          <m:t>𝒉</m:t>
                        </m:r>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𝒊𝒏𝒅𝒆𝒌𝒔</m:t>
                        </m:r>
                      </m:num>
                      <m:den>
                        <m:r>
                          <a:rPr lang="en-US" sz="2400" b="1" i="1" smtClean="0">
                            <a:solidFill>
                              <a:srgbClr val="FFFF00"/>
                            </a:solidFill>
                            <a:latin typeface="Cambria Math" panose="02040503050406030204" pitchFamily="18" charset="0"/>
                          </a:rPr>
                          <m:t>𝑫𝑺𝒄</m:t>
                        </m:r>
                        <m:r>
                          <a:rPr lang="en-US" sz="2400" b="1" i="1" smtClean="0">
                            <a:solidFill>
                              <a:srgbClr val="FFFF00"/>
                            </a:solidFill>
                            <a:latin typeface="Cambria Math" panose="02040503050406030204" pitchFamily="18" charset="0"/>
                          </a:rPr>
                          <m:t>+</m:t>
                        </m:r>
                        <m:r>
                          <a:rPr lang="en-US" sz="2400" b="1" i="1" smtClean="0">
                            <a:solidFill>
                              <a:srgbClr val="FFFF00"/>
                            </a:solidFill>
                            <a:latin typeface="Cambria Math" panose="02040503050406030204" pitchFamily="18" charset="0"/>
                          </a:rPr>
                          <m:t>𝑷𝒉𝑫</m:t>
                        </m:r>
                      </m:den>
                    </m:f>
                  </m:oMath>
                </a14:m>
                <a:endParaRPr lang="ru-RU" sz="2400" dirty="0">
                  <a:solidFill>
                    <a:srgbClr val="FFFF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7474199" y="2286531"/>
                <a:ext cx="1306768" cy="631520"/>
              </a:xfrm>
              <a:prstGeom prst="rect">
                <a:avLst/>
              </a:prstGeom>
              <a:blipFill>
                <a:blip r:embed="rId3"/>
                <a:stretch>
                  <a:fillRect/>
                </a:stretch>
              </a:blipFill>
            </p:spPr>
            <p:txBody>
              <a:bodyPr/>
              <a:lstStyle/>
              <a:p>
                <a:r>
                  <a:rPr lang="ru-RU">
                    <a:noFill/>
                  </a:rPr>
                  <a:t> </a:t>
                </a:r>
              </a:p>
            </p:txBody>
          </p:sp>
        </mc:Fallback>
      </mc:AlternateContent>
      <p:sp>
        <p:nvSpPr>
          <p:cNvPr id="3" name="Номер слайда 2"/>
          <p:cNvSpPr>
            <a:spLocks noGrp="1"/>
          </p:cNvSpPr>
          <p:nvPr>
            <p:ph type="sldNum" sz="quarter" idx="4"/>
          </p:nvPr>
        </p:nvSpPr>
        <p:spPr/>
        <p:txBody>
          <a:bodyPr/>
          <a:lstStyle/>
          <a:p>
            <a:fld id="{89AB645D-11EB-416E-90BD-BFA708568006}" type="slidenum">
              <a:rPr lang="ru-RU" smtClean="0"/>
              <a:pPr/>
              <a:t>35</a:t>
            </a:fld>
            <a:r>
              <a:rPr lang="az-Latn-AZ" smtClean="0"/>
              <a:t>/76</a:t>
            </a:r>
            <a:endParaRPr lang="ru-RU" dirty="0"/>
          </a:p>
        </p:txBody>
      </p:sp>
    </p:spTree>
    <p:extLst>
      <p:ext uri="{BB962C8B-B14F-4D97-AF65-F5344CB8AC3E}">
        <p14:creationId xmlns:p14="http://schemas.microsoft.com/office/powerpoint/2010/main" val="10616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6" name="Прямоугольник 15"/>
          <p:cNvSpPr/>
          <p:nvPr/>
        </p:nvSpPr>
        <p:spPr>
          <a:xfrm>
            <a:off x="0" y="1130978"/>
            <a:ext cx="9062257" cy="783933"/>
          </a:xfrm>
          <a:prstGeom prst="rect">
            <a:avLst/>
          </a:prstGeom>
        </p:spPr>
        <p:txBody>
          <a:bodyPr wrap="square">
            <a:spAutoFit/>
          </a:bodyPr>
          <a:lstStyle/>
          <a:p>
            <a:pPr algn="ctr">
              <a:lnSpc>
                <a:spcPct val="107000"/>
              </a:lnSpc>
              <a:spcAft>
                <a:spcPts val="0"/>
              </a:spcAft>
            </a:pPr>
            <a:r>
              <a:rPr lang="az-Latn-AZ" sz="1600" b="1" dirty="0">
                <a:latin typeface="Palatino Linotype" panose="02040502050505030304" pitchFamily="18" charset="0"/>
                <a:ea typeface="Calibri" panose="020F0502020204030204" pitchFamily="34" charset="0"/>
                <a:cs typeface="Times New Roman" panose="02020603050405020304" pitchFamily="18" charset="0"/>
              </a:rPr>
              <a:t> FRTEB üzrə elmi </a:t>
            </a:r>
            <a:r>
              <a:rPr lang="az-Latn-AZ" sz="1600" b="1" dirty="0" smtClean="0">
                <a:latin typeface="Palatino Linotype" panose="02040502050505030304" pitchFamily="18" charset="0"/>
                <a:ea typeface="Calibri" panose="020F0502020204030204" pitchFamily="34" charset="0"/>
                <a:cs typeface="Times New Roman" panose="02020603050405020304" pitchFamily="18" charset="0"/>
              </a:rPr>
              <a:t>müəssisələrin </a:t>
            </a: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Web </a:t>
            </a:r>
            <a:r>
              <a:rPr lang="az-Latn-AZ" sz="1600"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of Science  </a:t>
            </a:r>
            <a:r>
              <a:rPr lang="az-Latn-AZ" sz="1600" b="1" dirty="0">
                <a:latin typeface="Palatino Linotype" panose="02040502050505030304" pitchFamily="18" charset="0"/>
                <a:ea typeface="Calibri" panose="020F0502020204030204" pitchFamily="34" charset="0"/>
                <a:cs typeface="Times New Roman" panose="02020603050405020304" pitchFamily="18" charset="0"/>
              </a:rPr>
              <a:t>bazasında </a:t>
            </a:r>
            <a:r>
              <a:rPr lang="az-Latn-AZ" sz="1600" b="1" i="1" dirty="0" smtClean="0">
                <a:latin typeface="Palatino Linotype" panose="02040502050505030304" pitchFamily="18" charset="0"/>
                <a:ea typeface="Calibri" panose="020F0502020204030204" pitchFamily="34" charset="0"/>
                <a:cs typeface="Times New Roman" panose="02020603050405020304" pitchFamily="18" charset="0"/>
              </a:rPr>
              <a:t>h</a:t>
            </a:r>
            <a:r>
              <a:rPr lang="az-Latn-AZ" sz="1600" b="1" dirty="0" smtClean="0">
                <a:latin typeface="Palatino Linotype" panose="02040502050505030304" pitchFamily="18" charset="0"/>
                <a:ea typeface="Calibri" panose="020F0502020204030204" pitchFamily="34" charset="0"/>
                <a:cs typeface="Times New Roman" panose="02020603050405020304" pitchFamily="18" charset="0"/>
              </a:rPr>
              <a:t>-indeksinə görə</a:t>
            </a:r>
            <a:endParaRPr lang="en-US" sz="1600" b="1" dirty="0" smtClean="0">
              <a:latin typeface="Palatino Linotype" panose="0204050205050503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az-Latn-AZ" sz="900" b="1" dirty="0" smtClean="0">
                <a:latin typeface="Palatino Linotype" panose="02040502050505030304" pitchFamily="18" charset="0"/>
                <a:ea typeface="Calibri" panose="020F0502020204030204" pitchFamily="34" charset="0"/>
                <a:cs typeface="Times New Roman" panose="02020603050405020304" pitchFamily="18" charset="0"/>
              </a:rPr>
              <a:t> </a:t>
            </a:r>
            <a:endParaRPr lang="en-US" sz="900" b="1" dirty="0" smtClean="0">
              <a:latin typeface="Palatino Linotype" panose="02040502050505030304" pitchFamily="18" charset="0"/>
              <a:ea typeface="Calibri" panose="020F0502020204030204" pitchFamily="34" charset="0"/>
              <a:cs typeface="Times New Roman" panose="02020603050405020304" pitchFamily="18" charset="0"/>
            </a:endParaRPr>
          </a:p>
          <a:p>
            <a:pPr algn="ctr">
              <a:lnSpc>
                <a:spcPct val="107000"/>
              </a:lnSpc>
            </a:pPr>
            <a:r>
              <a:rPr lang="az-Latn-AZ"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ORTA  MƏHSULDARLIQ GÖSTƏRİCİSİ</a:t>
            </a:r>
            <a:endParaRPr lang="ru-RU" sz="16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Прямоугольник 19"/>
              <p:cNvSpPr/>
              <p:nvPr/>
            </p:nvSpPr>
            <p:spPr>
              <a:xfrm>
                <a:off x="6429932" y="1358093"/>
                <a:ext cx="1476686" cy="631520"/>
              </a:xfrm>
              <a:prstGeom prst="rect">
                <a:avLst/>
              </a:prstGeom>
            </p:spPr>
            <p:txBody>
              <a:bodyPr wrap="none">
                <a:spAutoFit/>
              </a:bodyPr>
              <a:lstStyle/>
              <a:p>
                <a:r>
                  <a:rPr lang="az-Latn-AZ" sz="2400" b="1" dirty="0" smtClean="0">
                    <a:solidFill>
                      <a:srgbClr val="FF0000"/>
                    </a:solidFill>
                  </a:rPr>
                  <a:t>= </a:t>
                </a:r>
                <a14:m>
                  <m:oMath xmlns:m="http://schemas.openxmlformats.org/officeDocument/2006/math">
                    <m:f>
                      <m:fPr>
                        <m:ctrlPr>
                          <a:rPr lang="ru-RU"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𝒉</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𝒊𝒏𝒅𝒆𝒌𝒔</m:t>
                        </m:r>
                      </m:num>
                      <m:den>
                        <m:r>
                          <a:rPr lang="en-US" sz="2400" b="1" i="1" smtClean="0">
                            <a:solidFill>
                              <a:srgbClr val="FF0000"/>
                            </a:solidFill>
                            <a:latin typeface="Cambria Math" panose="02040503050406030204" pitchFamily="18" charset="0"/>
                          </a:rPr>
                          <m:t>𝑫𝑺𝒄</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𝑷𝒉𝑫</m:t>
                        </m:r>
                      </m:den>
                    </m:f>
                  </m:oMath>
                </a14:m>
                <a:endParaRPr lang="ru-RU"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429932" y="1358093"/>
                <a:ext cx="1476686" cy="631520"/>
              </a:xfrm>
              <a:prstGeom prst="rect">
                <a:avLst/>
              </a:prstGeom>
              <a:blipFill>
                <a:blip r:embed="rId2"/>
                <a:stretch>
                  <a:fillRect l="-6612" b="-9709"/>
                </a:stretch>
              </a:blipFill>
            </p:spPr>
            <p:txBody>
              <a:bodyPr/>
              <a:lstStyle/>
              <a:p>
                <a:r>
                  <a:rPr lang="ru-RU">
                    <a:noFill/>
                  </a:rPr>
                  <a:t> </a:t>
                </a:r>
              </a:p>
            </p:txBody>
          </p:sp>
        </mc:Fallback>
      </mc:AlternateContent>
      <p:graphicFrame>
        <p:nvGraphicFramePr>
          <p:cNvPr id="18" name="Диаграмма 17"/>
          <p:cNvGraphicFramePr/>
          <p:nvPr>
            <p:extLst>
              <p:ext uri="{D42A27DB-BD31-4B8C-83A1-F6EECF244321}">
                <p14:modId xmlns:p14="http://schemas.microsoft.com/office/powerpoint/2010/main" val="3589271473"/>
              </p:ext>
            </p:extLst>
          </p:nvPr>
        </p:nvGraphicFramePr>
        <p:xfrm>
          <a:off x="184725" y="1989613"/>
          <a:ext cx="8672948" cy="4218277"/>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36</a:t>
            </a:fld>
            <a:r>
              <a:rPr lang="az-Latn-AZ" smtClean="0"/>
              <a:t>/76</a:t>
            </a:r>
            <a:endParaRPr lang="ru-RU" dirty="0"/>
          </a:p>
        </p:txBody>
      </p:sp>
    </p:spTree>
    <p:extLst>
      <p:ext uri="{BB962C8B-B14F-4D97-AF65-F5344CB8AC3E}">
        <p14:creationId xmlns:p14="http://schemas.microsoft.com/office/powerpoint/2010/main" val="401371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2" name="Прямоугольник 11"/>
          <p:cNvSpPr/>
          <p:nvPr/>
        </p:nvSpPr>
        <p:spPr>
          <a:xfrm>
            <a:off x="347162" y="1000214"/>
            <a:ext cx="8703022" cy="619272"/>
          </a:xfrm>
          <a:prstGeom prst="rect">
            <a:avLst/>
          </a:prstGeom>
        </p:spPr>
        <p:txBody>
          <a:bodyPr wrap="square">
            <a:spAutoFit/>
          </a:bodyPr>
          <a:lstStyle/>
          <a:p>
            <a:pPr algn="ctr">
              <a:lnSpc>
                <a:spcPct val="107000"/>
              </a:lnSpc>
              <a:spcAft>
                <a:spcPts val="0"/>
              </a:spcAft>
            </a:pPr>
            <a:r>
              <a:rPr lang="az-Latn-AZ" sz="1600" b="1" spc="300" dirty="0">
                <a:latin typeface="Palatino Linotype" panose="02040502050505030304" pitchFamily="18" charset="0"/>
                <a:ea typeface="Calibri" panose="020F0502020204030204" pitchFamily="34" charset="0"/>
                <a:cs typeface="Times New Roman" panose="02020603050405020304" pitchFamily="18" charset="0"/>
              </a:rPr>
              <a:t> </a:t>
            </a:r>
            <a:r>
              <a:rPr lang="az-Latn-AZ" sz="1600" b="1" spc="300" dirty="0" smtClean="0">
                <a:latin typeface="Palatino Linotype" panose="02040502050505030304" pitchFamily="18" charset="0"/>
                <a:ea typeface="Calibri" panose="020F0502020204030204" pitchFamily="34" charset="0"/>
                <a:cs typeface="Times New Roman" panose="02020603050405020304" pitchFamily="18" charset="0"/>
              </a:rPr>
              <a:t>2022-ci ildə FRTEB  ÜZRƏ ALİMLƏRİN ELMİ ƏSƏRLƏRİN DƏRCİNƏ GÖRƏ ORTA MƏHSULDARLIQ GÖSTƏRİCİLƏRİ</a:t>
            </a:r>
            <a:endParaRPr lang="ru-RU" sz="1600" b="1" spc="300" dirty="0"/>
          </a:p>
        </p:txBody>
      </p:sp>
      <p:sp>
        <p:nvSpPr>
          <p:cNvPr id="16" name="Прямоугольник 15"/>
          <p:cNvSpPr/>
          <p:nvPr/>
        </p:nvSpPr>
        <p:spPr>
          <a:xfrm>
            <a:off x="193746" y="1785020"/>
            <a:ext cx="8703022" cy="619272"/>
          </a:xfrm>
          <a:prstGeom prst="rect">
            <a:avLst/>
          </a:prstGeom>
        </p:spPr>
        <p:txBody>
          <a:bodyPr wrap="square">
            <a:spAutoFit/>
          </a:bodyPr>
          <a:lstStyle/>
          <a:p>
            <a:pPr marL="361950" indent="-361950" algn="just">
              <a:lnSpc>
                <a:spcPct val="107000"/>
              </a:lnSpc>
              <a:spcAft>
                <a:spcPts val="0"/>
              </a:spcAft>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A. BÜTÖVLÜKDƏ ELMİ ƏSƏRLƏRİN (MƏQALƏ, TEZİS və s.) DƏRCİNƏ GÖRƏ ORTA MƏHSULDARLIQ GÖSTƏRİCİSİ:</a:t>
            </a:r>
            <a:endParaRPr lang="ru-RU" sz="1600" dirty="0"/>
          </a:p>
        </p:txBody>
      </p:sp>
      <mc:AlternateContent xmlns:mc="http://schemas.openxmlformats.org/markup-compatibility/2006" xmlns:a14="http://schemas.microsoft.com/office/drawing/2010/main">
        <mc:Choice Requires="a14">
          <p:sp>
            <p:nvSpPr>
              <p:cNvPr id="18" name="Прямоугольник 17"/>
              <p:cNvSpPr/>
              <p:nvPr/>
            </p:nvSpPr>
            <p:spPr>
              <a:xfrm>
                <a:off x="2218183" y="2648410"/>
                <a:ext cx="3441968" cy="621965"/>
              </a:xfrm>
              <a:prstGeom prst="rect">
                <a:avLst/>
              </a:prstGeom>
            </p:spPr>
            <p:txBody>
              <a:bodyPr wrap="none">
                <a:spAutoFit/>
              </a:bodyPr>
              <a:lstStyle/>
              <a:p>
                <a14:m>
                  <m:oMath xmlns:m="http://schemas.openxmlformats.org/officeDocument/2006/math">
                    <m:f>
                      <m:fPr>
                        <m:ctrlPr>
                          <a:rPr lang="ru-RU" sz="2000" b="1" i="1" smtClean="0">
                            <a:solidFill>
                              <a:srgbClr val="FF0000"/>
                            </a:solidFill>
                            <a:latin typeface="Cambria Math" panose="02040503050406030204" pitchFamily="18" charset="0"/>
                          </a:rPr>
                        </m:ctrlPr>
                      </m:fPr>
                      <m:num>
                        <m:r>
                          <a:rPr lang="az-Latn-AZ" sz="2000" b="1" i="0" smtClean="0">
                            <a:solidFill>
                              <a:srgbClr val="FF0000"/>
                            </a:solidFill>
                            <a:latin typeface="Cambria Math" panose="02040503050406030204" pitchFamily="18" charset="0"/>
                          </a:rPr>
                          <m:t>𝐁</m:t>
                        </m:r>
                        <m:r>
                          <a:rPr lang="az-Latn-AZ" sz="2000" b="1" i="0" smtClean="0">
                            <a:solidFill>
                              <a:srgbClr val="FF0000"/>
                            </a:solidFill>
                            <a:latin typeface="Cambria Math" panose="02040503050406030204" pitchFamily="18" charset="0"/>
                          </a:rPr>
                          <m:t>Ü</m:t>
                        </m:r>
                        <m:r>
                          <a:rPr lang="az-Latn-AZ" sz="2000" b="1" i="0" smtClean="0">
                            <a:solidFill>
                              <a:srgbClr val="FF0000"/>
                            </a:solidFill>
                            <a:latin typeface="Cambria Math" panose="02040503050406030204" pitchFamily="18" charset="0"/>
                          </a:rPr>
                          <m:t>𝐓</m:t>
                        </m:r>
                        <m:r>
                          <a:rPr lang="az-Latn-AZ" sz="2000" b="1" i="0" smtClean="0">
                            <a:solidFill>
                              <a:srgbClr val="FF0000"/>
                            </a:solidFill>
                            <a:latin typeface="Cambria Math" panose="02040503050406030204" pitchFamily="18" charset="0"/>
                          </a:rPr>
                          <m:t>Ü</m:t>
                        </m:r>
                        <m:r>
                          <a:rPr lang="az-Latn-AZ" sz="2000" b="1" i="0" smtClean="0">
                            <a:solidFill>
                              <a:srgbClr val="FF0000"/>
                            </a:solidFill>
                            <a:latin typeface="Cambria Math" panose="02040503050406030204" pitchFamily="18" charset="0"/>
                          </a:rPr>
                          <m:t>𝐍</m:t>
                        </m:r>
                        <m:r>
                          <a:rPr lang="az-Latn-AZ" sz="2000" b="1" i="0" smtClean="0">
                            <a:solidFill>
                              <a:srgbClr val="FF0000"/>
                            </a:solidFill>
                            <a:latin typeface="Cambria Math" panose="02040503050406030204" pitchFamily="18" charset="0"/>
                          </a:rPr>
                          <m:t> </m:t>
                        </m:r>
                        <m:r>
                          <a:rPr lang="az-Latn-AZ" sz="2000" b="1" i="0" smtClean="0">
                            <a:solidFill>
                              <a:srgbClr val="FF0000"/>
                            </a:solidFill>
                            <a:latin typeface="Cambria Math" panose="02040503050406030204" pitchFamily="18" charset="0"/>
                          </a:rPr>
                          <m:t>𝐄𝐋𝐌</m:t>
                        </m:r>
                        <m:r>
                          <a:rPr lang="az-Latn-AZ" sz="2000" b="1" i="0" smtClean="0">
                            <a:solidFill>
                              <a:srgbClr val="FF0000"/>
                            </a:solidFill>
                            <a:latin typeface="Cambria Math" panose="02040503050406030204" pitchFamily="18" charset="0"/>
                          </a:rPr>
                          <m:t>İ Ə</m:t>
                        </m:r>
                        <m:r>
                          <a:rPr lang="az-Latn-AZ" sz="2000" b="1" i="0" smtClean="0">
                            <a:solidFill>
                              <a:srgbClr val="FF0000"/>
                            </a:solidFill>
                            <a:latin typeface="Cambria Math" panose="02040503050406030204" pitchFamily="18" charset="0"/>
                          </a:rPr>
                          <m:t>𝐒</m:t>
                        </m:r>
                        <m:r>
                          <a:rPr lang="az-Latn-AZ" sz="2000" b="1" i="0" smtClean="0">
                            <a:solidFill>
                              <a:srgbClr val="FF0000"/>
                            </a:solidFill>
                            <a:latin typeface="Cambria Math" panose="02040503050406030204" pitchFamily="18" charset="0"/>
                          </a:rPr>
                          <m:t>Ə</m:t>
                        </m:r>
                        <m:r>
                          <a:rPr lang="az-Latn-AZ" sz="2000" b="1" i="0" smtClean="0">
                            <a:solidFill>
                              <a:srgbClr val="FF0000"/>
                            </a:solidFill>
                            <a:latin typeface="Cambria Math" panose="02040503050406030204" pitchFamily="18" charset="0"/>
                          </a:rPr>
                          <m:t>𝐑𝐋</m:t>
                        </m:r>
                        <m:r>
                          <a:rPr lang="az-Latn-AZ" sz="2000" b="1" i="0" smtClean="0">
                            <a:solidFill>
                              <a:srgbClr val="FF0000"/>
                            </a:solidFill>
                            <a:latin typeface="Cambria Math" panose="02040503050406030204" pitchFamily="18" charset="0"/>
                          </a:rPr>
                          <m:t>Ə</m:t>
                        </m:r>
                        <m:r>
                          <a:rPr lang="az-Latn-AZ" sz="2000" b="1" i="0" smtClean="0">
                            <a:solidFill>
                              <a:srgbClr val="FF0000"/>
                            </a:solidFill>
                            <a:latin typeface="Cambria Math" panose="02040503050406030204" pitchFamily="18" charset="0"/>
                          </a:rPr>
                          <m:t>𝐑</m:t>
                        </m:r>
                      </m:num>
                      <m:den>
                        <m:nary>
                          <m:naryPr>
                            <m:chr m:val="∑"/>
                            <m:ctrlPr>
                              <a:rPr lang="ru-RU" sz="2000" b="1" i="1" smtClean="0">
                                <a:solidFill>
                                  <a:srgbClr val="FF0000"/>
                                </a:solidFill>
                                <a:latin typeface="Cambria Math" panose="02040503050406030204" pitchFamily="18" charset="0"/>
                              </a:rPr>
                            </m:ctrlPr>
                          </m:naryPr>
                          <m:sub>
                            <m:r>
                              <m:rPr>
                                <m:brk m:alnAt="23"/>
                              </m:rPr>
                              <a:rPr lang="az-Latn-AZ" sz="2000" b="1" i="0" smtClean="0">
                                <a:solidFill>
                                  <a:srgbClr val="FF0000"/>
                                </a:solidFill>
                                <a:latin typeface="Cambria Math" panose="02040503050406030204" pitchFamily="18" charset="0"/>
                              </a:rPr>
                              <m:t>𝐢</m:t>
                            </m:r>
                            <m:r>
                              <a:rPr lang="az-Latn-AZ" sz="2000" b="1" i="0" smtClean="0">
                                <a:solidFill>
                                  <a:srgbClr val="FF0000"/>
                                </a:solidFill>
                                <a:latin typeface="Cambria Math" panose="02040503050406030204" pitchFamily="18" charset="0"/>
                              </a:rPr>
                              <m:t>=</m:t>
                            </m:r>
                            <m:r>
                              <a:rPr lang="az-Latn-AZ" sz="2000" b="1" i="0" smtClean="0">
                                <a:solidFill>
                                  <a:srgbClr val="FF0000"/>
                                </a:solidFill>
                                <a:latin typeface="Cambria Math" panose="02040503050406030204" pitchFamily="18" charset="0"/>
                              </a:rPr>
                              <m:t>𝟏</m:t>
                            </m:r>
                          </m:sub>
                          <m:sup>
                            <m:r>
                              <a:rPr lang="az-Latn-AZ" sz="2000" b="1" i="0" smtClean="0">
                                <a:solidFill>
                                  <a:srgbClr val="FF0000"/>
                                </a:solidFill>
                                <a:latin typeface="Cambria Math" panose="02040503050406030204" pitchFamily="18" charset="0"/>
                              </a:rPr>
                              <m:t>𝟕</m:t>
                            </m:r>
                          </m:sup>
                          <m:e>
                            <m:r>
                              <a:rPr lang="az-Latn-AZ" sz="2000" b="1" i="0" smtClean="0">
                                <a:solidFill>
                                  <a:srgbClr val="FF0000"/>
                                </a:solidFill>
                                <a:latin typeface="Cambria Math" panose="02040503050406030204" pitchFamily="18" charset="0"/>
                              </a:rPr>
                              <m:t>(</m:t>
                            </m:r>
                            <m:r>
                              <a:rPr lang="az-Latn-AZ" sz="2000" b="1" i="0">
                                <a:solidFill>
                                  <a:srgbClr val="FF0000"/>
                                </a:solidFill>
                                <a:latin typeface="Cambria Math" panose="02040503050406030204" pitchFamily="18" charset="0"/>
                              </a:rPr>
                              <m:t>𝐃𝐒𝐜</m:t>
                            </m:r>
                            <m:r>
                              <a:rPr lang="az-Latn-AZ" sz="2000" b="1" i="0">
                                <a:solidFill>
                                  <a:srgbClr val="FF0000"/>
                                </a:solidFill>
                                <a:latin typeface="Cambria Math" panose="02040503050406030204" pitchFamily="18" charset="0"/>
                              </a:rPr>
                              <m:t>+</m:t>
                            </m:r>
                            <m:r>
                              <a:rPr lang="az-Latn-AZ" sz="2000" b="1" i="0">
                                <a:solidFill>
                                  <a:srgbClr val="FF0000"/>
                                </a:solidFill>
                                <a:latin typeface="Cambria Math" panose="02040503050406030204" pitchFamily="18" charset="0"/>
                              </a:rPr>
                              <m:t>𝐏𝐡𝐃</m:t>
                            </m:r>
                            <m:r>
                              <a:rPr lang="az-Latn-AZ" sz="2000" b="1" i="0" smtClean="0">
                                <a:solidFill>
                                  <a:srgbClr val="FF0000"/>
                                </a:solidFill>
                                <a:latin typeface="Cambria Math" panose="02040503050406030204" pitchFamily="18" charset="0"/>
                              </a:rPr>
                              <m:t>)</m:t>
                            </m:r>
                          </m:e>
                        </m:nary>
                      </m:den>
                    </m:f>
                  </m:oMath>
                </a14:m>
                <a:r>
                  <a:rPr lang="az-Latn-AZ"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000" b="1" i="1">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𝟏𝟖𝟒𝟕</m:t>
                        </m:r>
                      </m:num>
                      <m:den>
                        <m:r>
                          <a:rPr lang="en-US" sz="2000" b="1" i="1" smtClean="0">
                            <a:solidFill>
                              <a:srgbClr val="FF0000"/>
                            </a:solidFill>
                            <a:latin typeface="Cambria Math" panose="02040503050406030204" pitchFamily="18" charset="0"/>
                          </a:rPr>
                          <m:t>𝟓</m:t>
                        </m:r>
                        <m:r>
                          <a:rPr lang="az-Latn-AZ" sz="2000" b="1" i="1" smtClean="0">
                            <a:solidFill>
                              <a:srgbClr val="FF0000"/>
                            </a:solidFill>
                            <a:latin typeface="Cambria Math" panose="02040503050406030204" pitchFamily="18" charset="0"/>
                          </a:rPr>
                          <m:t>𝟑𝟐</m:t>
                        </m:r>
                      </m:den>
                    </m:f>
                  </m:oMath>
                </a14:m>
                <a:r>
                  <a:rPr lang="en-US" sz="2000" dirty="0" smtClean="0">
                    <a:solidFill>
                      <a:srgbClr val="FF0000"/>
                    </a:solidFill>
                    <a:latin typeface="Times New Roman" panose="02020603050405020304" pitchFamily="18" charset="0"/>
                    <a:cs typeface="Times New Roman" panose="02020603050405020304" pitchFamily="18" charset="0"/>
                  </a:rPr>
                  <a:t>=3</a:t>
                </a:r>
                <a:r>
                  <a:rPr lang="ru-RU" sz="2000" dirty="0" smtClean="0">
                    <a:solidFill>
                      <a:srgbClr val="FF0000"/>
                    </a:solidFill>
                    <a:latin typeface="Times New Roman" panose="02020603050405020304" pitchFamily="18" charset="0"/>
                    <a:cs typeface="Times New Roman" panose="02020603050405020304" pitchFamily="18" charset="0"/>
                  </a:rPr>
                  <a:t>,</a:t>
                </a:r>
                <a:r>
                  <a:rPr lang="az-Latn-AZ" sz="2000" dirty="0" smtClean="0">
                    <a:solidFill>
                      <a:srgbClr val="FF0000"/>
                    </a:solidFill>
                    <a:latin typeface="Times New Roman" panose="02020603050405020304" pitchFamily="18" charset="0"/>
                    <a:cs typeface="Times New Roman" panose="02020603050405020304" pitchFamily="18" charset="0"/>
                  </a:rPr>
                  <a:t>47</a:t>
                </a:r>
                <a:endParaRPr lang="ru-RU" sz="2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2218183" y="2648410"/>
                <a:ext cx="3441968" cy="621965"/>
              </a:xfrm>
              <a:prstGeom prst="rect">
                <a:avLst/>
              </a:prstGeom>
              <a:blipFill>
                <a:blip r:embed="rId2"/>
                <a:stretch>
                  <a:fillRect r="-1062"/>
                </a:stretch>
              </a:blipFill>
            </p:spPr>
            <p:txBody>
              <a:bodyPr/>
              <a:lstStyle/>
              <a:p>
                <a:r>
                  <a:rPr lang="ru-RU">
                    <a:noFill/>
                  </a:rPr>
                  <a:t> </a:t>
                </a:r>
              </a:p>
            </p:txBody>
          </p:sp>
        </mc:Fallback>
      </mc:AlternateContent>
      <p:sp>
        <p:nvSpPr>
          <p:cNvPr id="20" name="Прямоугольник 19"/>
          <p:cNvSpPr/>
          <p:nvPr/>
        </p:nvSpPr>
        <p:spPr>
          <a:xfrm>
            <a:off x="193746" y="3835521"/>
            <a:ext cx="8703022" cy="619272"/>
          </a:xfrm>
          <a:prstGeom prst="rect">
            <a:avLst/>
          </a:prstGeom>
        </p:spPr>
        <p:txBody>
          <a:bodyPr wrap="square">
            <a:spAutoFit/>
          </a:bodyPr>
          <a:lstStyle/>
          <a:p>
            <a:pPr marL="361950" indent="-361950" algn="just">
              <a:lnSpc>
                <a:spcPct val="107000"/>
              </a:lnSpc>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B. XARİCDƏ ELMİ ƏSƏRLƏRİN DƏRCİNƏ GÖRƏ ORTA MƏHSULDARLIQ </a:t>
            </a:r>
            <a:r>
              <a:rPr lang="az-Latn-AZ" sz="1600" dirty="0">
                <a:latin typeface="Palatino Linotype" panose="02040502050505030304" pitchFamily="18" charset="0"/>
                <a:ea typeface="Calibri" panose="020F0502020204030204" pitchFamily="34" charset="0"/>
                <a:cs typeface="Times New Roman" panose="02020603050405020304" pitchFamily="18" charset="0"/>
              </a:rPr>
              <a:t>GÖSTƏRİCİSİ:</a:t>
            </a:r>
            <a:endParaRPr lang="ru-RU" sz="1600" dirty="0"/>
          </a:p>
          <a:p>
            <a:pPr marL="361950" indent="-361950" algn="just">
              <a:lnSpc>
                <a:spcPct val="107000"/>
              </a:lnSpc>
              <a:spcAft>
                <a:spcPts val="0"/>
              </a:spcAft>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a:t>
            </a:r>
            <a:endParaRPr lang="ru-RU" sz="1600" dirty="0"/>
          </a:p>
        </p:txBody>
      </p:sp>
      <mc:AlternateContent xmlns:mc="http://schemas.openxmlformats.org/markup-compatibility/2006" xmlns:a14="http://schemas.microsoft.com/office/drawing/2010/main">
        <mc:Choice Requires="a14">
          <p:sp>
            <p:nvSpPr>
              <p:cNvPr id="21" name="Прямоугольник 20"/>
              <p:cNvSpPr/>
              <p:nvPr/>
            </p:nvSpPr>
            <p:spPr>
              <a:xfrm>
                <a:off x="812800" y="4626366"/>
                <a:ext cx="5555453" cy="621452"/>
              </a:xfrm>
              <a:prstGeom prst="rect">
                <a:avLst/>
              </a:prstGeom>
            </p:spPr>
            <p:txBody>
              <a:bodyPr wrap="square">
                <a:spAutoFit/>
              </a:bodyPr>
              <a:lstStyle/>
              <a:p>
                <a14:m>
                  <m:oMath xmlns:m="http://schemas.openxmlformats.org/officeDocument/2006/math">
                    <m:f>
                      <m:fPr>
                        <m:ctrlPr>
                          <a:rPr lang="ru-RU" b="1" i="1" smtClean="0">
                            <a:solidFill>
                              <a:srgbClr val="FF0000"/>
                            </a:solidFill>
                            <a:latin typeface="Cambria Math" panose="02040503050406030204" pitchFamily="18" charset="0"/>
                          </a:rPr>
                        </m:ctrlPr>
                      </m:fPr>
                      <m:num>
                        <m:r>
                          <m:rPr>
                            <m:nor/>
                          </m:rPr>
                          <a:rPr lang="az-Latn-AZ" b="1" smtClean="0">
                            <a:solidFill>
                              <a:srgbClr val="FF0000"/>
                            </a:solidFill>
                            <a:latin typeface="Cambria Math" panose="02040503050406030204" pitchFamily="18" charset="0"/>
                          </a:rPr>
                          <m:t>XAR</m:t>
                        </m:r>
                        <m:r>
                          <m:rPr>
                            <m:nor/>
                          </m:rPr>
                          <a:rPr lang="az-Latn-AZ" b="1" smtClean="0">
                            <a:solidFill>
                              <a:srgbClr val="FF0000"/>
                            </a:solidFill>
                            <a:latin typeface="Cambria Math" panose="02040503050406030204" pitchFamily="18" charset="0"/>
                          </a:rPr>
                          <m:t>İ</m:t>
                        </m:r>
                        <m:r>
                          <m:rPr>
                            <m:nor/>
                          </m:rPr>
                          <a:rPr lang="az-Latn-AZ" b="1" smtClean="0">
                            <a:solidFill>
                              <a:srgbClr val="FF0000"/>
                            </a:solidFill>
                            <a:latin typeface="Cambria Math" panose="02040503050406030204" pitchFamily="18" charset="0"/>
                          </a:rPr>
                          <m:t>CD</m:t>
                        </m:r>
                        <m:r>
                          <m:rPr>
                            <m:nor/>
                          </m:rPr>
                          <a:rPr lang="az-Latn-AZ" b="1" smtClean="0">
                            <a:solidFill>
                              <a:srgbClr val="FF0000"/>
                            </a:solidFill>
                            <a:latin typeface="Cambria Math" panose="02040503050406030204" pitchFamily="18" charset="0"/>
                          </a:rPr>
                          <m:t>Ə </m:t>
                        </m:r>
                        <m:r>
                          <m:rPr>
                            <m:nor/>
                          </m:rPr>
                          <a:rPr lang="az-Latn-AZ" b="1" smtClean="0">
                            <a:solidFill>
                              <a:srgbClr val="FF0000"/>
                            </a:solidFill>
                            <a:latin typeface="Cambria Math" panose="02040503050406030204" pitchFamily="18" charset="0"/>
                          </a:rPr>
                          <m:t>D</m:t>
                        </m:r>
                        <m:r>
                          <m:rPr>
                            <m:nor/>
                          </m:rPr>
                          <a:rPr lang="az-Latn-AZ" b="1" smtClean="0">
                            <a:solidFill>
                              <a:srgbClr val="FF0000"/>
                            </a:solidFill>
                            <a:latin typeface="Cambria Math" panose="02040503050406030204" pitchFamily="18" charset="0"/>
                          </a:rPr>
                          <m:t>Ə</m:t>
                        </m:r>
                        <m:r>
                          <m:rPr>
                            <m:nor/>
                          </m:rPr>
                          <a:rPr lang="az-Latn-AZ" b="1" smtClean="0">
                            <a:solidFill>
                              <a:srgbClr val="FF0000"/>
                            </a:solidFill>
                            <a:latin typeface="Cambria Math" panose="02040503050406030204" pitchFamily="18" charset="0"/>
                          </a:rPr>
                          <m:t>RC</m:t>
                        </m:r>
                        <m:r>
                          <m:rPr>
                            <m:nor/>
                          </m:rPr>
                          <a:rPr lang="az-Latn-AZ" b="1" smtClean="0">
                            <a:solidFill>
                              <a:srgbClr val="FF0000"/>
                            </a:solidFill>
                            <a:latin typeface="Cambria Math" panose="02040503050406030204" pitchFamily="18" charset="0"/>
                          </a:rPr>
                          <m:t> </m:t>
                        </m:r>
                        <m:r>
                          <m:rPr>
                            <m:nor/>
                          </m:rPr>
                          <a:rPr lang="az-Latn-AZ" b="1" smtClean="0">
                            <a:solidFill>
                              <a:srgbClr val="FF0000"/>
                            </a:solidFill>
                            <a:latin typeface="Cambria Math" panose="02040503050406030204" pitchFamily="18" charset="0"/>
                          </a:rPr>
                          <m:t>OLUNAN</m:t>
                        </m:r>
                        <m:r>
                          <m:rPr>
                            <m:nor/>
                          </m:rPr>
                          <a:rPr lang="az-Latn-AZ" b="1" smtClean="0">
                            <a:solidFill>
                              <a:srgbClr val="FF0000"/>
                            </a:solidFill>
                            <a:latin typeface="Cambria Math" panose="02040503050406030204" pitchFamily="18" charset="0"/>
                          </a:rPr>
                          <m:t> </m:t>
                        </m:r>
                        <m:r>
                          <m:rPr>
                            <m:nor/>
                          </m:rPr>
                          <a:rPr lang="az-Latn-AZ" b="1" smtClean="0">
                            <a:solidFill>
                              <a:srgbClr val="FF0000"/>
                            </a:solidFill>
                            <a:latin typeface="Cambria Math" panose="02040503050406030204" pitchFamily="18" charset="0"/>
                          </a:rPr>
                          <m:t>ELM</m:t>
                        </m:r>
                        <m:r>
                          <m:rPr>
                            <m:nor/>
                          </m:rPr>
                          <a:rPr lang="az-Latn-AZ" b="1" smtClean="0">
                            <a:solidFill>
                              <a:srgbClr val="FF0000"/>
                            </a:solidFill>
                            <a:latin typeface="Cambria Math" panose="02040503050406030204" pitchFamily="18" charset="0"/>
                          </a:rPr>
                          <m:t>İ Ə</m:t>
                        </m:r>
                        <m:r>
                          <m:rPr>
                            <m:nor/>
                          </m:rPr>
                          <a:rPr lang="az-Latn-AZ" b="1" smtClean="0">
                            <a:solidFill>
                              <a:srgbClr val="FF0000"/>
                            </a:solidFill>
                            <a:latin typeface="Cambria Math" panose="02040503050406030204" pitchFamily="18" charset="0"/>
                          </a:rPr>
                          <m:t>S</m:t>
                        </m:r>
                        <m:r>
                          <m:rPr>
                            <m:nor/>
                          </m:rPr>
                          <a:rPr lang="az-Latn-AZ" b="1" smtClean="0">
                            <a:solidFill>
                              <a:srgbClr val="FF0000"/>
                            </a:solidFill>
                            <a:latin typeface="Cambria Math" panose="02040503050406030204" pitchFamily="18" charset="0"/>
                          </a:rPr>
                          <m:t>Ə</m:t>
                        </m:r>
                        <m:r>
                          <m:rPr>
                            <m:nor/>
                          </m:rPr>
                          <a:rPr lang="az-Latn-AZ" b="1" smtClean="0">
                            <a:solidFill>
                              <a:srgbClr val="FF0000"/>
                            </a:solidFill>
                            <a:latin typeface="Cambria Math" panose="02040503050406030204" pitchFamily="18" charset="0"/>
                          </a:rPr>
                          <m:t>RL</m:t>
                        </m:r>
                        <m:r>
                          <m:rPr>
                            <m:nor/>
                          </m:rPr>
                          <a:rPr lang="az-Latn-AZ" b="1" smtClean="0">
                            <a:solidFill>
                              <a:srgbClr val="FF0000"/>
                            </a:solidFill>
                            <a:latin typeface="Cambria Math" panose="02040503050406030204" pitchFamily="18" charset="0"/>
                          </a:rPr>
                          <m:t>Ə</m:t>
                        </m:r>
                        <m:r>
                          <m:rPr>
                            <m:nor/>
                          </m:rPr>
                          <a:rPr lang="az-Latn-AZ" b="1" smtClean="0">
                            <a:solidFill>
                              <a:srgbClr val="FF0000"/>
                            </a:solidFill>
                            <a:latin typeface="Cambria Math" panose="02040503050406030204" pitchFamily="18" charset="0"/>
                          </a:rPr>
                          <m:t>R</m:t>
                        </m:r>
                      </m:num>
                      <m:den>
                        <m:nary>
                          <m:naryPr>
                            <m:chr m:val="∑"/>
                            <m:ctrlPr>
                              <a:rPr lang="ru-RU" b="1" i="1" smtClean="0">
                                <a:solidFill>
                                  <a:srgbClr val="FF0000"/>
                                </a:solidFill>
                                <a:latin typeface="Cambria Math" panose="02040503050406030204" pitchFamily="18" charset="0"/>
                              </a:rPr>
                            </m:ctrlPr>
                          </m:naryPr>
                          <m:sub>
                            <m:r>
                              <m:rPr>
                                <m:brk m:alnAt="23"/>
                              </m:rPr>
                              <a:rPr lang="az-Latn-AZ" b="1" i="0" smtClean="0">
                                <a:solidFill>
                                  <a:srgbClr val="FF0000"/>
                                </a:solidFill>
                                <a:latin typeface="Cambria Math" panose="02040503050406030204" pitchFamily="18" charset="0"/>
                              </a:rPr>
                              <m:t>𝐢</m:t>
                            </m:r>
                            <m:r>
                              <a:rPr lang="az-Latn-AZ" b="1" i="0" smtClean="0">
                                <a:solidFill>
                                  <a:srgbClr val="FF0000"/>
                                </a:solidFill>
                                <a:latin typeface="Cambria Math" panose="02040503050406030204" pitchFamily="18" charset="0"/>
                              </a:rPr>
                              <m:t>=</m:t>
                            </m:r>
                            <m:r>
                              <a:rPr lang="az-Latn-AZ" b="1" i="0" smtClean="0">
                                <a:solidFill>
                                  <a:srgbClr val="FF0000"/>
                                </a:solidFill>
                                <a:latin typeface="Cambria Math" panose="02040503050406030204" pitchFamily="18" charset="0"/>
                              </a:rPr>
                              <m:t>𝟏</m:t>
                            </m:r>
                          </m:sub>
                          <m:sup>
                            <m:r>
                              <a:rPr lang="az-Latn-AZ" b="1" i="0" smtClean="0">
                                <a:solidFill>
                                  <a:srgbClr val="FF0000"/>
                                </a:solidFill>
                                <a:latin typeface="Cambria Math" panose="02040503050406030204" pitchFamily="18" charset="0"/>
                              </a:rPr>
                              <m:t>𝟕</m:t>
                            </m:r>
                          </m:sup>
                          <m:e>
                            <m:r>
                              <a:rPr lang="az-Latn-AZ" b="1" i="0" smtClean="0">
                                <a:solidFill>
                                  <a:srgbClr val="FF0000"/>
                                </a:solidFill>
                                <a:latin typeface="Cambria Math" panose="02040503050406030204" pitchFamily="18" charset="0"/>
                              </a:rPr>
                              <m:t>(</m:t>
                            </m:r>
                            <m:r>
                              <a:rPr lang="az-Latn-AZ" b="1" i="0">
                                <a:solidFill>
                                  <a:srgbClr val="FF0000"/>
                                </a:solidFill>
                                <a:latin typeface="Cambria Math" panose="02040503050406030204" pitchFamily="18" charset="0"/>
                              </a:rPr>
                              <m:t>𝐃𝐒𝐜</m:t>
                            </m:r>
                            <m:r>
                              <a:rPr lang="az-Latn-AZ" b="1" i="0">
                                <a:solidFill>
                                  <a:srgbClr val="FF0000"/>
                                </a:solidFill>
                                <a:latin typeface="Cambria Math" panose="02040503050406030204" pitchFamily="18" charset="0"/>
                              </a:rPr>
                              <m:t>+</m:t>
                            </m:r>
                            <m:r>
                              <a:rPr lang="az-Latn-AZ" b="1" i="0">
                                <a:solidFill>
                                  <a:srgbClr val="FF0000"/>
                                </a:solidFill>
                                <a:latin typeface="Cambria Math" panose="02040503050406030204" pitchFamily="18" charset="0"/>
                              </a:rPr>
                              <m:t>𝐏𝐡𝐃</m:t>
                            </m:r>
                            <m:r>
                              <a:rPr lang="az-Latn-AZ" b="1" i="0" smtClean="0">
                                <a:solidFill>
                                  <a:srgbClr val="FF0000"/>
                                </a:solidFill>
                                <a:latin typeface="Cambria Math" panose="02040503050406030204" pitchFamily="18" charset="0"/>
                              </a:rPr>
                              <m:t>)</m:t>
                            </m:r>
                          </m:e>
                        </m:nary>
                      </m:den>
                    </m:f>
                  </m:oMath>
                </a14:m>
                <a:r>
                  <a:rPr lang="az-Latn-AZ"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b="1" i="1">
                            <a:solidFill>
                              <a:srgbClr val="FF0000"/>
                            </a:solidFill>
                            <a:latin typeface="Cambria Math" panose="02040503050406030204" pitchFamily="18" charset="0"/>
                          </a:rPr>
                        </m:ctrlPr>
                      </m:fPr>
                      <m:num>
                        <m:r>
                          <m:rPr>
                            <m:nor/>
                          </m:rPr>
                          <a:rPr lang="ru-RU" b="1" i="0" smtClean="0">
                            <a:solidFill>
                              <a:srgbClr val="FF0000"/>
                            </a:solidFill>
                            <a:latin typeface="Cambria Math" panose="02040503050406030204" pitchFamily="18" charset="0"/>
                          </a:rPr>
                          <m:t>957</m:t>
                        </m:r>
                      </m:num>
                      <m:den>
                        <m:r>
                          <a:rPr lang="ru-RU" b="1" i="0" smtClean="0">
                            <a:solidFill>
                              <a:srgbClr val="FF0000"/>
                            </a:solidFill>
                            <a:latin typeface="Cambria Math" panose="02040503050406030204" pitchFamily="18" charset="0"/>
                          </a:rPr>
                          <m:t>𝟓</m:t>
                        </m:r>
                        <m:r>
                          <a:rPr lang="az-Latn-AZ" b="1" i="1" smtClean="0">
                            <a:solidFill>
                              <a:srgbClr val="FF0000"/>
                            </a:solidFill>
                            <a:latin typeface="Cambria Math" panose="02040503050406030204" pitchFamily="18" charset="0"/>
                          </a:rPr>
                          <m:t>𝟑𝟐</m:t>
                        </m:r>
                      </m:den>
                    </m:f>
                  </m:oMath>
                </a14:m>
                <a:r>
                  <a:rPr lang="ru-RU" dirty="0" smtClean="0">
                    <a:solidFill>
                      <a:srgbClr val="FF0000"/>
                    </a:solidFill>
                    <a:latin typeface="Times New Roman" panose="02020603050405020304" pitchFamily="18" charset="0"/>
                    <a:cs typeface="Times New Roman" panose="02020603050405020304" pitchFamily="18" charset="0"/>
                  </a:rPr>
                  <a:t>=1,8</a:t>
                </a:r>
                <a:endParaRPr lang="ru-RU"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1" name="Прямоугольник 20"/>
              <p:cNvSpPr>
                <a:spLocks noRot="1" noChangeAspect="1" noMove="1" noResize="1" noEditPoints="1" noAdjustHandles="1" noChangeArrowheads="1" noChangeShapeType="1" noTextEdit="1"/>
              </p:cNvSpPr>
              <p:nvPr/>
            </p:nvSpPr>
            <p:spPr>
              <a:xfrm>
                <a:off x="812800" y="4626366"/>
                <a:ext cx="5555453" cy="621452"/>
              </a:xfrm>
              <a:prstGeom prst="rect">
                <a:avLst/>
              </a:prstGeom>
              <a:blipFill>
                <a:blip r:embed="rId3"/>
                <a:stretch>
                  <a:fillRect/>
                </a:stretch>
              </a:blipFill>
            </p:spPr>
            <p:txBody>
              <a:bodyPr/>
              <a:lstStyle/>
              <a:p>
                <a:r>
                  <a:rPr lang="ru-RU">
                    <a:noFill/>
                  </a:rPr>
                  <a:t> </a:t>
                </a:r>
              </a:p>
            </p:txBody>
          </p:sp>
        </mc:Fallback>
      </mc:AlternateContent>
      <p:sp>
        <p:nvSpPr>
          <p:cNvPr id="29" name="Прямоугольник 28"/>
          <p:cNvSpPr/>
          <p:nvPr/>
        </p:nvSpPr>
        <p:spPr>
          <a:xfrm>
            <a:off x="6297746" y="4626366"/>
            <a:ext cx="2752438" cy="584775"/>
          </a:xfrm>
          <a:prstGeom prst="rect">
            <a:avLst/>
          </a:prstGeom>
        </p:spPr>
        <p:txBody>
          <a:bodyPr wrap="square">
            <a:spAutoFit/>
          </a:bodyPr>
          <a:lstStyle/>
          <a:p>
            <a:pPr algn="ct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BİR   ALİM    İLDƏ   TƏXMİNƏN   2  MƏQALƏ</a:t>
            </a:r>
            <a:endParaRPr lang="ru-RU" sz="1600" b="1" dirty="0">
              <a:solidFill>
                <a:srgbClr val="0000CC"/>
              </a:solidFill>
            </a:endParaRPr>
          </a:p>
        </p:txBody>
      </p:sp>
      <p:sp>
        <p:nvSpPr>
          <p:cNvPr id="31" name="Прямоугольник 30"/>
          <p:cNvSpPr/>
          <p:nvPr/>
        </p:nvSpPr>
        <p:spPr>
          <a:xfrm>
            <a:off x="5917247" y="2603386"/>
            <a:ext cx="3062648" cy="584775"/>
          </a:xfrm>
          <a:prstGeom prst="rect">
            <a:avLst/>
          </a:prstGeom>
        </p:spPr>
        <p:txBody>
          <a:bodyPr wrap="square">
            <a:spAutoFit/>
          </a:bodyPr>
          <a:lstStyle/>
          <a:p>
            <a:pPr algn="ct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BİR   ALİM   İLDƏ   TƏXMİNƏN   3-4  MƏQALƏ</a:t>
            </a:r>
            <a:endParaRPr lang="ru-RU" sz="1600" b="1" dirty="0">
              <a:solidFill>
                <a:srgbClr val="0000CC"/>
              </a:solidFill>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37</a:t>
            </a:fld>
            <a:r>
              <a:rPr lang="az-Latn-AZ" smtClean="0"/>
              <a:t>/76</a:t>
            </a:r>
            <a:endParaRPr lang="ru-RU" dirty="0"/>
          </a:p>
        </p:txBody>
      </p:sp>
    </p:spTree>
    <p:extLst>
      <p:ext uri="{BB962C8B-B14F-4D97-AF65-F5344CB8AC3E}">
        <p14:creationId xmlns:p14="http://schemas.microsoft.com/office/powerpoint/2010/main" val="118721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3783" y="6253476"/>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18846"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119813"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2" name="Прямоугольник 11"/>
          <p:cNvSpPr/>
          <p:nvPr/>
        </p:nvSpPr>
        <p:spPr>
          <a:xfrm>
            <a:off x="347162" y="1000214"/>
            <a:ext cx="8703022" cy="619272"/>
          </a:xfrm>
          <a:prstGeom prst="rect">
            <a:avLst/>
          </a:prstGeom>
        </p:spPr>
        <p:txBody>
          <a:bodyPr wrap="square">
            <a:spAutoFit/>
          </a:bodyPr>
          <a:lstStyle/>
          <a:p>
            <a:pPr algn="ctr">
              <a:lnSpc>
                <a:spcPct val="107000"/>
              </a:lnSpc>
              <a:spcAft>
                <a:spcPts val="0"/>
              </a:spcAft>
            </a:pPr>
            <a:r>
              <a:rPr lang="az-Latn-AZ" sz="1600" b="1" spc="300" dirty="0">
                <a:latin typeface="Palatino Linotype" panose="02040502050505030304" pitchFamily="18" charset="0"/>
                <a:ea typeface="Calibri" panose="020F0502020204030204" pitchFamily="34" charset="0"/>
                <a:cs typeface="Times New Roman" panose="02020603050405020304" pitchFamily="18" charset="0"/>
              </a:rPr>
              <a:t> </a:t>
            </a:r>
            <a:r>
              <a:rPr lang="az-Latn-AZ" sz="1600" b="1" spc="300" dirty="0" smtClean="0">
                <a:latin typeface="Palatino Linotype" panose="02040502050505030304" pitchFamily="18" charset="0"/>
                <a:ea typeface="Calibri" panose="020F0502020204030204" pitchFamily="34" charset="0"/>
                <a:cs typeface="Times New Roman" panose="02020603050405020304" pitchFamily="18" charset="0"/>
              </a:rPr>
              <a:t>2022-ci ildə FRTEB  ÜZRƏ ALİMLƏRİN ELMİ ƏSƏRLƏRİN DƏRCİNƏ GÖRƏ ORTA MƏHSULDARLIQ GÖSTƏRİCİLƏRİ</a:t>
            </a:r>
            <a:endParaRPr lang="ru-RU" sz="1600" b="1" spc="300" dirty="0"/>
          </a:p>
        </p:txBody>
      </p:sp>
      <p:sp>
        <p:nvSpPr>
          <p:cNvPr id="22" name="Прямоугольник 21"/>
          <p:cNvSpPr/>
          <p:nvPr/>
        </p:nvSpPr>
        <p:spPr>
          <a:xfrm>
            <a:off x="148082" y="1638799"/>
            <a:ext cx="8703022" cy="882742"/>
          </a:xfrm>
          <a:prstGeom prst="rect">
            <a:avLst/>
          </a:prstGeom>
        </p:spPr>
        <p:txBody>
          <a:bodyPr wrap="square">
            <a:spAutoFit/>
          </a:bodyPr>
          <a:lstStyle/>
          <a:p>
            <a:pPr marL="361950" indent="-361950" algn="just">
              <a:lnSpc>
                <a:spcPct val="107000"/>
              </a:lnSpc>
            </a:pPr>
            <a:r>
              <a:rPr lang="az-Latn-AZ" sz="1600" dirty="0">
                <a:latin typeface="Palatino Linotype" panose="02040502050505030304" pitchFamily="18" charset="0"/>
                <a:ea typeface="Calibri" panose="020F0502020204030204" pitchFamily="34" charset="0"/>
                <a:cs typeface="Times New Roman" panose="02020603050405020304" pitchFamily="18" charset="0"/>
              </a:rPr>
              <a:t>C</a:t>
            </a: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SCOPUS BAZASINA DAXİL OLAN ELMİ ƏSƏRLƏRİN DƏRCİNƏ GÖRƏ ORTA MƏHSULDARLIQ </a:t>
            </a:r>
            <a:r>
              <a:rPr lang="az-Latn-AZ" sz="1600" dirty="0">
                <a:latin typeface="Palatino Linotype" panose="02040502050505030304" pitchFamily="18" charset="0"/>
                <a:ea typeface="Calibri" panose="020F0502020204030204" pitchFamily="34" charset="0"/>
                <a:cs typeface="Times New Roman" panose="02020603050405020304" pitchFamily="18" charset="0"/>
              </a:rPr>
              <a:t>GÖSTƏRİCİSİ:</a:t>
            </a:r>
            <a:endParaRPr lang="ru-RU" sz="1600" dirty="0"/>
          </a:p>
          <a:p>
            <a:pPr marL="361950" indent="-361950" algn="just">
              <a:lnSpc>
                <a:spcPct val="107000"/>
              </a:lnSpc>
              <a:spcAft>
                <a:spcPts val="0"/>
              </a:spcAft>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a:t>
            </a:r>
            <a:endParaRPr lang="ru-RU" sz="1600" dirty="0"/>
          </a:p>
        </p:txBody>
      </p:sp>
      <mc:AlternateContent xmlns:mc="http://schemas.openxmlformats.org/markup-compatibility/2006" xmlns:a14="http://schemas.microsoft.com/office/drawing/2010/main">
        <mc:Choice Requires="a14">
          <p:sp>
            <p:nvSpPr>
              <p:cNvPr id="23" name="Прямоугольник 22"/>
              <p:cNvSpPr/>
              <p:nvPr/>
            </p:nvSpPr>
            <p:spPr>
              <a:xfrm>
                <a:off x="1702855" y="2211210"/>
                <a:ext cx="3947812" cy="623184"/>
              </a:xfrm>
              <a:prstGeom prst="rect">
                <a:avLst/>
              </a:prstGeom>
            </p:spPr>
            <p:txBody>
              <a:bodyPr wrap="none">
                <a:spAutoFit/>
              </a:bodyPr>
              <a:lstStyle/>
              <a:p>
                <a14:m>
                  <m:oMath xmlns:m="http://schemas.openxmlformats.org/officeDocument/2006/math">
                    <m:f>
                      <m:fPr>
                        <m:ctrlPr>
                          <a:rPr lang="ru-RU" sz="2000" b="1" i="1" smtClean="0">
                            <a:solidFill>
                              <a:srgbClr val="FF0000"/>
                            </a:solidFill>
                            <a:latin typeface="Cambria Math" panose="02040503050406030204" pitchFamily="18" charset="0"/>
                          </a:rPr>
                        </m:ctrlPr>
                      </m:fPr>
                      <m:num>
                        <m:r>
                          <a:rPr lang="az-Latn-AZ" sz="2000" b="1" i="1">
                            <a:solidFill>
                              <a:srgbClr val="FF0000"/>
                            </a:solidFill>
                            <a:latin typeface="Cambria Math" panose="02040503050406030204" pitchFamily="18" charset="0"/>
                          </a:rPr>
                          <m:t>𝑺𝑪𝑶𝑷𝑼𝑺</m:t>
                        </m:r>
                        <m:r>
                          <a:rPr lang="ru-RU"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𝑬𝑳𝑴</m:t>
                        </m:r>
                        <m:r>
                          <a:rPr lang="az-Latn-AZ" sz="2000" b="1" i="1" smtClean="0">
                            <a:solidFill>
                              <a:srgbClr val="FF0000"/>
                            </a:solidFill>
                            <a:latin typeface="Cambria Math" panose="02040503050406030204" pitchFamily="18" charset="0"/>
                          </a:rPr>
                          <m:t>İ</m:t>
                        </m:r>
                        <m:r>
                          <a:rPr lang="az-Latn-AZ" sz="2000" b="1" i="1">
                            <a:solidFill>
                              <a:srgbClr val="FF0000"/>
                            </a:solidFill>
                            <a:latin typeface="Cambria Math" panose="02040503050406030204" pitchFamily="18" charset="0"/>
                          </a:rPr>
                          <m:t> Ə</m:t>
                        </m:r>
                        <m:r>
                          <a:rPr lang="az-Latn-AZ" sz="2000" b="1" i="1">
                            <a:solidFill>
                              <a:srgbClr val="FF0000"/>
                            </a:solidFill>
                            <a:latin typeface="Cambria Math" panose="02040503050406030204" pitchFamily="18" charset="0"/>
                          </a:rPr>
                          <m:t>𝑺</m:t>
                        </m:r>
                        <m:r>
                          <a:rPr lang="az-Latn-AZ" sz="2000" b="1" i="1">
                            <a:solidFill>
                              <a:srgbClr val="FF0000"/>
                            </a:solidFill>
                            <a:latin typeface="Cambria Math" panose="02040503050406030204" pitchFamily="18" charset="0"/>
                          </a:rPr>
                          <m:t>Ə</m:t>
                        </m:r>
                        <m:r>
                          <a:rPr lang="az-Latn-AZ" sz="2000" b="1" i="1">
                            <a:solidFill>
                              <a:srgbClr val="FF0000"/>
                            </a:solidFill>
                            <a:latin typeface="Cambria Math" panose="02040503050406030204" pitchFamily="18" charset="0"/>
                          </a:rPr>
                          <m:t>𝑹𝑳</m:t>
                        </m:r>
                        <m:r>
                          <a:rPr lang="az-Latn-AZ" sz="2000" b="1" i="1">
                            <a:solidFill>
                              <a:srgbClr val="FF0000"/>
                            </a:solidFill>
                            <a:latin typeface="Cambria Math" panose="02040503050406030204" pitchFamily="18" charset="0"/>
                          </a:rPr>
                          <m:t>Ə</m:t>
                        </m:r>
                        <m:r>
                          <a:rPr lang="az-Latn-AZ" sz="2000" b="1" i="1">
                            <a:solidFill>
                              <a:srgbClr val="FF0000"/>
                            </a:solidFill>
                            <a:latin typeface="Cambria Math" panose="02040503050406030204" pitchFamily="18" charset="0"/>
                          </a:rPr>
                          <m:t>𝑹</m:t>
                        </m:r>
                        <m:r>
                          <a:rPr lang="az-Latn-AZ" sz="2000" b="1" i="1" smtClean="0">
                            <a:solidFill>
                              <a:srgbClr val="FF0000"/>
                            </a:solidFill>
                            <a:latin typeface="Cambria Math" panose="02040503050406030204" pitchFamily="18" charset="0"/>
                          </a:rPr>
                          <m:t>)</m:t>
                        </m:r>
                      </m:num>
                      <m:den>
                        <m:nary>
                          <m:naryPr>
                            <m:chr m:val="∑"/>
                            <m:ctrlPr>
                              <a:rPr lang="ru-RU" sz="2000" b="1" i="1">
                                <a:solidFill>
                                  <a:srgbClr val="FF0000"/>
                                </a:solidFill>
                                <a:latin typeface="Cambria Math" panose="02040503050406030204" pitchFamily="18" charset="0"/>
                              </a:rPr>
                            </m:ctrlPr>
                          </m:naryPr>
                          <m:sub>
                            <m:r>
                              <m:rPr>
                                <m:brk m:alnAt="23"/>
                              </m:rPr>
                              <a:rPr lang="az-Latn-AZ" sz="2000" b="1" i="1">
                                <a:solidFill>
                                  <a:srgbClr val="FF0000"/>
                                </a:solidFill>
                                <a:latin typeface="Cambria Math" panose="02040503050406030204" pitchFamily="18" charset="0"/>
                              </a:rPr>
                              <m:t>𝒊</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𝟏</m:t>
                            </m:r>
                          </m:sub>
                          <m:sup>
                            <m:r>
                              <a:rPr lang="az-Latn-AZ" sz="2000" b="1" i="1">
                                <a:solidFill>
                                  <a:srgbClr val="FF0000"/>
                                </a:solidFill>
                                <a:latin typeface="Cambria Math" panose="02040503050406030204" pitchFamily="18" charset="0"/>
                              </a:rPr>
                              <m:t>𝟕</m:t>
                            </m:r>
                          </m:sup>
                          <m:e>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𝑫𝑺𝒄</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𝑷𝒉𝑫</m:t>
                            </m:r>
                            <m:r>
                              <a:rPr lang="az-Latn-AZ" sz="2000" b="1" i="1">
                                <a:solidFill>
                                  <a:srgbClr val="FF0000"/>
                                </a:solidFill>
                                <a:latin typeface="Cambria Math" panose="02040503050406030204" pitchFamily="18" charset="0"/>
                              </a:rPr>
                              <m:t>)</m:t>
                            </m:r>
                          </m:e>
                        </m:nary>
                      </m:den>
                    </m:f>
                  </m:oMath>
                </a14:m>
                <a:r>
                  <a:rPr lang="az-Latn-AZ"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000" b="1" i="1">
                            <a:solidFill>
                              <a:srgbClr val="FF0000"/>
                            </a:solidFill>
                            <a:latin typeface="Cambria Math" panose="02040503050406030204" pitchFamily="18" charset="0"/>
                          </a:rPr>
                        </m:ctrlPr>
                      </m:fPr>
                      <m:num>
                        <m:r>
                          <a:rPr lang="az-Latn-AZ" sz="2000" b="1" i="1" smtClean="0">
                            <a:solidFill>
                              <a:srgbClr val="FF0000"/>
                            </a:solidFill>
                            <a:latin typeface="Cambria Math" panose="02040503050406030204" pitchFamily="18" charset="0"/>
                          </a:rPr>
                          <m:t>𝟐𝟐𝟗</m:t>
                        </m:r>
                      </m:num>
                      <m:den>
                        <m:r>
                          <a:rPr lang="az-Latn-AZ" sz="2000" b="1" i="1" smtClean="0">
                            <a:solidFill>
                              <a:srgbClr val="FF0000"/>
                            </a:solidFill>
                            <a:latin typeface="Cambria Math" panose="02040503050406030204" pitchFamily="18" charset="0"/>
                          </a:rPr>
                          <m:t>𝟓𝟑𝟐</m:t>
                        </m:r>
                      </m:den>
                    </m:f>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𝟎</m:t>
                    </m:r>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𝟒𝟑</m:t>
                    </m:r>
                  </m:oMath>
                </a14:m>
                <a:endParaRPr lang="ru-RU" sz="20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1702855" y="2211210"/>
                <a:ext cx="3947812" cy="623184"/>
              </a:xfrm>
              <a:prstGeom prst="rect">
                <a:avLst/>
              </a:prstGeom>
              <a:blipFill>
                <a:blip r:embed="rId2"/>
                <a:stretch>
                  <a:fillRect/>
                </a:stretch>
              </a:blipFill>
            </p:spPr>
            <p:txBody>
              <a:bodyPr/>
              <a:lstStyle/>
              <a:p>
                <a:r>
                  <a:rPr lang="ru-RU">
                    <a:noFill/>
                  </a:rPr>
                  <a:t> </a:t>
                </a:r>
              </a:p>
            </p:txBody>
          </p:sp>
        </mc:Fallback>
      </mc:AlternateContent>
      <p:sp>
        <p:nvSpPr>
          <p:cNvPr id="24" name="Прямоугольник 23"/>
          <p:cNvSpPr/>
          <p:nvPr/>
        </p:nvSpPr>
        <p:spPr>
          <a:xfrm>
            <a:off x="130983" y="3095615"/>
            <a:ext cx="8739450" cy="882742"/>
          </a:xfrm>
          <a:prstGeom prst="rect">
            <a:avLst/>
          </a:prstGeom>
        </p:spPr>
        <p:txBody>
          <a:bodyPr wrap="square">
            <a:spAutoFit/>
          </a:bodyPr>
          <a:lstStyle/>
          <a:p>
            <a:pPr marL="361950" indent="-361950" algn="just">
              <a:lnSpc>
                <a:spcPct val="107000"/>
              </a:lnSpc>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D. </a:t>
            </a:r>
            <a:r>
              <a:rPr lang="en-US" sz="1600" dirty="0" err="1" smtClean="0">
                <a:latin typeface="Palatino Linotype" panose="02040502050505030304" pitchFamily="18" charset="0"/>
                <a:ea typeface="Calibri" panose="020F0502020204030204" pitchFamily="34" charset="0"/>
                <a:cs typeface="Times New Roman" panose="02020603050405020304" pitchFamily="18" charset="0"/>
              </a:rPr>
              <a:t>WoS</a:t>
            </a: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BAZASINA DAXİL OLAN ELMİ ƏSƏRLƏRİN DƏRCİNƏ GÖRƏ ORTA MƏHSULDARLIQ </a:t>
            </a:r>
            <a:r>
              <a:rPr lang="az-Latn-AZ" sz="1600" dirty="0">
                <a:latin typeface="Palatino Linotype" panose="02040502050505030304" pitchFamily="18" charset="0"/>
                <a:ea typeface="Calibri" panose="020F0502020204030204" pitchFamily="34" charset="0"/>
                <a:cs typeface="Times New Roman" panose="02020603050405020304" pitchFamily="18" charset="0"/>
              </a:rPr>
              <a:t>GÖSTƏRİCİSİ:</a:t>
            </a:r>
            <a:endParaRPr lang="ru-RU" sz="1600" dirty="0"/>
          </a:p>
          <a:p>
            <a:pPr marL="361950" indent="-361950" algn="just">
              <a:lnSpc>
                <a:spcPct val="107000"/>
              </a:lnSpc>
              <a:spcAft>
                <a:spcPts val="0"/>
              </a:spcAft>
            </a:pP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a:t>
            </a:r>
            <a:endParaRPr lang="ru-RU" sz="1600" dirty="0"/>
          </a:p>
        </p:txBody>
      </p:sp>
      <mc:AlternateContent xmlns:mc="http://schemas.openxmlformats.org/markup-compatibility/2006" xmlns:a14="http://schemas.microsoft.com/office/drawing/2010/main">
        <mc:Choice Requires="a14">
          <p:sp>
            <p:nvSpPr>
              <p:cNvPr id="28" name="Прямоугольник 27"/>
              <p:cNvSpPr/>
              <p:nvPr/>
            </p:nvSpPr>
            <p:spPr>
              <a:xfrm>
                <a:off x="1702855" y="3681924"/>
                <a:ext cx="3656065" cy="623184"/>
              </a:xfrm>
              <a:prstGeom prst="rect">
                <a:avLst/>
              </a:prstGeom>
            </p:spPr>
            <p:txBody>
              <a:bodyPr wrap="none">
                <a:spAutoFit/>
              </a:bodyPr>
              <a:lstStyle/>
              <a:p>
                <a14:m>
                  <m:oMath xmlns:m="http://schemas.openxmlformats.org/officeDocument/2006/math">
                    <m:f>
                      <m:fPr>
                        <m:ctrlPr>
                          <a:rPr lang="ru-RU" sz="2000" b="1" i="1" smtClean="0">
                            <a:solidFill>
                              <a:srgbClr val="FF0000"/>
                            </a:solidFill>
                            <a:latin typeface="Cambria Math" panose="02040503050406030204" pitchFamily="18" charset="0"/>
                          </a:rPr>
                        </m:ctrlPr>
                      </m:fPr>
                      <m:num>
                        <m:r>
                          <a:rPr lang="en-US" sz="2000" b="1" i="1" smtClean="0">
                            <a:solidFill>
                              <a:srgbClr val="FF0000"/>
                            </a:solidFill>
                            <a:latin typeface="Cambria Math" panose="02040503050406030204" pitchFamily="18" charset="0"/>
                          </a:rPr>
                          <m:t>𝑾𝒐𝑺</m:t>
                        </m:r>
                        <m:r>
                          <a:rPr lang="en-US" sz="2000" b="1" i="1" smtClean="0">
                            <a:solidFill>
                              <a:srgbClr val="FF0000"/>
                            </a:solidFill>
                            <a:latin typeface="Cambria Math" panose="02040503050406030204" pitchFamily="18" charset="0"/>
                          </a:rPr>
                          <m:t> (</m:t>
                        </m:r>
                        <m:r>
                          <a:rPr lang="az-Latn-AZ" sz="2000" b="1" i="1">
                            <a:solidFill>
                              <a:srgbClr val="FF0000"/>
                            </a:solidFill>
                            <a:latin typeface="Cambria Math" panose="02040503050406030204" pitchFamily="18" charset="0"/>
                          </a:rPr>
                          <m:t>𝑬𝑳𝑴</m:t>
                        </m:r>
                        <m:r>
                          <a:rPr lang="az-Latn-AZ" sz="2000" b="1" i="1" smtClean="0">
                            <a:solidFill>
                              <a:srgbClr val="FF0000"/>
                            </a:solidFill>
                            <a:latin typeface="Cambria Math" panose="02040503050406030204" pitchFamily="18" charset="0"/>
                          </a:rPr>
                          <m:t>İ</m:t>
                        </m:r>
                        <m:r>
                          <a:rPr lang="az-Latn-AZ" sz="2000" b="1" i="1">
                            <a:solidFill>
                              <a:srgbClr val="FF0000"/>
                            </a:solidFill>
                            <a:latin typeface="Cambria Math" panose="02040503050406030204" pitchFamily="18" charset="0"/>
                          </a:rPr>
                          <m:t> Ə</m:t>
                        </m:r>
                        <m:r>
                          <a:rPr lang="az-Latn-AZ" sz="2000" b="1" i="1">
                            <a:solidFill>
                              <a:srgbClr val="FF0000"/>
                            </a:solidFill>
                            <a:latin typeface="Cambria Math" panose="02040503050406030204" pitchFamily="18" charset="0"/>
                          </a:rPr>
                          <m:t>𝑺</m:t>
                        </m:r>
                        <m:r>
                          <a:rPr lang="az-Latn-AZ" sz="2000" b="1" i="1">
                            <a:solidFill>
                              <a:srgbClr val="FF0000"/>
                            </a:solidFill>
                            <a:latin typeface="Cambria Math" panose="02040503050406030204" pitchFamily="18" charset="0"/>
                          </a:rPr>
                          <m:t>Ə</m:t>
                        </m:r>
                        <m:r>
                          <a:rPr lang="az-Latn-AZ" sz="2000" b="1" i="1">
                            <a:solidFill>
                              <a:srgbClr val="FF0000"/>
                            </a:solidFill>
                            <a:latin typeface="Cambria Math" panose="02040503050406030204" pitchFamily="18" charset="0"/>
                          </a:rPr>
                          <m:t>𝑹𝑳</m:t>
                        </m:r>
                        <m:r>
                          <a:rPr lang="az-Latn-AZ" sz="2000" b="1" i="1">
                            <a:solidFill>
                              <a:srgbClr val="FF0000"/>
                            </a:solidFill>
                            <a:latin typeface="Cambria Math" panose="02040503050406030204" pitchFamily="18" charset="0"/>
                          </a:rPr>
                          <m:t>Ə</m:t>
                        </m:r>
                        <m:r>
                          <a:rPr lang="az-Latn-AZ" sz="2000" b="1" i="1">
                            <a:solidFill>
                              <a:srgbClr val="FF0000"/>
                            </a:solidFill>
                            <a:latin typeface="Cambria Math" panose="02040503050406030204" pitchFamily="18" charset="0"/>
                          </a:rPr>
                          <m:t>𝑹</m:t>
                        </m:r>
                        <m:r>
                          <a:rPr lang="az-Latn-AZ" sz="2000" b="1" i="1" smtClean="0">
                            <a:solidFill>
                              <a:srgbClr val="FF0000"/>
                            </a:solidFill>
                            <a:latin typeface="Cambria Math" panose="02040503050406030204" pitchFamily="18" charset="0"/>
                          </a:rPr>
                          <m:t>)</m:t>
                        </m:r>
                      </m:num>
                      <m:den>
                        <m:nary>
                          <m:naryPr>
                            <m:chr m:val="∑"/>
                            <m:ctrlPr>
                              <a:rPr lang="ru-RU" sz="2000" b="1" i="1">
                                <a:solidFill>
                                  <a:srgbClr val="FF0000"/>
                                </a:solidFill>
                                <a:latin typeface="Cambria Math" panose="02040503050406030204" pitchFamily="18" charset="0"/>
                              </a:rPr>
                            </m:ctrlPr>
                          </m:naryPr>
                          <m:sub>
                            <m:r>
                              <m:rPr>
                                <m:brk m:alnAt="23"/>
                              </m:rPr>
                              <a:rPr lang="az-Latn-AZ" sz="2000" b="1" i="1">
                                <a:solidFill>
                                  <a:srgbClr val="FF0000"/>
                                </a:solidFill>
                                <a:latin typeface="Cambria Math" panose="02040503050406030204" pitchFamily="18" charset="0"/>
                              </a:rPr>
                              <m:t>𝒊</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𝟏</m:t>
                            </m:r>
                          </m:sub>
                          <m:sup>
                            <m:r>
                              <a:rPr lang="az-Latn-AZ" sz="2000" b="1" i="1">
                                <a:solidFill>
                                  <a:srgbClr val="FF0000"/>
                                </a:solidFill>
                                <a:latin typeface="Cambria Math" panose="02040503050406030204" pitchFamily="18" charset="0"/>
                              </a:rPr>
                              <m:t>𝟕</m:t>
                            </m:r>
                          </m:sup>
                          <m:e>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𝑫𝑺𝒄</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𝑷𝒉𝑫</m:t>
                            </m:r>
                            <m:r>
                              <a:rPr lang="az-Latn-AZ" sz="2000" b="1" i="1">
                                <a:solidFill>
                                  <a:srgbClr val="FF0000"/>
                                </a:solidFill>
                                <a:latin typeface="Cambria Math" panose="02040503050406030204" pitchFamily="18" charset="0"/>
                              </a:rPr>
                              <m:t>)</m:t>
                            </m:r>
                          </m:e>
                        </m:nary>
                      </m:den>
                    </m:f>
                  </m:oMath>
                </a14:m>
                <a:r>
                  <a:rPr lang="az-Latn-AZ"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000" b="1" i="1">
                            <a:solidFill>
                              <a:srgbClr val="FF0000"/>
                            </a:solidFill>
                            <a:latin typeface="Cambria Math" panose="02040503050406030204" pitchFamily="18" charset="0"/>
                          </a:rPr>
                        </m:ctrlPr>
                      </m:fPr>
                      <m:num>
                        <m:r>
                          <a:rPr lang="az-Latn-AZ" sz="2000" b="1" i="1" smtClean="0">
                            <a:solidFill>
                              <a:srgbClr val="FF0000"/>
                            </a:solidFill>
                            <a:latin typeface="Cambria Math" panose="02040503050406030204" pitchFamily="18" charset="0"/>
                          </a:rPr>
                          <m:t>𝟑𝟒𝟔</m:t>
                        </m:r>
                      </m:num>
                      <m:den>
                        <m:r>
                          <a:rPr lang="az-Latn-AZ" sz="2000" b="1" i="1" smtClean="0">
                            <a:solidFill>
                              <a:srgbClr val="FF0000"/>
                            </a:solidFill>
                            <a:latin typeface="Cambria Math" panose="02040503050406030204" pitchFamily="18" charset="0"/>
                          </a:rPr>
                          <m:t>𝟓𝟑𝟐</m:t>
                        </m:r>
                      </m:den>
                    </m:f>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𝟎</m:t>
                    </m:r>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𝟔𝟓</m:t>
                    </m:r>
                  </m:oMath>
                </a14:m>
                <a:endParaRPr lang="ru-RU" sz="2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8" name="Прямоугольник 27"/>
              <p:cNvSpPr>
                <a:spLocks noRot="1" noChangeAspect="1" noMove="1" noResize="1" noEditPoints="1" noAdjustHandles="1" noChangeArrowheads="1" noChangeShapeType="1" noTextEdit="1"/>
              </p:cNvSpPr>
              <p:nvPr/>
            </p:nvSpPr>
            <p:spPr>
              <a:xfrm>
                <a:off x="1702855" y="3681924"/>
                <a:ext cx="3656065" cy="623184"/>
              </a:xfrm>
              <a:prstGeom prst="rect">
                <a:avLst/>
              </a:prstGeom>
              <a:blipFill>
                <a:blip r:embed="rId3"/>
                <a:stretch>
                  <a:fillRect/>
                </a:stretch>
              </a:blipFill>
            </p:spPr>
            <p:txBody>
              <a:bodyPr/>
              <a:lstStyle/>
              <a:p>
                <a:r>
                  <a:rPr lang="ru-RU">
                    <a:noFill/>
                  </a:rPr>
                  <a:t> </a:t>
                </a:r>
              </a:p>
            </p:txBody>
          </p:sp>
        </mc:Fallback>
      </mc:AlternateContent>
      <p:sp>
        <p:nvSpPr>
          <p:cNvPr id="30" name="Прямоугольник 29"/>
          <p:cNvSpPr/>
          <p:nvPr/>
        </p:nvSpPr>
        <p:spPr>
          <a:xfrm>
            <a:off x="5926584" y="2165527"/>
            <a:ext cx="3123600" cy="584775"/>
          </a:xfrm>
          <a:prstGeom prst="rect">
            <a:avLst/>
          </a:prstGeom>
        </p:spPr>
        <p:txBody>
          <a:bodyPr wrap="square">
            <a:spAutoFit/>
          </a:bodyPr>
          <a:lstStyle/>
          <a:p>
            <a:pPr algn="ct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BİR   ALİM   2 İLDƏ  TƏXMİNƏN  1 MƏQALƏ</a:t>
            </a:r>
            <a:endParaRPr lang="ru-RU" sz="1600" b="1" dirty="0">
              <a:solidFill>
                <a:srgbClr val="0000CC"/>
              </a:solidFill>
            </a:endParaRPr>
          </a:p>
        </p:txBody>
      </p:sp>
      <p:sp>
        <p:nvSpPr>
          <p:cNvPr id="32" name="Прямоугольник 31"/>
          <p:cNvSpPr/>
          <p:nvPr/>
        </p:nvSpPr>
        <p:spPr>
          <a:xfrm>
            <a:off x="5726622" y="3640827"/>
            <a:ext cx="3417378" cy="584775"/>
          </a:xfrm>
          <a:prstGeom prst="rect">
            <a:avLst/>
          </a:prstGeom>
        </p:spPr>
        <p:txBody>
          <a:bodyPr wrap="square">
            <a:spAutoFit/>
          </a:bodyPr>
          <a:lstStyle/>
          <a:p>
            <a:pPr algn="ct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BİR   ALİM   2 İLDƏ  TƏXMİNƏN  1 MƏQALƏ</a:t>
            </a:r>
            <a:endParaRPr lang="ru-RU" sz="1600" b="1" dirty="0">
              <a:solidFill>
                <a:srgbClr val="0000CC"/>
              </a:solidFill>
            </a:endParaRPr>
          </a:p>
        </p:txBody>
      </p:sp>
      <p:sp>
        <p:nvSpPr>
          <p:cNvPr id="27" name="Прямоугольник 26"/>
          <p:cNvSpPr/>
          <p:nvPr/>
        </p:nvSpPr>
        <p:spPr>
          <a:xfrm>
            <a:off x="184510" y="4637657"/>
            <a:ext cx="8703022" cy="355803"/>
          </a:xfrm>
          <a:prstGeom prst="rect">
            <a:avLst/>
          </a:prstGeom>
        </p:spPr>
        <p:txBody>
          <a:bodyPr wrap="square">
            <a:spAutoFit/>
          </a:bodyPr>
          <a:lstStyle/>
          <a:p>
            <a:pPr marL="361950" indent="-361950" algn="just">
              <a:lnSpc>
                <a:spcPct val="107000"/>
              </a:lnSpc>
            </a:pPr>
            <a:r>
              <a:rPr lang="az-Latn-AZ" sz="1600" dirty="0">
                <a:latin typeface="Palatino Linotype" panose="02040502050505030304" pitchFamily="18" charset="0"/>
                <a:ea typeface="Calibri" panose="020F0502020204030204" pitchFamily="34" charset="0"/>
                <a:cs typeface="Times New Roman" panose="02020603050405020304" pitchFamily="18" charset="0"/>
              </a:rPr>
              <a:t>E</a:t>
            </a: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 İSTİNADLARA GÖRƏ  ORTA MƏHSULDARLIQ  </a:t>
            </a:r>
            <a:r>
              <a:rPr lang="az-Latn-AZ" sz="1600" dirty="0">
                <a:latin typeface="Palatino Linotype" panose="02040502050505030304" pitchFamily="18" charset="0"/>
                <a:ea typeface="Calibri" panose="020F0502020204030204" pitchFamily="34" charset="0"/>
                <a:cs typeface="Times New Roman" panose="02020603050405020304" pitchFamily="18" charset="0"/>
              </a:rPr>
              <a:t>GÖSTƏRİCİSİ</a:t>
            </a:r>
            <a:r>
              <a:rPr lang="az-Latn-AZ" sz="1600" dirty="0" smtClean="0">
                <a:latin typeface="Palatino Linotype" panose="02040502050505030304" pitchFamily="18" charset="0"/>
                <a:ea typeface="Calibri" panose="020F0502020204030204" pitchFamily="34" charset="0"/>
                <a:cs typeface="Times New Roman" panose="02020603050405020304" pitchFamily="18" charset="0"/>
              </a:rPr>
              <a:t>:</a:t>
            </a:r>
            <a:endParaRPr lang="ru-RU" sz="1600" dirty="0"/>
          </a:p>
        </p:txBody>
      </p:sp>
      <mc:AlternateContent xmlns:mc="http://schemas.openxmlformats.org/markup-compatibility/2006" xmlns:a14="http://schemas.microsoft.com/office/drawing/2010/main">
        <mc:Choice Requires="a14">
          <p:sp>
            <p:nvSpPr>
              <p:cNvPr id="34" name="Прямоугольник 33"/>
              <p:cNvSpPr/>
              <p:nvPr/>
            </p:nvSpPr>
            <p:spPr>
              <a:xfrm>
                <a:off x="1842316" y="5172393"/>
                <a:ext cx="3668889" cy="623184"/>
              </a:xfrm>
              <a:prstGeom prst="rect">
                <a:avLst/>
              </a:prstGeom>
            </p:spPr>
            <p:txBody>
              <a:bodyPr wrap="none">
                <a:spAutoFit/>
              </a:bodyPr>
              <a:lstStyle/>
              <a:p>
                <a14:m>
                  <m:oMath xmlns:m="http://schemas.openxmlformats.org/officeDocument/2006/math">
                    <m:f>
                      <m:fPr>
                        <m:ctrlPr>
                          <a:rPr lang="ru-RU" sz="2000" b="1" i="1" smtClean="0">
                            <a:solidFill>
                              <a:srgbClr val="FF0000"/>
                            </a:solidFill>
                            <a:latin typeface="Cambria Math" panose="02040503050406030204" pitchFamily="18" charset="0"/>
                          </a:rPr>
                        </m:ctrlPr>
                      </m:fPr>
                      <m:num>
                        <m:r>
                          <a:rPr lang="az-Latn-AZ" sz="2000" b="1" i="1" smtClean="0">
                            <a:solidFill>
                              <a:srgbClr val="FF0000"/>
                            </a:solidFill>
                            <a:latin typeface="Cambria Math" panose="02040503050406030204" pitchFamily="18" charset="0"/>
                          </a:rPr>
                          <m:t>İ</m:t>
                        </m:r>
                        <m:r>
                          <a:rPr lang="az-Latn-AZ" sz="2000" b="1" i="1" smtClean="0">
                            <a:solidFill>
                              <a:srgbClr val="FF0000"/>
                            </a:solidFill>
                            <a:latin typeface="Cambria Math" panose="02040503050406030204" pitchFamily="18" charset="0"/>
                          </a:rPr>
                          <m:t>𝒔𝒕𝒊𝒏𝒂𝒅𝒍𝒂𝒓</m:t>
                        </m:r>
                        <m:r>
                          <a:rPr lang="az-Latn-AZ" sz="2000" b="1" i="1" smtClean="0">
                            <a:solidFill>
                              <a:srgbClr val="FF0000"/>
                            </a:solidFill>
                            <a:latin typeface="Cambria Math" panose="02040503050406030204" pitchFamily="18" charset="0"/>
                          </a:rPr>
                          <m:t>𝚤</m:t>
                        </m:r>
                        <m:r>
                          <a:rPr lang="az-Latn-AZ" sz="2000" b="1" i="1" smtClean="0">
                            <a:solidFill>
                              <a:srgbClr val="FF0000"/>
                            </a:solidFill>
                            <a:latin typeface="Cambria Math" panose="02040503050406030204" pitchFamily="18" charset="0"/>
                          </a:rPr>
                          <m:t>𝒏</m:t>
                        </m:r>
                        <m:r>
                          <a:rPr lang="az-Latn-AZ" sz="2000" b="1" i="1" smtClean="0">
                            <a:solidFill>
                              <a:srgbClr val="FF0000"/>
                            </a:solidFill>
                            <a:latin typeface="Cambria Math" panose="02040503050406030204" pitchFamily="18" charset="0"/>
                          </a:rPr>
                          <m:t> </m:t>
                        </m:r>
                        <m:r>
                          <a:rPr lang="az-Latn-AZ" sz="2000" b="1" i="1" smtClean="0">
                            <a:solidFill>
                              <a:srgbClr val="FF0000"/>
                            </a:solidFill>
                            <a:latin typeface="Cambria Math" panose="02040503050406030204" pitchFamily="18" charset="0"/>
                          </a:rPr>
                          <m:t>𝒔𝒂𝒚</m:t>
                        </m:r>
                        <m:r>
                          <a:rPr lang="az-Latn-AZ" sz="2000" b="1" i="1" smtClean="0">
                            <a:solidFill>
                              <a:srgbClr val="FF0000"/>
                            </a:solidFill>
                            <a:latin typeface="Cambria Math" panose="02040503050406030204" pitchFamily="18" charset="0"/>
                          </a:rPr>
                          <m:t>𝚤</m:t>
                        </m:r>
                      </m:num>
                      <m:den>
                        <m:nary>
                          <m:naryPr>
                            <m:chr m:val="∑"/>
                            <m:ctrlPr>
                              <a:rPr lang="ru-RU" sz="2000" b="1" i="1">
                                <a:solidFill>
                                  <a:srgbClr val="FF0000"/>
                                </a:solidFill>
                                <a:latin typeface="Cambria Math" panose="02040503050406030204" pitchFamily="18" charset="0"/>
                              </a:rPr>
                            </m:ctrlPr>
                          </m:naryPr>
                          <m:sub>
                            <m:r>
                              <m:rPr>
                                <m:brk m:alnAt="23"/>
                              </m:rPr>
                              <a:rPr lang="az-Latn-AZ" sz="2000" b="1" i="1">
                                <a:solidFill>
                                  <a:srgbClr val="FF0000"/>
                                </a:solidFill>
                                <a:latin typeface="Cambria Math" panose="02040503050406030204" pitchFamily="18" charset="0"/>
                              </a:rPr>
                              <m:t>𝒊</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𝟏</m:t>
                            </m:r>
                          </m:sub>
                          <m:sup>
                            <m:r>
                              <a:rPr lang="az-Latn-AZ" sz="2000" b="1" i="1">
                                <a:solidFill>
                                  <a:srgbClr val="FF0000"/>
                                </a:solidFill>
                                <a:latin typeface="Cambria Math" panose="02040503050406030204" pitchFamily="18" charset="0"/>
                              </a:rPr>
                              <m:t>𝟕</m:t>
                            </m:r>
                          </m:sup>
                          <m:e>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𝑫𝑺𝒄</m:t>
                            </m:r>
                            <m:r>
                              <a:rPr lang="az-Latn-AZ" sz="2000" b="1" i="1">
                                <a:solidFill>
                                  <a:srgbClr val="FF0000"/>
                                </a:solidFill>
                                <a:latin typeface="Cambria Math" panose="02040503050406030204" pitchFamily="18" charset="0"/>
                              </a:rPr>
                              <m:t>+</m:t>
                            </m:r>
                            <m:r>
                              <a:rPr lang="az-Latn-AZ" sz="2000" b="1" i="1">
                                <a:solidFill>
                                  <a:srgbClr val="FF0000"/>
                                </a:solidFill>
                                <a:latin typeface="Cambria Math" panose="02040503050406030204" pitchFamily="18" charset="0"/>
                              </a:rPr>
                              <m:t>𝑷𝒉𝑫</m:t>
                            </m:r>
                            <m:r>
                              <a:rPr lang="az-Latn-AZ" sz="2000" b="1" i="1">
                                <a:solidFill>
                                  <a:srgbClr val="FF0000"/>
                                </a:solidFill>
                                <a:latin typeface="Cambria Math" panose="02040503050406030204" pitchFamily="18" charset="0"/>
                              </a:rPr>
                              <m:t>)</m:t>
                            </m:r>
                          </m:e>
                        </m:nary>
                      </m:den>
                    </m:f>
                  </m:oMath>
                </a14:m>
                <a:r>
                  <a:rPr lang="az-Latn-AZ"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ru-RU" sz="2000" b="1" i="1">
                            <a:solidFill>
                              <a:srgbClr val="FF0000"/>
                            </a:solidFill>
                            <a:latin typeface="Cambria Math" panose="02040503050406030204" pitchFamily="18" charset="0"/>
                          </a:rPr>
                        </m:ctrlPr>
                      </m:fPr>
                      <m:num>
                        <m:r>
                          <a:rPr lang="az-Latn-AZ" sz="2000" b="1" i="1" smtClean="0">
                            <a:solidFill>
                              <a:srgbClr val="FF0000"/>
                            </a:solidFill>
                            <a:latin typeface="Cambria Math" panose="02040503050406030204" pitchFamily="18" charset="0"/>
                          </a:rPr>
                          <m:t>𝟏𝟓𝟓𝟒𝟕</m:t>
                        </m:r>
                      </m:num>
                      <m:den>
                        <m:r>
                          <a:rPr lang="az-Latn-AZ" sz="2000" b="1" i="1" smtClean="0">
                            <a:solidFill>
                              <a:srgbClr val="FF0000"/>
                            </a:solidFill>
                            <a:latin typeface="Cambria Math" panose="02040503050406030204" pitchFamily="18" charset="0"/>
                          </a:rPr>
                          <m:t>𝟓𝟑𝟐</m:t>
                        </m:r>
                      </m:den>
                    </m:f>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𝟐𝟗</m:t>
                    </m:r>
                    <m:r>
                      <a:rPr lang="az-Latn-AZ" sz="2000" b="1" i="1" smtClean="0">
                        <a:solidFill>
                          <a:srgbClr val="FF0000"/>
                        </a:solidFill>
                        <a:latin typeface="Cambria Math" panose="02040503050406030204" pitchFamily="18" charset="0"/>
                      </a:rPr>
                      <m:t>,</m:t>
                    </m:r>
                    <m:r>
                      <a:rPr lang="az-Latn-AZ" sz="2000" b="1" i="1" smtClean="0">
                        <a:solidFill>
                          <a:srgbClr val="FF0000"/>
                        </a:solidFill>
                        <a:latin typeface="Cambria Math" panose="02040503050406030204" pitchFamily="18" charset="0"/>
                      </a:rPr>
                      <m:t>𝟐𝟐</m:t>
                    </m:r>
                  </m:oMath>
                </a14:m>
                <a:endParaRPr lang="ru-RU" sz="2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4" name="Прямоугольник 33"/>
              <p:cNvSpPr>
                <a:spLocks noRot="1" noChangeAspect="1" noMove="1" noResize="1" noEditPoints="1" noAdjustHandles="1" noChangeArrowheads="1" noChangeShapeType="1" noTextEdit="1"/>
              </p:cNvSpPr>
              <p:nvPr/>
            </p:nvSpPr>
            <p:spPr>
              <a:xfrm>
                <a:off x="1842316" y="5172393"/>
                <a:ext cx="3668889" cy="623184"/>
              </a:xfrm>
              <a:prstGeom prst="rect">
                <a:avLst/>
              </a:prstGeom>
              <a:blipFill>
                <a:blip r:embed="rId4"/>
                <a:stretch>
                  <a:fillRect/>
                </a:stretch>
              </a:blipFill>
            </p:spPr>
            <p:txBody>
              <a:bodyPr/>
              <a:lstStyle/>
              <a:p>
                <a:r>
                  <a:rPr lang="ru-RU">
                    <a:noFill/>
                  </a:rPr>
                  <a:t> </a:t>
                </a:r>
              </a:p>
            </p:txBody>
          </p:sp>
        </mc:Fallback>
      </mc:AlternateContent>
      <p:sp>
        <p:nvSpPr>
          <p:cNvPr id="35" name="Прямоугольник 34"/>
          <p:cNvSpPr/>
          <p:nvPr/>
        </p:nvSpPr>
        <p:spPr>
          <a:xfrm>
            <a:off x="5779695" y="5320814"/>
            <a:ext cx="3417378" cy="584775"/>
          </a:xfrm>
          <a:prstGeom prst="rect">
            <a:avLst/>
          </a:prstGeom>
        </p:spPr>
        <p:txBody>
          <a:bodyPr wrap="square">
            <a:spAutoFit/>
          </a:bodyPr>
          <a:lstStyle/>
          <a:p>
            <a:pPr algn="ctr"/>
            <a:r>
              <a:rPr lang="az-Latn-AZ" sz="1600" b="1" dirty="0" smtClean="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BİR    ALİM  İLDƏ  TƏXMİNƏN 29  İSTİNAD</a:t>
            </a:r>
            <a:endParaRPr lang="ru-RU" sz="1600" b="1" dirty="0">
              <a:solidFill>
                <a:srgbClr val="0000CC"/>
              </a:solidFill>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38</a:t>
            </a:fld>
            <a:r>
              <a:rPr lang="az-Latn-AZ" smtClean="0"/>
              <a:t>/76</a:t>
            </a:r>
            <a:endParaRPr lang="ru-RU" dirty="0"/>
          </a:p>
        </p:txBody>
      </p:sp>
    </p:spTree>
    <p:extLst>
      <p:ext uri="{BB962C8B-B14F-4D97-AF65-F5344CB8AC3E}">
        <p14:creationId xmlns:p14="http://schemas.microsoft.com/office/powerpoint/2010/main" val="322602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46274"/>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9" name="Прямоугольник 28"/>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Прямоугольник 21"/>
          <p:cNvSpPr/>
          <p:nvPr/>
        </p:nvSpPr>
        <p:spPr>
          <a:xfrm>
            <a:off x="-18846" y="1049968"/>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 name="Прямоугольник 15"/>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5" name="Прямоугольник 24"/>
          <p:cNvSpPr/>
          <p:nvPr/>
        </p:nvSpPr>
        <p:spPr>
          <a:xfrm>
            <a:off x="2001345" y="151495"/>
            <a:ext cx="7098248" cy="523220"/>
          </a:xfrm>
          <a:prstGeom prst="rect">
            <a:avLst/>
          </a:prstGeom>
        </p:spPr>
        <p:txBody>
          <a:bodyPr wrap="square">
            <a:spAutoFit/>
          </a:bodyPr>
          <a:lstStyle/>
          <a:p>
            <a:r>
              <a:rPr lang="az-Latn-AZ" sz="2800" b="1" dirty="0" smtClean="0">
                <a:solidFill>
                  <a:schemeClr val="bg1"/>
                </a:solidFill>
                <a:latin typeface="Palatino Linotype" panose="02040502050505030304" pitchFamily="18" charset="0"/>
                <a:cs typeface="Times New Roman" panose="02020603050405020304" pitchFamily="18" charset="0"/>
              </a:rPr>
              <a:t>ELMİ-TEXNOLOJİ   QRANTLAR</a:t>
            </a:r>
            <a:endParaRPr lang="ru-RU" sz="2800" b="1" spc="300" dirty="0">
              <a:solidFill>
                <a:schemeClr val="bg1"/>
              </a:solidFill>
              <a:latin typeface="Palatino Linotype" panose="02040502050505030304" pitchFamily="18" charset="0"/>
              <a:cs typeface="Times New Roman" panose="02020603050405020304" pitchFamily="18" charset="0"/>
            </a:endParaRPr>
          </a:p>
        </p:txBody>
      </p:sp>
      <p:sp>
        <p:nvSpPr>
          <p:cNvPr id="26" name="Прямоугольник 25"/>
          <p:cNvSpPr/>
          <p:nvPr/>
        </p:nvSpPr>
        <p:spPr>
          <a:xfrm>
            <a:off x="-164308" y="1277255"/>
            <a:ext cx="3969356" cy="437492"/>
          </a:xfrm>
          <a:prstGeom prst="rect">
            <a:avLst/>
          </a:prstGeom>
        </p:spPr>
        <p:txBody>
          <a:bodyPr wrap="none">
            <a:spAutoFit/>
          </a:bodyPr>
          <a:lstStyle/>
          <a:p>
            <a:pPr marL="457200" algn="just">
              <a:lnSpc>
                <a:spcPct val="120000"/>
              </a:lnSpc>
              <a:spcBef>
                <a:spcPts val="600"/>
              </a:spcBef>
              <a:spcAft>
                <a:spcPts val="600"/>
              </a:spcAft>
              <a:tabLst>
                <a:tab pos="180340" algn="l"/>
              </a:tabLst>
            </a:pPr>
            <a:r>
              <a:rPr lang="az-Latn-AZ" sz="2000" b="1" dirty="0">
                <a:latin typeface="Palatino Linotype" panose="02040502050505030304" pitchFamily="18" charset="0"/>
                <a:ea typeface="MS Mincho"/>
                <a:cs typeface="Times New Roman" panose="02020603050405020304" pitchFamily="18" charset="0"/>
              </a:rPr>
              <a:t>Ölkədaxili qrant layihələri: </a:t>
            </a:r>
            <a:r>
              <a:rPr lang="az-Latn-AZ" sz="2000" b="1" dirty="0" smtClean="0">
                <a:latin typeface="Palatino Linotype" panose="02040502050505030304" pitchFamily="18" charset="0"/>
                <a:ea typeface="MS Mincho"/>
                <a:cs typeface="Times New Roman" panose="02020603050405020304" pitchFamily="18" charset="0"/>
              </a:rPr>
              <a:t> </a:t>
            </a:r>
            <a:endParaRPr lang="ru-RU" dirty="0">
              <a:effectLst/>
              <a:latin typeface="Calibri" panose="020F0502020204030204" pitchFamily="34" charset="0"/>
              <a:ea typeface="MS Mincho"/>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3573510889"/>
              </p:ext>
            </p:extLst>
          </p:nvPr>
        </p:nvGraphicFramePr>
        <p:xfrm>
          <a:off x="1024444" y="1942034"/>
          <a:ext cx="6784109" cy="4155355"/>
        </p:xfrm>
        <a:graphic>
          <a:graphicData uri="http://schemas.openxmlformats.org/drawingml/2006/chart">
            <c:chart xmlns:c="http://schemas.openxmlformats.org/drawingml/2006/chart" xmlns:r="http://schemas.openxmlformats.org/officeDocument/2006/relationships" r:id="rId2"/>
          </a:graphicData>
        </a:graphic>
      </p:graphicFrame>
      <p:sp>
        <p:nvSpPr>
          <p:cNvPr id="27" name="Title 1">
            <a:extLst>
              <a:ext uri="{FF2B5EF4-FFF2-40B4-BE49-F238E27FC236}">
                <a16:creationId xmlns:a16="http://schemas.microsoft.com/office/drawing/2014/main" id="{5AA2EA63-CE52-664B-A01D-3BFE24677003}"/>
              </a:ext>
            </a:extLst>
          </p:cNvPr>
          <p:cNvSpPr txBox="1">
            <a:spLocks/>
          </p:cNvSpPr>
          <p:nvPr/>
        </p:nvSpPr>
        <p:spPr>
          <a:xfrm>
            <a:off x="4921735" y="5358262"/>
            <a:ext cx="4177858" cy="514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z-Latn-AZ" sz="2800" b="1" spc="300" dirty="0" smtClean="0">
                <a:solidFill>
                  <a:srgbClr val="960000"/>
                </a:solidFill>
                <a:latin typeface="Times New Roman" panose="02020603050405020304" pitchFamily="18" charset="0"/>
                <a:cs typeface="Times New Roman" panose="02020603050405020304" pitchFamily="18" charset="0"/>
              </a:rPr>
              <a:t>Cəmi: 35</a:t>
            </a:r>
            <a:endParaRPr lang="en-US" sz="2800" spc="300" dirty="0">
              <a:solidFill>
                <a:srgbClr val="960000"/>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34254" y="138725"/>
            <a:ext cx="2081404"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39</a:t>
            </a:fld>
            <a:r>
              <a:rPr lang="az-Latn-AZ" smtClean="0"/>
              <a:t>/76</a:t>
            </a:r>
            <a:endParaRPr lang="ru-RU" dirty="0"/>
          </a:p>
        </p:txBody>
      </p:sp>
    </p:spTree>
    <p:extLst>
      <p:ext uri="{BB962C8B-B14F-4D97-AF65-F5344CB8AC3E}">
        <p14:creationId xmlns:p14="http://schemas.microsoft.com/office/powerpoint/2010/main" val="1485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Прямоугольник 12"/>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graphicFrame>
        <p:nvGraphicFramePr>
          <p:cNvPr id="15" name="Таблица 14"/>
          <p:cNvGraphicFramePr>
            <a:graphicFrameLocks noGrp="1"/>
          </p:cNvGraphicFramePr>
          <p:nvPr>
            <p:extLst>
              <p:ext uri="{D42A27DB-BD31-4B8C-83A1-F6EECF244321}">
                <p14:modId xmlns:p14="http://schemas.microsoft.com/office/powerpoint/2010/main" val="3163804592"/>
              </p:ext>
            </p:extLst>
          </p:nvPr>
        </p:nvGraphicFramePr>
        <p:xfrm>
          <a:off x="87327" y="1802611"/>
          <a:ext cx="2904547" cy="4078677"/>
        </p:xfrm>
        <a:graphic>
          <a:graphicData uri="http://schemas.openxmlformats.org/drawingml/2006/table">
            <a:tbl>
              <a:tblPr>
                <a:tableStyleId>{616DA210-FB5B-4158-B5E0-FEB733F419BA}</a:tableStyleId>
              </a:tblPr>
              <a:tblGrid>
                <a:gridCol w="341697">
                  <a:extLst>
                    <a:ext uri="{9D8B030D-6E8A-4147-A177-3AD203B41FA5}">
                      <a16:colId xmlns:a16="http://schemas.microsoft.com/office/drawing/2014/main" val="76610723"/>
                    </a:ext>
                  </a:extLst>
                </a:gridCol>
                <a:gridCol w="2034750">
                  <a:extLst>
                    <a:ext uri="{9D8B030D-6E8A-4147-A177-3AD203B41FA5}">
                      <a16:colId xmlns:a16="http://schemas.microsoft.com/office/drawing/2014/main" val="20000"/>
                    </a:ext>
                  </a:extLst>
                </a:gridCol>
                <a:gridCol w="528100">
                  <a:extLst>
                    <a:ext uri="{9D8B030D-6E8A-4147-A177-3AD203B41FA5}">
                      <a16:colId xmlns:a16="http://schemas.microsoft.com/office/drawing/2014/main" val="20001"/>
                    </a:ext>
                  </a:extLst>
                </a:gridCol>
              </a:tblGrid>
              <a:tr h="341201">
                <a:tc>
                  <a:txBody>
                    <a:bodyPr/>
                    <a:lstStyle/>
                    <a:p>
                      <a:pPr algn="ctr">
                        <a:spcBef>
                          <a:spcPts val="600"/>
                        </a:spcBef>
                        <a:spcAft>
                          <a:spcPts val="600"/>
                        </a:spcAft>
                      </a:pPr>
                      <a:r>
                        <a:rPr lang="en-US" sz="1400" b="1" kern="12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a:t>
                      </a:r>
                      <a:endParaRPr lang="en-US" sz="1400" b="1" kern="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pPr algn="ctr">
                        <a:spcBef>
                          <a:spcPts val="600"/>
                        </a:spcBef>
                        <a:spcAft>
                          <a:spcPts val="600"/>
                        </a:spcAft>
                      </a:pPr>
                      <a:r>
                        <a:rPr lang="az-Latn-AZ" sz="1400" b="1" kern="1200" dirty="0">
                          <a:effectLst/>
                          <a:latin typeface="Times New Roman" panose="02020603050405020304" pitchFamily="18" charset="0"/>
                          <a:cs typeface="Times New Roman" panose="02020603050405020304" pitchFamily="18" charset="0"/>
                        </a:rPr>
                        <a:t>Elmi </a:t>
                      </a:r>
                      <a:r>
                        <a:rPr lang="az-Latn-AZ" sz="1400" b="1" kern="1200" dirty="0" smtClean="0">
                          <a:effectLst/>
                          <a:latin typeface="Times New Roman" panose="02020603050405020304" pitchFamily="18" charset="0"/>
                          <a:cs typeface="Times New Roman" panose="02020603050405020304" pitchFamily="18" charset="0"/>
                        </a:rPr>
                        <a:t>müəssisə</a:t>
                      </a:r>
                      <a:r>
                        <a:rPr lang="en-US" sz="1400" b="1" kern="1200" dirty="0" smtClean="0">
                          <a:effectLst/>
                          <a:latin typeface="Times New Roman" panose="02020603050405020304" pitchFamily="18" charset="0"/>
                          <a:cs typeface="Times New Roman" panose="02020603050405020304" pitchFamily="18" charset="0"/>
                        </a:rPr>
                        <a:t>l</a:t>
                      </a:r>
                      <a:r>
                        <a:rPr lang="az-Latn-AZ" sz="1400" b="1" kern="1200" dirty="0" smtClean="0">
                          <a:effectLst/>
                          <a:latin typeface="Times New Roman" panose="02020603050405020304" pitchFamily="18" charset="0"/>
                          <a:cs typeface="Times New Roman" panose="02020603050405020304" pitchFamily="18" charset="0"/>
                        </a:rPr>
                        <a:t>ə</a:t>
                      </a:r>
                      <a:r>
                        <a:rPr lang="en-US" sz="1400" b="1" kern="1200" dirty="0" smtClean="0">
                          <a:effectLst/>
                          <a:latin typeface="Times New Roman" panose="02020603050405020304" pitchFamily="18" charset="0"/>
                          <a:cs typeface="Times New Roman" panose="02020603050405020304" pitchFamily="18" charset="0"/>
                        </a:rPr>
                        <a:t>r</a:t>
                      </a:r>
                      <a:endParaRPr lang="en-US" sz="1400" b="1" kern="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tc>
                  <a:txBody>
                    <a:bodyPr/>
                    <a:lstStyle/>
                    <a:p>
                      <a:pPr algn="ctr">
                        <a:spcBef>
                          <a:spcPts val="600"/>
                        </a:spcBef>
                        <a:spcAft>
                          <a:spcPts val="600"/>
                        </a:spcAft>
                      </a:pPr>
                      <a:r>
                        <a:rPr lang="az-Latn-AZ" sz="1400" b="1" kern="1200" dirty="0" smtClean="0">
                          <a:effectLst/>
                          <a:latin typeface="Times New Roman" panose="02020603050405020304" pitchFamily="18" charset="0"/>
                          <a:cs typeface="Times New Roman" panose="02020603050405020304" pitchFamily="18" charset="0"/>
                        </a:rPr>
                        <a:t>Say</a:t>
                      </a:r>
                      <a:endParaRPr lang="en-US" sz="1400" b="1" kern="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tc>
                <a:extLst>
                  <a:ext uri="{0D108BD9-81ED-4DB2-BD59-A6C34878D82A}">
                    <a16:rowId xmlns:a16="http://schemas.microsoft.com/office/drawing/2014/main" val="10000"/>
                  </a:ext>
                </a:extLst>
              </a:tr>
              <a:tr h="369031">
                <a:tc>
                  <a:txBody>
                    <a:bodyPr/>
                    <a:lstStyle/>
                    <a:p>
                      <a:pPr marL="88900" indent="0" algn="ctr">
                        <a:spcBef>
                          <a:spcPts val="600"/>
                        </a:spcBef>
                        <a:spcAft>
                          <a:spcPts val="600"/>
                        </a:spcAft>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1.</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B w="12700" cap="flat" cmpd="sng" algn="ctr">
                      <a:noFill/>
                      <a:prstDash val="solid"/>
                      <a:round/>
                      <a:headEnd type="none" w="med" len="med"/>
                      <a:tailEnd type="none" w="med" len="med"/>
                    </a:lnB>
                  </a:tcPr>
                </a:tc>
                <a:tc>
                  <a:txBody>
                    <a:bodyPr/>
                    <a:lstStyle/>
                    <a:p>
                      <a:pPr marL="88900" indent="0" algn="l">
                        <a:spcBef>
                          <a:spcPts val="600"/>
                        </a:spcBef>
                        <a:spcAft>
                          <a:spcPts val="600"/>
                        </a:spcAft>
                      </a:pPr>
                      <a:r>
                        <a:rPr lang="en-US" sz="1400" dirty="0" err="1" smtClean="0">
                          <a:effectLst/>
                          <a:latin typeface="Times New Roman" panose="02020603050405020304" pitchFamily="18" charset="0"/>
                          <a:cs typeface="Times New Roman" panose="02020603050405020304" pitchFamily="18" charset="0"/>
                        </a:rPr>
                        <a:t>Fizika</a:t>
                      </a:r>
                      <a:r>
                        <a:rPr lang="en-US" sz="140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B w="12700" cap="flat" cmpd="sng" algn="ctr">
                      <a:no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522291">
                <a:tc>
                  <a:txBody>
                    <a:bodyPr/>
                    <a:lstStyle/>
                    <a:p>
                      <a:pPr marL="88900" indent="0" algn="ctr">
                        <a:spcBef>
                          <a:spcPts val="600"/>
                        </a:spcBef>
                        <a:spcAft>
                          <a:spcPts val="600"/>
                        </a:spcAft>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2.</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ap="flat" cmpd="sng" algn="ctr">
                      <a:noFill/>
                      <a:prstDash val="solid"/>
                      <a:round/>
                      <a:headEnd type="none" w="med" len="med"/>
                      <a:tailEnd type="none" w="med" len="med"/>
                    </a:lnB>
                  </a:tcPr>
                </a:tc>
                <a:tc>
                  <a:txBody>
                    <a:bodyPr/>
                    <a:lstStyle/>
                    <a:p>
                      <a:pPr marL="88900" indent="0" algn="l">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İnformasiya Texnologiyaları</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ap="flat" cmpd="sng" algn="ctr">
                      <a:no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9</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4181485819"/>
                  </a:ext>
                </a:extLst>
              </a:tr>
              <a:tr h="502465">
                <a:tc>
                  <a:txBody>
                    <a:bodyPr/>
                    <a:lstStyle/>
                    <a:p>
                      <a:pPr marL="88900" marR="0" indent="0" algn="ctr" defTabSz="914400" rtl="0" eaLnBrk="1" fontAlgn="auto" latinLnBrk="0" hangingPunct="1">
                        <a:lnSpc>
                          <a:spcPct val="100000"/>
                        </a:lnSpc>
                        <a:spcBef>
                          <a:spcPts val="600"/>
                        </a:spcBef>
                        <a:spcAft>
                          <a:spcPts val="600"/>
                        </a:spcAft>
                        <a:buClrTx/>
                        <a:buSzTx/>
                        <a:buFontTx/>
                        <a:buNone/>
                        <a:tabLst/>
                        <a:defRPr/>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3.</a:t>
                      </a:r>
                      <a:endParaRPr lang="en-US" sz="12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İdarəetmə Sistemləri</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a:t>
                      </a:r>
                      <a:r>
                        <a:rPr lang="en-US" sz="1400" dirty="0" smtClean="0">
                          <a:effectLst/>
                          <a:latin typeface="Times New Roman" panose="02020603050405020304" pitchFamily="18" charset="0"/>
                          <a:cs typeface="Times New Roman" panose="02020603050405020304" pitchFamily="18" charset="0"/>
                        </a:rPr>
                        <a: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8</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522291">
                <a:tc>
                  <a:txBody>
                    <a:bodyPr/>
                    <a:lstStyle/>
                    <a:p>
                      <a:pPr marL="88900" marR="0" indent="0" algn="ctr" defTabSz="914400" rtl="0" eaLnBrk="1" fontAlgn="auto" latinLnBrk="0" hangingPunct="1">
                        <a:lnSpc>
                          <a:spcPct val="100000"/>
                        </a:lnSpc>
                        <a:spcBef>
                          <a:spcPts val="600"/>
                        </a:spcBef>
                        <a:spcAft>
                          <a:spcPts val="600"/>
                        </a:spcAft>
                        <a:buClrTx/>
                        <a:buSzTx/>
                        <a:buFontTx/>
                        <a:buNone/>
                        <a:tabLst>
                          <a:tab pos="88900" algn="l"/>
                        </a:tabLst>
                        <a:defRPr/>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4.</a:t>
                      </a:r>
                      <a:endParaRPr lang="en-US" sz="12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88900" algn="l"/>
                        </a:tabLst>
                        <a:defRPr/>
                      </a:pPr>
                      <a:r>
                        <a:rPr lang="az-Latn-AZ" sz="1400" dirty="0" smtClean="0">
                          <a:effectLst/>
                          <a:latin typeface="Times New Roman" panose="02020603050405020304" pitchFamily="18" charset="0"/>
                          <a:cs typeface="Times New Roman" panose="02020603050405020304" pitchFamily="18" charset="0"/>
                        </a:rPr>
                        <a:t>Radiasiya Problemləri İnstitut</a:t>
                      </a:r>
                      <a:r>
                        <a:rPr lang="en-US" sz="1400" dirty="0" smtClean="0">
                          <a:effectLst/>
                          <a:latin typeface="Times New Roman" panose="02020603050405020304" pitchFamily="18" charset="0"/>
                          <a:cs typeface="Times New Roman" panose="02020603050405020304" pitchFamily="18" charset="0"/>
                        </a:rPr>
                        <a: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8</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522291">
                <a:tc>
                  <a:txBody>
                    <a:bodyPr/>
                    <a:lstStyle/>
                    <a:p>
                      <a:pPr marL="88900" indent="0" algn="ctr">
                        <a:spcBef>
                          <a:spcPts val="600"/>
                        </a:spcBef>
                        <a:spcAft>
                          <a:spcPts val="600"/>
                        </a:spcAft>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5.</a:t>
                      </a:r>
                      <a:endParaRPr lang="en-US"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8900" indent="0" algn="l">
                        <a:spcBef>
                          <a:spcPts val="600"/>
                        </a:spcBef>
                        <a:spcAft>
                          <a:spcPts val="600"/>
                        </a:spcAft>
                      </a:pPr>
                      <a:r>
                        <a:rPr lang="az-Latn-AZ" sz="1400" dirty="0" smtClean="0">
                          <a:effectLst/>
                          <a:latin typeface="Times New Roman" panose="02020603050405020304" pitchFamily="18" charset="0"/>
                          <a:cs typeface="Times New Roman" panose="02020603050405020304" pitchFamily="18" charset="0"/>
                        </a:rPr>
                        <a:t>Riyaziyyat</a:t>
                      </a:r>
                      <a:r>
                        <a:rPr lang="az-Latn-AZ" sz="1400" baseline="0" dirty="0" smtClean="0">
                          <a:effectLst/>
                          <a:latin typeface="Times New Roman" panose="02020603050405020304" pitchFamily="18" charset="0"/>
                          <a:cs typeface="Times New Roman" panose="02020603050405020304" pitchFamily="18" charset="0"/>
                        </a:rPr>
                        <a:t> və </a:t>
                      </a:r>
                      <a:r>
                        <a:rPr lang="az-Latn-AZ" sz="1400" dirty="0" smtClean="0">
                          <a:effectLst/>
                          <a:latin typeface="Times New Roman" panose="02020603050405020304" pitchFamily="18" charset="0"/>
                          <a:cs typeface="Times New Roman" panose="02020603050405020304" pitchFamily="18" charset="0"/>
                        </a:rPr>
                        <a:t>Mexanika</a:t>
                      </a:r>
                      <a:r>
                        <a:rPr lang="az-Latn-AZ" sz="1400" baseline="0" dirty="0" smtClean="0">
                          <a:effectLst/>
                          <a:latin typeface="Times New Roman" panose="02020603050405020304" pitchFamily="18" charset="0"/>
                          <a:cs typeface="Times New Roman" panose="02020603050405020304" pitchFamily="18" charset="0"/>
                        </a:rPr>
                        <a:t> </a:t>
                      </a:r>
                      <a:r>
                        <a:rPr lang="az-Latn-AZ" sz="1400" dirty="0" smtClean="0">
                          <a:effectLst/>
                          <a:latin typeface="Times New Roman" panose="02020603050405020304" pitchFamily="18" charset="0"/>
                          <a:cs typeface="Times New Roman" panose="02020603050405020304" pitchFamily="18" charset="0"/>
                        </a:rPr>
                        <a:t>İnstitutu</a:t>
                      </a: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7</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272318">
                <a:tc>
                  <a:txBody>
                    <a:bodyPr/>
                    <a:lstStyle/>
                    <a:p>
                      <a:pPr marL="88900" marR="0" indent="0" algn="ctr" defTabSz="914400" rtl="0" eaLnBrk="1" fontAlgn="auto" latinLnBrk="0" hangingPunct="1">
                        <a:lnSpc>
                          <a:spcPct val="100000"/>
                        </a:lnSpc>
                        <a:spcBef>
                          <a:spcPts val="600"/>
                        </a:spcBef>
                        <a:spcAft>
                          <a:spcPts val="600"/>
                        </a:spcAft>
                        <a:buClrTx/>
                        <a:buSzTx/>
                        <a:buFontTx/>
                        <a:buNone/>
                        <a:tabLst/>
                        <a:defRPr/>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6.</a:t>
                      </a:r>
                      <a:endParaRPr lang="en-US" sz="12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mpd="sng">
                      <a:noFill/>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defRPr/>
                      </a:pPr>
                      <a:r>
                        <a:rPr lang="az-Latn-AZ" sz="1400" dirty="0" smtClean="0">
                          <a:effectLst/>
                          <a:latin typeface="Times New Roman" panose="02020603050405020304" pitchFamily="18" charset="0"/>
                          <a:cs typeface="Times New Roman" panose="02020603050405020304" pitchFamily="18" charset="0"/>
                        </a:rPr>
                        <a:t>Biofizika İnstitutu</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mpd="sng">
                      <a:noFill/>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3</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mpd="sng">
                      <a:noFill/>
                    </a:lnB>
                  </a:tcPr>
                </a:tc>
                <a:extLst>
                  <a:ext uri="{0D108BD9-81ED-4DB2-BD59-A6C34878D82A}">
                    <a16:rowId xmlns:a16="http://schemas.microsoft.com/office/drawing/2014/main" val="10009"/>
                  </a:ext>
                </a:extLst>
              </a:tr>
              <a:tr h="522291">
                <a:tc>
                  <a:txBody>
                    <a:bodyPr/>
                    <a:lstStyle/>
                    <a:p>
                      <a:pPr marL="88900" marR="0" indent="0" algn="ctr" defTabSz="914400" rtl="0" eaLnBrk="1" fontAlgn="auto" latinLnBrk="0" hangingPunct="1">
                        <a:lnSpc>
                          <a:spcPct val="100000"/>
                        </a:lnSpc>
                        <a:spcBef>
                          <a:spcPts val="600"/>
                        </a:spcBef>
                        <a:spcAft>
                          <a:spcPts val="600"/>
                        </a:spcAft>
                        <a:buClrTx/>
                        <a:buSzTx/>
                        <a:buFontTx/>
                        <a:buNone/>
                        <a:tabLst>
                          <a:tab pos="88900" algn="l"/>
                        </a:tabLst>
                        <a:defRPr/>
                      </a:pPr>
                      <a:r>
                        <a:rPr lang="az-Latn-AZ" sz="1200" dirty="0" smtClean="0">
                          <a:effectLst/>
                          <a:latin typeface="Times New Roman" panose="02020603050405020304" pitchFamily="18" charset="0"/>
                          <a:ea typeface="MS Mincho" panose="02020609040205080304" pitchFamily="49" charset="-128"/>
                          <a:cs typeface="Times New Roman" panose="02020603050405020304" pitchFamily="18" charset="0"/>
                        </a:rPr>
                        <a:t>7.</a:t>
                      </a:r>
                      <a:endParaRPr lang="en-US" sz="12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ap="flat" cmpd="sng" algn="ctr">
                      <a:solidFill>
                        <a:schemeClr val="tx1"/>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600"/>
                        </a:spcBef>
                        <a:spcAft>
                          <a:spcPts val="600"/>
                        </a:spcAft>
                        <a:buClrTx/>
                        <a:buSzTx/>
                        <a:buFontTx/>
                        <a:buNone/>
                        <a:tabLst>
                          <a:tab pos="88900" algn="l"/>
                        </a:tabLst>
                        <a:defRPr/>
                      </a:pPr>
                      <a:r>
                        <a:rPr lang="az-Latn-AZ" sz="1400" dirty="0" smtClean="0">
                          <a:effectLst/>
                          <a:latin typeface="Times New Roman" panose="02020603050405020304" pitchFamily="18" charset="0"/>
                          <a:cs typeface="Times New Roman" panose="02020603050405020304" pitchFamily="18" charset="0"/>
                        </a:rPr>
                        <a:t>Şamaxı Astrofizika Rəsədxanası</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mpd="sng">
                      <a:noFill/>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2</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04498">
                <a:tc gridSpan="2">
                  <a:txBody>
                    <a:bodyPr/>
                    <a:lstStyle/>
                    <a:p>
                      <a:pPr marL="442913" indent="0" algn="l">
                        <a:spcBef>
                          <a:spcPts val="600"/>
                        </a:spcBef>
                        <a:spcAft>
                          <a:spcPts val="600"/>
                        </a:spcAft>
                        <a:tabLst>
                          <a:tab pos="360363" algn="l"/>
                        </a:tabLst>
                      </a:pPr>
                      <a:r>
                        <a:rPr lang="az-Latn-AZ" sz="1800" b="1" dirty="0" smtClean="0">
                          <a:effectLst/>
                          <a:latin typeface="Times New Roman" panose="02020603050405020304" pitchFamily="18" charset="0"/>
                          <a:ea typeface="MS Mincho" panose="02020609040205080304" pitchFamily="49" charset="-128"/>
                          <a:cs typeface="Times New Roman" panose="02020603050405020304" pitchFamily="18" charset="0"/>
                        </a:rPr>
                        <a:t>CƏMİSİ</a:t>
                      </a:r>
                      <a:endParaRPr lang="en-US" sz="18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solidFill>
                        <a:schemeClr val="tx1"/>
                      </a:solidFill>
                      <a:prstDash val="solid"/>
                      <a:round/>
                      <a:headEnd type="none" w="med" len="med"/>
                      <a:tailEnd type="none" w="med" len="med"/>
                    </a:lnT>
                  </a:tcPr>
                </a:tc>
                <a:tc hMerge="1">
                  <a:txBody>
                    <a:bodyPr/>
                    <a:lstStyle/>
                    <a:p>
                      <a:pPr marL="88900" indent="0" algn="l">
                        <a:spcBef>
                          <a:spcPts val="600"/>
                        </a:spcBef>
                        <a:spcAft>
                          <a:spcPts val="600"/>
                        </a:spcAft>
                        <a:tabLst>
                          <a:tab pos="88900" algn="l"/>
                        </a:tabLst>
                      </a:pPr>
                      <a:endParaRPr lang="en-US" sz="14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4628" marR="54628"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az-Latn-AZ" sz="1400" b="1" dirty="0">
                          <a:effectLst/>
                          <a:latin typeface="Palatino Linotype" panose="02040502050505030304" pitchFamily="18" charset="0"/>
                          <a:ea typeface="Times New Roman" panose="02020603050405020304" pitchFamily="18" charset="0"/>
                          <a:cs typeface="Arial" panose="020B0604020202020204" pitchFamily="34" charset="0"/>
                        </a:rPr>
                        <a:t>46</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
        <p:nvSpPr>
          <p:cNvPr id="23" name="Прямоугольник 22"/>
          <p:cNvSpPr/>
          <p:nvPr/>
        </p:nvSpPr>
        <p:spPr>
          <a:xfrm>
            <a:off x="144685" y="1081526"/>
            <a:ext cx="9066086" cy="461665"/>
          </a:xfrm>
          <a:prstGeom prst="rect">
            <a:avLst/>
          </a:prstGeom>
        </p:spPr>
        <p:txBody>
          <a:bodyPr wrap="square">
            <a:spAutoFit/>
          </a:bodyPr>
          <a:lstStyle/>
          <a:p>
            <a:pPr algn="ctr"/>
            <a:r>
              <a:rPr lang="az-Latn-AZ" sz="2400" b="1" spc="300" dirty="0" smtClean="0">
                <a:latin typeface="Times New Roman" panose="02020603050405020304" pitchFamily="18" charset="0"/>
                <a:cs typeface="Times New Roman" panose="02020603050405020304" pitchFamily="18" charset="0"/>
              </a:rPr>
              <a:t>MÜHÜM  </a:t>
            </a:r>
            <a:r>
              <a:rPr lang="az-Latn-AZ" sz="2400" b="1" spc="300" dirty="0">
                <a:latin typeface="Times New Roman" panose="02020603050405020304" pitchFamily="18" charset="0"/>
                <a:cs typeface="Times New Roman" panose="02020603050405020304" pitchFamily="18" charset="0"/>
              </a:rPr>
              <a:t>ELMİ </a:t>
            </a:r>
            <a:r>
              <a:rPr lang="az-Latn-AZ" sz="2400" b="1" spc="300" dirty="0" smtClean="0">
                <a:latin typeface="Times New Roman" panose="02020603050405020304" pitchFamily="18" charset="0"/>
                <a:cs typeface="Times New Roman" panose="02020603050405020304" pitchFamily="18" charset="0"/>
              </a:rPr>
              <a:t> NƏTİCƏLƏR</a:t>
            </a:r>
            <a:endParaRPr lang="ru-RU" sz="2400" b="1" spc="300" dirty="0">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5" name="Прямоугольник 24"/>
          <p:cNvSpPr/>
          <p:nvPr/>
        </p:nvSpPr>
        <p:spPr>
          <a:xfrm>
            <a:off x="-6091" y="127378"/>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913786" y="133966"/>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14" name="TextBox 4"/>
          <p:cNvSpPr txBox="1">
            <a:spLocks noChangeArrowheads="1"/>
          </p:cNvSpPr>
          <p:nvPr/>
        </p:nvSpPr>
        <p:spPr bwMode="auto">
          <a:xfrm>
            <a:off x="144685" y="6368719"/>
            <a:ext cx="7780116" cy="338554"/>
          </a:xfrm>
          <a:prstGeom prst="rect">
            <a:avLst/>
          </a:prstGeom>
          <a:noFill/>
          <a:ln w="9525">
            <a:noFill/>
            <a:miter lim="800000"/>
            <a:headEnd/>
            <a:tailEnd/>
          </a:ln>
        </p:spPr>
        <p:txBody>
          <a:bodyPr wrap="square">
            <a:spAutoFit/>
          </a:bodyPr>
          <a:lstStyle/>
          <a:p>
            <a:r>
              <a:rPr lang="az-Latn-AZ" sz="1600" b="1" dirty="0" smtClean="0">
                <a:solidFill>
                  <a:srgbClr val="C00000"/>
                </a:solidFill>
                <a:latin typeface="Times New Roman" pitchFamily="18" charset="0"/>
                <a:cs typeface="Times New Roman" pitchFamily="18" charset="0"/>
              </a:rPr>
              <a:t>ƏSAS  MEYARLAR:</a:t>
            </a:r>
            <a:r>
              <a:rPr lang="en-US" sz="1600" b="1" dirty="0" smtClean="0">
                <a:solidFill>
                  <a:srgbClr val="C00000"/>
                </a:solidFill>
                <a:latin typeface="Times New Roman" pitchFamily="18" charset="0"/>
                <a:cs typeface="Times New Roman" pitchFamily="18" charset="0"/>
              </a:rPr>
              <a:t>  </a:t>
            </a:r>
            <a:r>
              <a:rPr lang="az-Latn-AZ" sz="1600" b="1" dirty="0" smtClean="0">
                <a:solidFill>
                  <a:srgbClr val="C00000"/>
                </a:solidFill>
                <a:latin typeface="Times New Roman" pitchFamily="18" charset="0"/>
                <a:cs typeface="Times New Roman" pitchFamily="18" charset="0"/>
              </a:rPr>
              <a:t>  </a:t>
            </a:r>
            <a:r>
              <a:rPr lang="en-US" sz="1600" b="1" dirty="0" err="1" smtClean="0">
                <a:solidFill>
                  <a:srgbClr val="C00000"/>
                </a:solidFill>
                <a:latin typeface="Times New Roman" pitchFamily="18" charset="0"/>
                <a:cs typeface="Times New Roman" pitchFamily="18" charset="0"/>
              </a:rPr>
              <a:t>WoS</a:t>
            </a:r>
            <a:r>
              <a:rPr lang="en-US" sz="1600" b="1" dirty="0" smtClean="0">
                <a:solidFill>
                  <a:srgbClr val="C00000"/>
                </a:solidFill>
                <a:latin typeface="Times New Roman" pitchFamily="18" charset="0"/>
                <a:cs typeface="Times New Roman" pitchFamily="18" charset="0"/>
              </a:rPr>
              <a:t>/</a:t>
            </a:r>
            <a:r>
              <a:rPr lang="az-Latn-AZ" sz="1600" b="1" dirty="0" smtClean="0">
                <a:solidFill>
                  <a:srgbClr val="C00000"/>
                </a:solidFill>
                <a:latin typeface="Times New Roman" pitchFamily="18" charset="0"/>
                <a:cs typeface="Times New Roman" pitchFamily="18" charset="0"/>
              </a:rPr>
              <a:t>SCOPUS, </a:t>
            </a:r>
            <a:r>
              <a:rPr lang="en-US" sz="1600" b="1" dirty="0" smtClean="0">
                <a:solidFill>
                  <a:srgbClr val="C00000"/>
                </a:solidFill>
                <a:latin typeface="Times New Roman" pitchFamily="18" charset="0"/>
                <a:cs typeface="Times New Roman" pitchFamily="18" charset="0"/>
              </a:rPr>
              <a:t>  </a:t>
            </a:r>
            <a:r>
              <a:rPr lang="az-Latn-AZ" sz="1600" b="1" dirty="0" smtClean="0">
                <a:solidFill>
                  <a:srgbClr val="C00000"/>
                </a:solidFill>
                <a:latin typeface="Times New Roman" pitchFamily="18" charset="0"/>
                <a:cs typeface="Times New Roman" pitchFamily="18" charset="0"/>
              </a:rPr>
              <a:t>  SİTATLAR,</a:t>
            </a:r>
            <a:r>
              <a:rPr lang="en-US" sz="1600" b="1" dirty="0" smtClean="0">
                <a:solidFill>
                  <a:srgbClr val="C00000"/>
                </a:solidFill>
                <a:latin typeface="Times New Roman" pitchFamily="18" charset="0"/>
                <a:cs typeface="Times New Roman" pitchFamily="18" charset="0"/>
              </a:rPr>
              <a:t>   </a:t>
            </a:r>
            <a:r>
              <a:rPr lang="az-Latn-AZ" sz="1600" b="1" dirty="0" smtClean="0">
                <a:solidFill>
                  <a:srgbClr val="C00000"/>
                </a:solidFill>
                <a:latin typeface="Times New Roman" pitchFamily="18" charset="0"/>
                <a:cs typeface="Times New Roman" pitchFamily="18" charset="0"/>
              </a:rPr>
              <a:t>  BAŞ   DİREKTORLAR</a:t>
            </a:r>
            <a:endParaRPr lang="ru-RU" sz="1600" b="1" dirty="0">
              <a:solidFill>
                <a:srgbClr val="C00000"/>
              </a:solidFill>
              <a:latin typeface="Times New Roman" pitchFamily="18" charset="0"/>
              <a:cs typeface="Times New Roman" pitchFamily="18" charset="0"/>
            </a:endParaRPr>
          </a:p>
        </p:txBody>
      </p:sp>
      <p:graphicFrame>
        <p:nvGraphicFramePr>
          <p:cNvPr id="5" name="Диаграмма 4"/>
          <p:cNvGraphicFramePr/>
          <p:nvPr>
            <p:extLst>
              <p:ext uri="{D42A27DB-BD31-4B8C-83A1-F6EECF244321}">
                <p14:modId xmlns:p14="http://schemas.microsoft.com/office/powerpoint/2010/main" val="3107018845"/>
              </p:ext>
            </p:extLst>
          </p:nvPr>
        </p:nvGraphicFramePr>
        <p:xfrm>
          <a:off x="3095625" y="2079291"/>
          <a:ext cx="6221079" cy="3486150"/>
        </p:xfrm>
        <a:graphic>
          <a:graphicData uri="http://schemas.openxmlformats.org/drawingml/2006/chart">
            <c:chart xmlns:c="http://schemas.openxmlformats.org/drawingml/2006/chart" xmlns:r="http://schemas.openxmlformats.org/officeDocument/2006/relationships" r:id="rId3"/>
          </a:graphicData>
        </a:graphic>
      </p:graphicFrame>
      <p:sp>
        <p:nvSpPr>
          <p:cNvPr id="2" name="Номер слайда 1"/>
          <p:cNvSpPr>
            <a:spLocks noGrp="1"/>
          </p:cNvSpPr>
          <p:nvPr>
            <p:ph type="sldNum" sz="quarter" idx="4"/>
          </p:nvPr>
        </p:nvSpPr>
        <p:spPr/>
        <p:txBody>
          <a:bodyPr/>
          <a:lstStyle/>
          <a:p>
            <a:fld id="{89AB645D-11EB-416E-90BD-BFA708568006}" type="slidenum">
              <a:rPr lang="ru-RU" smtClean="0"/>
              <a:pPr/>
              <a:t>4</a:t>
            </a:fld>
            <a:r>
              <a:rPr lang="az-Latn-AZ" smtClean="0"/>
              <a:t>/76</a:t>
            </a:r>
            <a:endParaRPr lang="ru-RU" dirty="0"/>
          </a:p>
        </p:txBody>
      </p:sp>
    </p:spTree>
    <p:extLst>
      <p:ext uri="{BB962C8B-B14F-4D97-AF65-F5344CB8AC3E}">
        <p14:creationId xmlns:p14="http://schemas.microsoft.com/office/powerpoint/2010/main" val="1590646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1" name="Прямоугольник 30"/>
          <p:cNvSpPr/>
          <p:nvPr/>
        </p:nvSpPr>
        <p:spPr>
          <a:xfrm>
            <a:off x="-30857" y="-11316"/>
            <a:ext cx="9174857"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Прямоугольник 12"/>
          <p:cNvSpPr/>
          <p:nvPr/>
        </p:nvSpPr>
        <p:spPr>
          <a:xfrm>
            <a:off x="-18846" y="1049968"/>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graphicFrame>
        <p:nvGraphicFramePr>
          <p:cNvPr id="5" name="Chart 7"/>
          <p:cNvGraphicFramePr/>
          <p:nvPr>
            <p:extLst>
              <p:ext uri="{D42A27DB-BD31-4B8C-83A1-F6EECF244321}">
                <p14:modId xmlns:p14="http://schemas.microsoft.com/office/powerpoint/2010/main" val="500526291"/>
              </p:ext>
            </p:extLst>
          </p:nvPr>
        </p:nvGraphicFramePr>
        <p:xfrm>
          <a:off x="286326" y="1326408"/>
          <a:ext cx="8171873" cy="441298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5AA2EA63-CE52-664B-A01D-3BFE24677003}"/>
              </a:ext>
            </a:extLst>
          </p:cNvPr>
          <p:cNvSpPr txBox="1">
            <a:spLocks/>
          </p:cNvSpPr>
          <p:nvPr/>
        </p:nvSpPr>
        <p:spPr>
          <a:xfrm>
            <a:off x="4943513" y="5611972"/>
            <a:ext cx="4177858" cy="514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z-Latn-AZ" sz="2800" b="1" spc="300" dirty="0" smtClean="0">
                <a:solidFill>
                  <a:srgbClr val="960000"/>
                </a:solidFill>
                <a:latin typeface="Times New Roman" panose="02020603050405020304" pitchFamily="18" charset="0"/>
                <a:cs typeface="Times New Roman" panose="02020603050405020304" pitchFamily="18" charset="0"/>
              </a:rPr>
              <a:t>Cəmi: 13</a:t>
            </a:r>
            <a:endParaRPr lang="en-US" sz="2800" spc="300" dirty="0">
              <a:solidFill>
                <a:srgbClr val="960000"/>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22557" y="1204536"/>
            <a:ext cx="4027064" cy="461665"/>
          </a:xfrm>
          <a:prstGeom prst="rect">
            <a:avLst/>
          </a:prstGeom>
        </p:spPr>
        <p:txBody>
          <a:bodyPr wrap="none">
            <a:spAutoFit/>
          </a:bodyPr>
          <a:lstStyle/>
          <a:p>
            <a:pPr marL="457200" algn="just">
              <a:lnSpc>
                <a:spcPct val="120000"/>
              </a:lnSpc>
              <a:spcBef>
                <a:spcPts val="600"/>
              </a:spcBef>
              <a:spcAft>
                <a:spcPts val="600"/>
              </a:spcAft>
              <a:tabLst>
                <a:tab pos="180340" algn="l"/>
              </a:tabLst>
            </a:pPr>
            <a:r>
              <a:rPr lang="az-Latn-AZ" sz="2000" b="1" dirty="0" smtClean="0">
                <a:latin typeface="Palatino Linotype" panose="02040502050505030304" pitchFamily="18" charset="0"/>
                <a:ea typeface="MS Mincho"/>
                <a:cs typeface="Times New Roman" panose="02020603050405020304" pitchFamily="18" charset="0"/>
              </a:rPr>
              <a:t>Beynəlxalq </a:t>
            </a:r>
            <a:r>
              <a:rPr lang="az-Latn-AZ" sz="2000" b="1" dirty="0">
                <a:latin typeface="Palatino Linotype" panose="02040502050505030304" pitchFamily="18" charset="0"/>
                <a:ea typeface="MS Mincho"/>
                <a:cs typeface="Times New Roman" panose="02020603050405020304" pitchFamily="18" charset="0"/>
              </a:rPr>
              <a:t>qrant layihələri: </a:t>
            </a:r>
            <a:r>
              <a:rPr lang="az-Latn-AZ" sz="2000" b="1" dirty="0" smtClean="0">
                <a:latin typeface="Palatino Linotype" panose="02040502050505030304" pitchFamily="18" charset="0"/>
                <a:ea typeface="MS Mincho"/>
                <a:cs typeface="Times New Roman" panose="02020603050405020304" pitchFamily="18" charset="0"/>
              </a:rPr>
              <a:t> </a:t>
            </a:r>
            <a:endParaRPr lang="ru-RU" dirty="0">
              <a:effectLst/>
              <a:latin typeface="Calibri" panose="020F0502020204030204" pitchFamily="34" charset="0"/>
              <a:ea typeface="MS Mincho"/>
              <a:cs typeface="Times New Roman" panose="02020603050405020304" pitchFamily="18" charset="0"/>
            </a:endParaRPr>
          </a:p>
        </p:txBody>
      </p:sp>
      <p:sp>
        <p:nvSpPr>
          <p:cNvPr id="29" name="Прямоугольник 28"/>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0" name="Прямоугольник 29"/>
          <p:cNvSpPr/>
          <p:nvPr/>
        </p:nvSpPr>
        <p:spPr>
          <a:xfrm>
            <a:off x="2001345" y="151495"/>
            <a:ext cx="7098248" cy="523220"/>
          </a:xfrm>
          <a:prstGeom prst="rect">
            <a:avLst/>
          </a:prstGeom>
        </p:spPr>
        <p:txBody>
          <a:bodyPr wrap="square">
            <a:spAutoFit/>
          </a:bodyPr>
          <a:lstStyle/>
          <a:p>
            <a:r>
              <a:rPr lang="az-Latn-AZ" sz="2800" b="1" dirty="0" smtClean="0">
                <a:solidFill>
                  <a:schemeClr val="bg1"/>
                </a:solidFill>
                <a:latin typeface="Palatino Linotype" panose="02040502050505030304" pitchFamily="18" charset="0"/>
                <a:cs typeface="Times New Roman" panose="02020603050405020304" pitchFamily="18" charset="0"/>
              </a:rPr>
              <a:t>ELMİ-TEXNOLOJİ   QRANTLAR</a:t>
            </a:r>
            <a:endParaRPr lang="ru-RU" sz="2800" b="1" spc="300" dirty="0">
              <a:solidFill>
                <a:schemeClr val="bg1"/>
              </a:solidFill>
              <a:latin typeface="Palatino Linotype" panose="02040502050505030304" pitchFamily="18" charset="0"/>
              <a:cs typeface="Times New Roman" panose="02020603050405020304" pitchFamily="18" charset="0"/>
            </a:endParaRPr>
          </a:p>
        </p:txBody>
      </p:sp>
      <p:sp>
        <p:nvSpPr>
          <p:cNvPr id="35" name="Прямоугольник 34"/>
          <p:cNvSpPr/>
          <p:nvPr/>
        </p:nvSpPr>
        <p:spPr>
          <a:xfrm>
            <a:off x="-34254" y="138725"/>
            <a:ext cx="2081404"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40</a:t>
            </a:fld>
            <a:r>
              <a:rPr lang="az-Latn-AZ" smtClean="0"/>
              <a:t>/76</a:t>
            </a:r>
            <a:endParaRPr lang="ru-RU" dirty="0"/>
          </a:p>
        </p:txBody>
      </p:sp>
    </p:spTree>
    <p:extLst>
      <p:ext uri="{BB962C8B-B14F-4D97-AF65-F5344CB8AC3E}">
        <p14:creationId xmlns:p14="http://schemas.microsoft.com/office/powerpoint/2010/main" val="95382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Прямоугольник 21"/>
          <p:cNvSpPr/>
          <p:nvPr/>
        </p:nvSpPr>
        <p:spPr>
          <a:xfrm>
            <a:off x="-18846" y="1049968"/>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5" name="Диаграмма 14"/>
          <p:cNvGraphicFramePr/>
          <p:nvPr>
            <p:extLst>
              <p:ext uri="{D42A27DB-BD31-4B8C-83A1-F6EECF244321}">
                <p14:modId xmlns:p14="http://schemas.microsoft.com/office/powerpoint/2010/main" val="1036915428"/>
              </p:ext>
            </p:extLst>
          </p:nvPr>
        </p:nvGraphicFramePr>
        <p:xfrm>
          <a:off x="293077" y="1046040"/>
          <a:ext cx="8499231" cy="4745160"/>
        </p:xfrm>
        <a:graphic>
          <a:graphicData uri="http://schemas.openxmlformats.org/drawingml/2006/chart">
            <c:chart xmlns:c="http://schemas.openxmlformats.org/drawingml/2006/chart" xmlns:r="http://schemas.openxmlformats.org/officeDocument/2006/relationships" r:id="rId2"/>
          </a:graphicData>
        </a:graphic>
      </p:graphicFrame>
      <p:sp>
        <p:nvSpPr>
          <p:cNvPr id="14" name="Прямоугольник 13"/>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3" name="Прямоугольник 22"/>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4"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33" name="Прямоугольник 32"/>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5" name="Прямоугольник 34"/>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6" name="Прямоугольник 35"/>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41</a:t>
            </a:fld>
            <a:r>
              <a:rPr lang="az-Latn-AZ" smtClean="0"/>
              <a:t>/76</a:t>
            </a:r>
            <a:endParaRPr lang="ru-RU" dirty="0"/>
          </a:p>
        </p:txBody>
      </p:sp>
    </p:spTree>
    <p:extLst>
      <p:ext uri="{BB962C8B-B14F-4D97-AF65-F5344CB8AC3E}">
        <p14:creationId xmlns:p14="http://schemas.microsoft.com/office/powerpoint/2010/main" val="3417667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626" y="1036102"/>
            <a:ext cx="9125626" cy="5074259"/>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144686" y="1943100"/>
            <a:ext cx="269959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5" name="Скругленный прямоугольник 34"/>
          <p:cNvSpPr/>
          <p:nvPr/>
        </p:nvSpPr>
        <p:spPr>
          <a:xfrm>
            <a:off x="3271393" y="1900705"/>
            <a:ext cx="269959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6" name="Скругленный прямоугольник 35"/>
          <p:cNvSpPr/>
          <p:nvPr/>
        </p:nvSpPr>
        <p:spPr>
          <a:xfrm>
            <a:off x="6300747" y="1870668"/>
            <a:ext cx="269959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8" name="Скругленный прямоугольник 37"/>
          <p:cNvSpPr/>
          <p:nvPr/>
        </p:nvSpPr>
        <p:spPr>
          <a:xfrm>
            <a:off x="174197" y="4286669"/>
            <a:ext cx="256900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9" name="Скругленный прямоугольник 38"/>
          <p:cNvSpPr/>
          <p:nvPr/>
        </p:nvSpPr>
        <p:spPr>
          <a:xfrm>
            <a:off x="3300904" y="4244274"/>
            <a:ext cx="256900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40" name="Скругленный прямоугольник 39"/>
          <p:cNvSpPr/>
          <p:nvPr/>
        </p:nvSpPr>
        <p:spPr>
          <a:xfrm>
            <a:off x="6330258" y="4214237"/>
            <a:ext cx="2569004" cy="16002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34" name="Прямоугольник 33"/>
          <p:cNvSpPr/>
          <p:nvPr/>
        </p:nvSpPr>
        <p:spPr>
          <a:xfrm>
            <a:off x="101183" y="2385040"/>
            <a:ext cx="2772000" cy="738664"/>
          </a:xfrm>
          <a:prstGeom prst="rect">
            <a:avLst/>
          </a:prstGeom>
        </p:spPr>
        <p:txBody>
          <a:bodyPr wrap="square">
            <a:spAutoFit/>
          </a:bodyPr>
          <a:lstStyle/>
          <a:p>
            <a:pPr algn="ctr"/>
            <a:r>
              <a:rPr lang="az-Latn-AZ" sz="1400" b="1" dirty="0">
                <a:solidFill>
                  <a:schemeClr val="bg1"/>
                </a:solidFill>
                <a:latin typeface="Palatino Linotype" pitchFamily="18" charset="0"/>
                <a:cs typeface="Arial" panose="020B0604020202020204" pitchFamily="34" charset="0"/>
              </a:rPr>
              <a:t>“Azərbaycan 2030: sosial-iqtisadi inkişafa dair Milli Prioritetlər”</a:t>
            </a:r>
            <a:endParaRPr lang="ru-RU" sz="1400" b="1" dirty="0">
              <a:solidFill>
                <a:schemeClr val="bg1"/>
              </a:solidFill>
              <a:latin typeface="Palatino Linotype" pitchFamily="18" charset="0"/>
              <a:cs typeface="Arial" panose="020B0604020202020204" pitchFamily="34" charset="0"/>
            </a:endParaRPr>
          </a:p>
        </p:txBody>
      </p:sp>
      <p:sp>
        <p:nvSpPr>
          <p:cNvPr id="37" name="Прямоугольник 36"/>
          <p:cNvSpPr/>
          <p:nvPr/>
        </p:nvSpPr>
        <p:spPr>
          <a:xfrm>
            <a:off x="3211442" y="2223752"/>
            <a:ext cx="2772000" cy="954107"/>
          </a:xfrm>
          <a:prstGeom prst="rect">
            <a:avLst/>
          </a:prstGeom>
        </p:spPr>
        <p:txBody>
          <a:bodyPr wrap="square">
            <a:spAutoFit/>
          </a:bodyPr>
          <a:lstStyle/>
          <a:p>
            <a:pPr algn="ctr"/>
            <a:r>
              <a:rPr lang="az-Latn-AZ" sz="1400" b="1" dirty="0">
                <a:solidFill>
                  <a:schemeClr val="bg1"/>
                </a:solidFill>
                <a:latin typeface="Palatino Linotype" pitchFamily="18" charset="0"/>
                <a:cs typeface="Arial" panose="020B0604020202020204" pitchFamily="34" charset="0"/>
              </a:rPr>
              <a:t>“Azərbaycan Respublikasının işğaldan azad edilmiş ərazilərinə Böyük Qayıdışa dair  I Dövlət Proqramı”</a:t>
            </a:r>
            <a:endParaRPr lang="ru-RU" sz="1400" b="1" dirty="0">
              <a:solidFill>
                <a:schemeClr val="bg1"/>
              </a:solidFill>
              <a:latin typeface="Palatino Linotype" pitchFamily="18" charset="0"/>
              <a:cs typeface="Arial" panose="020B0604020202020204" pitchFamily="34" charset="0"/>
            </a:endParaRPr>
          </a:p>
        </p:txBody>
      </p:sp>
      <p:sp>
        <p:nvSpPr>
          <p:cNvPr id="31745" name="Rectangle 1"/>
          <p:cNvSpPr>
            <a:spLocks noChangeArrowheads="1"/>
          </p:cNvSpPr>
          <p:nvPr/>
        </p:nvSpPr>
        <p:spPr bwMode="auto">
          <a:xfrm>
            <a:off x="3148773" y="4403506"/>
            <a:ext cx="277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539750" algn="l"/>
              </a:tabLst>
            </a:pPr>
            <a:r>
              <a:rPr lang="az-Latn-AZ" sz="1600" b="1" dirty="0" smtClean="0">
                <a:solidFill>
                  <a:schemeClr val="bg1"/>
                </a:solidFill>
                <a:latin typeface="Palatino Linotype" pitchFamily="18" charset="0"/>
                <a:cs typeface="Arial" panose="020B0604020202020204" pitchFamily="34" charset="0"/>
              </a:rPr>
              <a:t>“AR alternativ və bərpa olunan enerji mənbələ-rindən istifadə olunması üzrə Dövlət Proqramı”</a:t>
            </a:r>
          </a:p>
        </p:txBody>
      </p:sp>
      <p:sp>
        <p:nvSpPr>
          <p:cNvPr id="31747" name="Rectangle 3"/>
          <p:cNvSpPr>
            <a:spLocks noChangeArrowheads="1"/>
          </p:cNvSpPr>
          <p:nvPr/>
        </p:nvSpPr>
        <p:spPr bwMode="auto">
          <a:xfrm>
            <a:off x="245766" y="4346292"/>
            <a:ext cx="24935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539750" algn="l"/>
              </a:tabLst>
            </a:pPr>
            <a:r>
              <a:rPr lang="az-Latn-AZ" sz="1400" b="1" dirty="0" smtClean="0">
                <a:solidFill>
                  <a:schemeClr val="bg1"/>
                </a:solidFill>
                <a:latin typeface="Palatino Linotype" pitchFamily="18" charset="0"/>
                <a:cs typeface="Arial" panose="020B0604020202020204" pitchFamily="34" charset="0"/>
              </a:rPr>
              <a:t>“Biznes mühiti və beynəlxalq reytinqlər üzrə Komissiyanın Texno-logiya və innovasiyalar işçi qrupunun 202</a:t>
            </a:r>
            <a:r>
              <a:rPr lang="en-US" sz="1400" b="1" dirty="0" smtClean="0">
                <a:solidFill>
                  <a:schemeClr val="bg1"/>
                </a:solidFill>
                <a:latin typeface="Palatino Linotype" pitchFamily="18" charset="0"/>
                <a:cs typeface="Arial" panose="020B0604020202020204" pitchFamily="34" charset="0"/>
              </a:rPr>
              <a:t>2</a:t>
            </a:r>
            <a:r>
              <a:rPr lang="az-Latn-AZ" sz="1400" b="1" dirty="0" smtClean="0">
                <a:solidFill>
                  <a:schemeClr val="bg1"/>
                </a:solidFill>
                <a:latin typeface="Palatino Linotype" pitchFamily="18" charset="0"/>
                <a:cs typeface="Arial" panose="020B0604020202020204" pitchFamily="34" charset="0"/>
              </a:rPr>
              <a:t>-ci il üzrə Fəaliyyət planı”</a:t>
            </a:r>
          </a:p>
        </p:txBody>
      </p:sp>
      <p:sp>
        <p:nvSpPr>
          <p:cNvPr id="30" name="Прямоугольник 29"/>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228199" y="1103145"/>
            <a:ext cx="8785983" cy="523220"/>
          </a:xfrm>
          <a:prstGeom prst="rect">
            <a:avLst/>
          </a:prstGeom>
        </p:spPr>
        <p:txBody>
          <a:bodyPr wrap="square">
            <a:spAutoFit/>
          </a:bodyPr>
          <a:lstStyle/>
          <a:p>
            <a:pPr algn="ctr"/>
            <a:r>
              <a:rPr lang="az-Latn-AZ" sz="2800" b="1" spc="300" dirty="0" smtClean="0">
                <a:latin typeface="Times New Roman" panose="02020603050405020304" pitchFamily="18" charset="0"/>
                <a:cs typeface="Times New Roman" panose="02020603050405020304" pitchFamily="18" charset="0"/>
              </a:rPr>
              <a:t>DÖVLƏT   TAPŞIRIQLARI</a:t>
            </a:r>
            <a:endParaRPr lang="ru-RU" sz="2800" spc="300" dirty="0"/>
          </a:p>
        </p:txBody>
      </p:sp>
      <p:sp>
        <p:nvSpPr>
          <p:cNvPr id="31746" name="Rectangle 2"/>
          <p:cNvSpPr>
            <a:spLocks noChangeArrowheads="1"/>
          </p:cNvSpPr>
          <p:nvPr/>
        </p:nvSpPr>
        <p:spPr bwMode="auto">
          <a:xfrm>
            <a:off x="6330257" y="2234601"/>
            <a:ext cx="263284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539750" algn="l"/>
              </a:tabLst>
            </a:pPr>
            <a:r>
              <a:rPr lang="az-Latn-AZ" sz="1400" b="1" dirty="0">
                <a:solidFill>
                  <a:schemeClr val="bg1"/>
                </a:solidFill>
                <a:latin typeface="Palatino Linotype" pitchFamily="18" charset="0"/>
                <a:cs typeface="Arial" panose="020B0604020202020204" pitchFamily="34" charset="0"/>
              </a:rPr>
              <a:t>“Azərbaycan Respublikasının </a:t>
            </a:r>
            <a:endParaRPr lang="az-Latn-AZ" sz="1400" b="1" dirty="0" smtClean="0">
              <a:solidFill>
                <a:schemeClr val="bg1"/>
              </a:solidFill>
              <a:latin typeface="Palatino Linotype" pitchFamily="18" charset="0"/>
              <a:cs typeface="Arial" panose="020B0604020202020204" pitchFamily="34" charset="0"/>
            </a:endParaRPr>
          </a:p>
          <a:p>
            <a:pPr lvl="0" algn="ctr" fontAlgn="base">
              <a:spcBef>
                <a:spcPct val="0"/>
              </a:spcBef>
              <a:spcAft>
                <a:spcPct val="0"/>
              </a:spcAft>
              <a:tabLst>
                <a:tab pos="539750" algn="l"/>
              </a:tabLst>
            </a:pPr>
            <a:r>
              <a:rPr lang="az-Latn-AZ" sz="1400" b="1" dirty="0" smtClean="0">
                <a:solidFill>
                  <a:schemeClr val="bg1"/>
                </a:solidFill>
                <a:latin typeface="Palatino Linotype" pitchFamily="18" charset="0"/>
                <a:cs typeface="Arial" panose="020B0604020202020204" pitchFamily="34" charset="0"/>
              </a:rPr>
              <a:t>2022-2026-cı </a:t>
            </a:r>
            <a:r>
              <a:rPr lang="az-Latn-AZ" sz="1400" b="1" dirty="0">
                <a:solidFill>
                  <a:schemeClr val="bg1"/>
                </a:solidFill>
                <a:latin typeface="Palatino Linotype" pitchFamily="18" charset="0"/>
                <a:cs typeface="Arial" panose="020B0604020202020204" pitchFamily="34" charset="0"/>
              </a:rPr>
              <a:t>illərdə sosial-iqtisadi inkişaf Strategiyası”</a:t>
            </a:r>
          </a:p>
        </p:txBody>
      </p:sp>
      <p:sp>
        <p:nvSpPr>
          <p:cNvPr id="2" name="Прямоугольник 1"/>
          <p:cNvSpPr/>
          <p:nvPr/>
        </p:nvSpPr>
        <p:spPr>
          <a:xfrm>
            <a:off x="6279393" y="4286669"/>
            <a:ext cx="2569004" cy="1384995"/>
          </a:xfrm>
          <a:prstGeom prst="rect">
            <a:avLst/>
          </a:prstGeom>
        </p:spPr>
        <p:txBody>
          <a:bodyPr wrap="square">
            <a:spAutoFit/>
          </a:bodyPr>
          <a:lstStyle/>
          <a:p>
            <a:pPr algn="ctr"/>
            <a:r>
              <a:rPr lang="az-Latn-AZ" sz="1400" b="1" dirty="0">
                <a:solidFill>
                  <a:schemeClr val="bg1"/>
                </a:solidFill>
                <a:latin typeface="Palatino Linotype" pitchFamily="18" charset="0"/>
                <a:cs typeface="Arial" panose="020B0604020202020204" pitchFamily="34" charset="0"/>
              </a:rPr>
              <a:t>“Azərbaycan Respublikasında telekommunikasiya və informasiya texnologiyalarının inkişafına dair Strateji Yol Xəritəsi”</a:t>
            </a:r>
          </a:p>
        </p:txBody>
      </p:sp>
      <p:sp>
        <p:nvSpPr>
          <p:cNvPr id="32" name="TextBox 4"/>
          <p:cNvSpPr txBox="1">
            <a:spLocks noChangeArrowheads="1"/>
          </p:cNvSpPr>
          <p:nvPr/>
        </p:nvSpPr>
        <p:spPr bwMode="auto">
          <a:xfrm>
            <a:off x="144685" y="6321094"/>
            <a:ext cx="7780116" cy="584775"/>
          </a:xfrm>
          <a:prstGeom prst="rect">
            <a:avLst/>
          </a:prstGeom>
          <a:noFill/>
          <a:ln w="9525">
            <a:noFill/>
            <a:miter lim="800000"/>
            <a:headEnd/>
            <a:tailEnd/>
          </a:ln>
        </p:spPr>
        <p:txBody>
          <a:bodyPr wrap="square">
            <a:spAutoFit/>
          </a:bodyPr>
          <a:lstStyle/>
          <a:p>
            <a:pPr algn="just"/>
            <a:r>
              <a:rPr lang="en-US" sz="1600" b="1" dirty="0" smtClean="0">
                <a:solidFill>
                  <a:srgbClr val="C00000"/>
                </a:solidFill>
                <a:latin typeface="Times New Roman" pitchFamily="18" charset="0"/>
                <a:cs typeface="Times New Roman" pitchFamily="18" charset="0"/>
              </a:rPr>
              <a:t>M</a:t>
            </a:r>
            <a:r>
              <a:rPr lang="az-Latn-AZ" sz="1600" b="1" dirty="0" smtClean="0">
                <a:solidFill>
                  <a:srgbClr val="C00000"/>
                </a:solidFill>
                <a:latin typeface="Times New Roman" pitchFamily="18" charset="0"/>
                <a:cs typeface="Times New Roman" pitchFamily="18" charset="0"/>
              </a:rPr>
              <a:t>İLLİ    PRİORİTETLƏR,        BÖYÜK    QAYIDIŞ,        STRATEGİYA, </a:t>
            </a:r>
          </a:p>
          <a:p>
            <a:pPr algn="just"/>
            <a:r>
              <a:rPr lang="az-Latn-AZ" sz="1600" b="1" dirty="0" smtClean="0">
                <a:solidFill>
                  <a:srgbClr val="C00000"/>
                </a:solidFill>
                <a:latin typeface="Times New Roman" pitchFamily="18" charset="0"/>
                <a:cs typeface="Times New Roman" pitchFamily="18" charset="0"/>
              </a:rPr>
              <a:t>ALTERNATİV    ENERJİ,         YOL     XƏRİTƏLƏRİ</a:t>
            </a:r>
            <a:endParaRPr lang="ru-RU" sz="1600" b="1" dirty="0">
              <a:solidFill>
                <a:srgbClr val="C00000"/>
              </a:solidFill>
              <a:latin typeface="Times New Roman" pitchFamily="18" charset="0"/>
              <a:cs typeface="Times New Roman" pitchFamily="18" charset="0"/>
            </a:endParaRPr>
          </a:p>
        </p:txBody>
      </p:sp>
      <p:sp>
        <p:nvSpPr>
          <p:cNvPr id="53" name="Прямоугольник 52"/>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56"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57" name="Прямоугольник 56"/>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58" name="Прямоугольник 57"/>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59" name="Прямоугольник 58"/>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60" name="Прямоугольник 59"/>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61" name="Прямоугольник 60"/>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42</a:t>
            </a:fld>
            <a:r>
              <a:rPr lang="az-Latn-AZ" smtClean="0"/>
              <a:t>/76</a:t>
            </a:r>
            <a:endParaRPr lang="ru-RU" dirty="0"/>
          </a:p>
        </p:txBody>
      </p:sp>
    </p:spTree>
    <p:extLst>
      <p:ext uri="{BB962C8B-B14F-4D97-AF65-F5344CB8AC3E}">
        <p14:creationId xmlns:p14="http://schemas.microsoft.com/office/powerpoint/2010/main" val="3125205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626" y="1005451"/>
            <a:ext cx="9125626" cy="5176421"/>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0610" y="1097952"/>
            <a:ext cx="6642781" cy="461665"/>
          </a:xfrm>
          <a:prstGeom prst="rect">
            <a:avLst/>
          </a:prstGeom>
        </p:spPr>
        <p:txBody>
          <a:bodyPr wrap="none">
            <a:spAutoFit/>
          </a:bodyPr>
          <a:lstStyle/>
          <a:p>
            <a:pPr algn="ctr"/>
            <a:r>
              <a:rPr lang="az-Latn-AZ" sz="2400" b="1" dirty="0" smtClean="0">
                <a:latin typeface="Times New Roman" panose="02020603050405020304" pitchFamily="18" charset="0"/>
                <a:cs typeface="Times New Roman" panose="02020603050405020304" pitchFamily="18" charset="0"/>
              </a:rPr>
              <a:t>DÖVLƏT   SƏNƏDLƏRİNİN   EKSPERTİZASI</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7534" y="1581862"/>
            <a:ext cx="8785983" cy="4278094"/>
          </a:xfrm>
          <a:prstGeom prst="rect">
            <a:avLst/>
          </a:prstGeom>
        </p:spPr>
        <p:txBody>
          <a:bodyPr wrap="square">
            <a:spAutoFit/>
          </a:bodyPr>
          <a:lstStyle/>
          <a:p>
            <a:pPr marL="342900" lvl="0" indent="-342900" algn="just">
              <a:spcBef>
                <a:spcPts val="900"/>
              </a:spcBef>
              <a:spcAft>
                <a:spcPts val="900"/>
              </a:spcAft>
              <a:buFont typeface="Symbol" panose="05050102010706020507" pitchFamily="18" charset="2"/>
              <a:buChar char=""/>
            </a:pPr>
            <a:r>
              <a:rPr lang="az-Latn-AZ" sz="1400" b="1" dirty="0">
                <a:solidFill>
                  <a:srgbClr val="0000CC"/>
                </a:solidFill>
                <a:latin typeface="Palatino Linotype" panose="02040502050505030304" pitchFamily="18" charset="0"/>
                <a:ea typeface="MS Mincho" panose="02020609040205080304"/>
              </a:rPr>
              <a:t>"İnformasiya Təhlükəsizliyi üzrə Milli Strategiya"</a:t>
            </a:r>
            <a:r>
              <a:rPr lang="az-Latn-AZ" sz="1400" b="1" dirty="0">
                <a:solidFill>
                  <a:srgbClr val="FF0000"/>
                </a:solidFill>
                <a:latin typeface="Palatino Linotype" panose="02040502050505030304" pitchFamily="18" charset="0"/>
                <a:ea typeface="MS Mincho" panose="02020609040205080304"/>
              </a:rPr>
              <a:t> </a:t>
            </a:r>
            <a:r>
              <a:rPr lang="az-Latn-AZ" sz="1400" b="1" dirty="0">
                <a:latin typeface="Palatino Linotype" panose="02040502050505030304" pitchFamily="18" charset="0"/>
                <a:ea typeface="MS Mincho" panose="02020609040205080304"/>
              </a:rPr>
              <a:t>(2019-2024-cü illər) layihəsinin hazırlanmasında iştirak</a:t>
            </a:r>
            <a:endParaRPr lang="ru-RU" sz="1400" dirty="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smtClean="0">
                <a:latin typeface="Palatino Linotype" panose="02040502050505030304" pitchFamily="18" charset="0"/>
                <a:ea typeface="MS Mincho" panose="02020609040205080304"/>
              </a:rPr>
              <a:t>AR Prezidenti </a:t>
            </a:r>
            <a:r>
              <a:rPr lang="az-Latn-AZ" sz="1400" b="1" dirty="0">
                <a:latin typeface="Palatino Linotype" panose="02040502050505030304" pitchFamily="18" charset="0"/>
                <a:ea typeface="MS Mincho" panose="02020609040205080304"/>
              </a:rPr>
              <a:t>İlham Əliyevin 29 mart 2018-ci il tarixli 3851 nömrəli Sərəncamı ilə yaradılmış “</a:t>
            </a:r>
            <a:r>
              <a:rPr lang="az-Latn-AZ" sz="1400" b="1" dirty="0">
                <a:solidFill>
                  <a:srgbClr val="0000CC"/>
                </a:solidFill>
                <a:latin typeface="Palatino Linotype" panose="02040502050505030304" pitchFamily="18" charset="0"/>
                <a:ea typeface="MS Mincho" panose="02020609040205080304"/>
              </a:rPr>
              <a:t>İnformasiya Təhlükəsizliyi üzrə Koordinasiya Komissiyası</a:t>
            </a:r>
            <a:r>
              <a:rPr lang="az-Latn-AZ" sz="1400" b="1" dirty="0">
                <a:latin typeface="Palatino Linotype" panose="02040502050505030304" pitchFamily="18" charset="0"/>
                <a:ea typeface="MS Mincho" panose="02020609040205080304"/>
              </a:rPr>
              <a:t>”nın işində iştirak</a:t>
            </a:r>
            <a:endParaRPr lang="ru-RU" sz="1400" dirty="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a:solidFill>
                  <a:srgbClr val="0000CC"/>
                </a:solidFill>
                <a:latin typeface="Palatino Linotype" panose="02040502050505030304" pitchFamily="18" charset="0"/>
                <a:ea typeface="MS Mincho" panose="02020609040205080304"/>
              </a:rPr>
              <a:t>UNESCO-nun “İnformasiya hamı üçün</a:t>
            </a:r>
            <a:r>
              <a:rPr lang="az-Latn-AZ" sz="1400" b="1" dirty="0">
                <a:latin typeface="Palatino Linotype" panose="02040502050505030304" pitchFamily="18" charset="0"/>
                <a:ea typeface="MS Mincho" panose="02020609040205080304"/>
              </a:rPr>
              <a:t>” Proqramının (İFAP)  Azərbaycan Komitəsində təmsilçilik</a:t>
            </a:r>
            <a:endParaRPr lang="ru-RU" sz="1400" dirty="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smtClean="0">
                <a:latin typeface="Palatino Linotype" panose="02040502050505030304" pitchFamily="18" charset="0"/>
                <a:ea typeface="MS Mincho" panose="02020609040205080304"/>
              </a:rPr>
              <a:t>AR Vətəndaşlara </a:t>
            </a:r>
            <a:r>
              <a:rPr lang="az-Latn-AZ" sz="1400" b="1" dirty="0">
                <a:latin typeface="Palatino Linotype" panose="02040502050505030304" pitchFamily="18" charset="0"/>
                <a:ea typeface="MS Mincho" panose="02020609040205080304"/>
              </a:rPr>
              <a:t>Xidmət və Sosial İnnovasiyalar üzrə Dövlət Agentliyi yanında </a:t>
            </a:r>
            <a:r>
              <a:rPr lang="az-Latn-AZ" sz="1400" b="1" dirty="0">
                <a:solidFill>
                  <a:srgbClr val="0000CC"/>
                </a:solidFill>
                <a:latin typeface="Palatino Linotype" panose="02040502050505030304" pitchFamily="18" charset="0"/>
                <a:ea typeface="MS Mincho" panose="02020609040205080304"/>
              </a:rPr>
              <a:t>Elektron Xidmətlərin Təşviqi üzrə İctimai Şurada</a:t>
            </a:r>
            <a:r>
              <a:rPr lang="az-Latn-AZ" sz="1400" b="1" dirty="0">
                <a:solidFill>
                  <a:srgbClr val="FF0000"/>
                </a:solidFill>
                <a:latin typeface="Palatino Linotype" panose="02040502050505030304" pitchFamily="18" charset="0"/>
                <a:ea typeface="MS Mincho" panose="02020609040205080304"/>
              </a:rPr>
              <a:t> </a:t>
            </a:r>
            <a:r>
              <a:rPr lang="az-Latn-AZ" sz="1400" b="1" dirty="0">
                <a:latin typeface="Palatino Linotype" panose="02040502050505030304" pitchFamily="18" charset="0"/>
                <a:ea typeface="MS Mincho" panose="02020609040205080304"/>
              </a:rPr>
              <a:t>təmsilçilik</a:t>
            </a:r>
            <a:endParaRPr lang="ru-RU" sz="1400" dirty="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smtClean="0">
                <a:latin typeface="Palatino Linotype" panose="02040502050505030304" pitchFamily="18" charset="0"/>
                <a:ea typeface="MS Mincho" panose="02020609040205080304"/>
              </a:rPr>
              <a:t>AR Prezidenti </a:t>
            </a:r>
            <a:r>
              <a:rPr lang="az-Latn-AZ" sz="1400" b="1" dirty="0">
                <a:latin typeface="Palatino Linotype" panose="02040502050505030304" pitchFamily="18" charset="0"/>
                <a:ea typeface="MS Mincho" panose="02020609040205080304"/>
              </a:rPr>
              <a:t>Yanında Vətəndaşlara Xidmət və Sosial İnnovasiyalar üzrə Dövlət Agentliyi tərəfindən yaradılan </a:t>
            </a:r>
            <a:r>
              <a:rPr lang="az-Latn-AZ" sz="1400" b="1" dirty="0">
                <a:solidFill>
                  <a:srgbClr val="0000CC"/>
                </a:solidFill>
                <a:latin typeface="Palatino Linotype" panose="02040502050505030304" pitchFamily="18" charset="0"/>
                <a:ea typeface="MS Mincho" panose="02020609040205080304"/>
              </a:rPr>
              <a:t>Elektron Hökumət üzrə İcra Qrupunda </a:t>
            </a:r>
            <a:r>
              <a:rPr lang="az-Latn-AZ" sz="1400" b="1" dirty="0">
                <a:latin typeface="Palatino Linotype" panose="02040502050505030304" pitchFamily="18" charset="0"/>
                <a:ea typeface="MS Mincho" panose="02020609040205080304"/>
              </a:rPr>
              <a:t>təmsilçilik</a:t>
            </a:r>
            <a:endParaRPr lang="ru-RU" sz="1400" dirty="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smtClean="0">
                <a:latin typeface="Palatino Linotype" panose="02040502050505030304" pitchFamily="18" charset="0"/>
                <a:ea typeface="MS Mincho" panose="02020609040205080304"/>
              </a:rPr>
              <a:t>AR İqtisadiyyat </a:t>
            </a:r>
            <a:r>
              <a:rPr lang="az-Latn-AZ" sz="1400" b="1" dirty="0">
                <a:latin typeface="Palatino Linotype" panose="02040502050505030304" pitchFamily="18" charset="0"/>
                <a:ea typeface="MS Mincho" panose="02020609040205080304"/>
              </a:rPr>
              <a:t>Nazirliyi tabeliyində Dördüncü Sənaye İnqilabının təhlili və Koordinasiya Mərkəzi yanında fəaliyyət göstərən daimi işçi qrupunda </a:t>
            </a:r>
            <a:r>
              <a:rPr lang="az-Latn-AZ" sz="1400" b="1" dirty="0" smtClean="0">
                <a:latin typeface="Palatino Linotype" panose="02040502050505030304" pitchFamily="18" charset="0"/>
                <a:ea typeface="MS Mincho" panose="02020609040205080304"/>
              </a:rPr>
              <a:t>təmsilçilik</a:t>
            </a:r>
            <a:endParaRPr lang="en-US" sz="1400" b="1" dirty="0" smtClean="0">
              <a:latin typeface="Palatino Linotype" panose="02040502050505030304" pitchFamily="18" charset="0"/>
              <a:ea typeface="MS Mincho" panose="02020609040205080304"/>
            </a:endParaRPr>
          </a:p>
          <a:p>
            <a:pPr marL="342900" lvl="0" indent="-342900" algn="just">
              <a:spcBef>
                <a:spcPts val="900"/>
              </a:spcBef>
              <a:spcAft>
                <a:spcPts val="900"/>
              </a:spcAft>
              <a:buFont typeface="Symbol" panose="05050102010706020507" pitchFamily="18" charset="2"/>
              <a:buChar char=""/>
            </a:pPr>
            <a:r>
              <a:rPr lang="az-Latn-AZ" sz="1400" b="1" dirty="0" smtClean="0">
                <a:latin typeface="Palatino Linotype" panose="02040502050505030304" pitchFamily="18" charset="0"/>
                <a:ea typeface="Calibri" panose="020F0502020204030204" pitchFamily="34" charset="0"/>
                <a:cs typeface="Times New Roman" panose="02020603050405020304" pitchFamily="18" charset="0"/>
              </a:rPr>
              <a:t>AR Fövqəladə </a:t>
            </a:r>
            <a:r>
              <a:rPr lang="az-Latn-AZ" sz="1400" b="1" dirty="0">
                <a:latin typeface="Palatino Linotype" panose="02040502050505030304" pitchFamily="18" charset="0"/>
                <a:ea typeface="Calibri" panose="020F0502020204030204" pitchFamily="34" charset="0"/>
                <a:cs typeface="Times New Roman" panose="02020603050405020304" pitchFamily="18" charset="0"/>
              </a:rPr>
              <a:t>Hallar </a:t>
            </a:r>
            <a:r>
              <a:rPr lang="az-Latn-AZ" sz="1400" b="1" dirty="0" smtClean="0">
                <a:latin typeface="Palatino Linotype" panose="02040502050505030304" pitchFamily="18" charset="0"/>
                <a:ea typeface="Calibri" panose="020F0502020204030204" pitchFamily="34" charset="0"/>
                <a:cs typeface="Times New Roman" panose="02020603050405020304" pitchFamily="18" charset="0"/>
              </a:rPr>
              <a:t>Nazirliyi: </a:t>
            </a:r>
            <a:r>
              <a:rPr lang="az-Latn-AZ" sz="1400" b="1" dirty="0">
                <a:solidFill>
                  <a:srgbClr val="0000CC"/>
                </a:solidFill>
                <a:latin typeface="Palatino Linotype" panose="02040502050505030304" pitchFamily="18" charset="0"/>
                <a:ea typeface="Calibri" panose="020F0502020204030204" pitchFamily="34" charset="0"/>
                <a:cs typeface="Times New Roman" panose="02020603050405020304" pitchFamily="18" charset="0"/>
              </a:rPr>
              <a:t>Mülki müdafiə planının hazırlanması üzrə Komissiyanın</a:t>
            </a:r>
            <a:r>
              <a:rPr lang="az-Latn-AZ" sz="1400" b="1" dirty="0">
                <a:latin typeface="Palatino Linotype" panose="02040502050505030304" pitchFamily="18" charset="0"/>
                <a:ea typeface="Calibri" panose="020F0502020204030204" pitchFamily="34" charset="0"/>
                <a:cs typeface="Times New Roman" panose="02020603050405020304" pitchFamily="18" charset="0"/>
              </a:rPr>
              <a:t> işində iştirak</a:t>
            </a:r>
            <a:endParaRPr lang="ru-RU" sz="1400" dirty="0">
              <a:latin typeface="Palatino Linotype" panose="02040502050505030304" pitchFamily="18" charset="0"/>
            </a:endParaRPr>
          </a:p>
        </p:txBody>
      </p:sp>
      <p:sp>
        <p:nvSpPr>
          <p:cNvPr id="17" name="Прямоугольник 16"/>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TextBox 4"/>
          <p:cNvSpPr txBox="1">
            <a:spLocks noChangeArrowheads="1"/>
          </p:cNvSpPr>
          <p:nvPr/>
        </p:nvSpPr>
        <p:spPr bwMode="auto">
          <a:xfrm>
            <a:off x="144685" y="6321094"/>
            <a:ext cx="7780116" cy="584775"/>
          </a:xfrm>
          <a:prstGeom prst="rect">
            <a:avLst/>
          </a:prstGeom>
          <a:noFill/>
          <a:ln w="9525">
            <a:noFill/>
            <a:miter lim="800000"/>
            <a:headEnd/>
            <a:tailEnd/>
          </a:ln>
        </p:spPr>
        <p:txBody>
          <a:bodyPr wrap="square">
            <a:spAutoFit/>
          </a:bodyPr>
          <a:lstStyle/>
          <a:p>
            <a:pPr algn="just"/>
            <a:r>
              <a:rPr lang="az-Latn-AZ" sz="1600" b="1" dirty="0" smtClean="0">
                <a:solidFill>
                  <a:srgbClr val="C00000"/>
                </a:solidFill>
                <a:latin typeface="Times New Roman" pitchFamily="18" charset="0"/>
                <a:cs typeface="Times New Roman" pitchFamily="18" charset="0"/>
              </a:rPr>
              <a:t>İNFORMASİYA      TƏHLÜKƏSİZLİYİ         ELEKTRON   HÖKUMƏT    </a:t>
            </a:r>
          </a:p>
          <a:p>
            <a:pPr algn="just"/>
            <a:r>
              <a:rPr lang="az-Latn-AZ" sz="1600" b="1" dirty="0" smtClean="0">
                <a:solidFill>
                  <a:srgbClr val="C00000"/>
                </a:solidFill>
                <a:latin typeface="Times New Roman" pitchFamily="18" charset="0"/>
                <a:cs typeface="Times New Roman" pitchFamily="18" charset="0"/>
              </a:rPr>
              <a:t>IV    SƏNAYE    İNQİLABI         MÜLKİ     MÜDAFİƏ</a:t>
            </a:r>
            <a:endParaRPr lang="ru-RU" sz="1600" b="1" dirty="0">
              <a:solidFill>
                <a:srgbClr val="C00000"/>
              </a:solidFill>
              <a:latin typeface="Times New Roman" pitchFamily="18" charset="0"/>
              <a:cs typeface="Times New Roman" pitchFamily="18" charset="0"/>
            </a:endParaRPr>
          </a:p>
        </p:txBody>
      </p:sp>
      <p:sp>
        <p:nvSpPr>
          <p:cNvPr id="23" name="Прямоугольник 22"/>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5"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6" name="Прямоугольник 35"/>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39" name="Прямоугольник 38"/>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0" name="Прямоугольник 39"/>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41" name="Прямоугольник 40"/>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42" name="Прямоугольник 41"/>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43</a:t>
            </a:fld>
            <a:r>
              <a:rPr lang="az-Latn-AZ" smtClean="0"/>
              <a:t>/76</a:t>
            </a:r>
            <a:endParaRPr lang="ru-RU" dirty="0"/>
          </a:p>
        </p:txBody>
      </p:sp>
    </p:spTree>
    <p:extLst>
      <p:ext uri="{BB962C8B-B14F-4D97-AF65-F5344CB8AC3E}">
        <p14:creationId xmlns:p14="http://schemas.microsoft.com/office/powerpoint/2010/main" val="34268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2629" y="1027385"/>
            <a:ext cx="9144000" cy="5094354"/>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890" y="6278862"/>
            <a:ext cx="9140217" cy="3600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Прямоугольник 1"/>
          <p:cNvSpPr/>
          <p:nvPr/>
        </p:nvSpPr>
        <p:spPr>
          <a:xfrm>
            <a:off x="3254709" y="1215549"/>
            <a:ext cx="2677272" cy="477054"/>
          </a:xfrm>
          <a:prstGeom prst="rect">
            <a:avLst/>
          </a:prstGeom>
        </p:spPr>
        <p:txBody>
          <a:bodyPr wrap="none">
            <a:spAutoFit/>
          </a:bodyPr>
          <a:lstStyle/>
          <a:p>
            <a:pPr algn="ctr"/>
            <a:r>
              <a:rPr lang="az-Latn-AZ" sz="2500" b="1" dirty="0" smtClean="0">
                <a:latin typeface="Times New Roman" pitchFamily="18" charset="0"/>
                <a:cs typeface="Times New Roman" pitchFamily="18" charset="0"/>
              </a:rPr>
              <a:t>2022 -  ŞUŞA  İLİ </a:t>
            </a:r>
            <a:endParaRPr lang="ru-RU" sz="2500" b="1" dirty="0">
              <a:latin typeface="Times New Roman" pitchFamily="18" charset="0"/>
              <a:cs typeface="Times New Roman" pitchFamily="18" charset="0"/>
            </a:endParaRPr>
          </a:p>
        </p:txBody>
      </p:sp>
      <p:sp>
        <p:nvSpPr>
          <p:cNvPr id="4" name="Прямоугольник 3"/>
          <p:cNvSpPr/>
          <p:nvPr/>
        </p:nvSpPr>
        <p:spPr>
          <a:xfrm>
            <a:off x="508000" y="1810587"/>
            <a:ext cx="8257309" cy="3724096"/>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az-Latn-AZ" sz="1600" b="1" dirty="0" smtClean="0">
                <a:latin typeface="Palatino Linotype" panose="02040502050505030304" pitchFamily="18" charset="0"/>
                <a:ea typeface="MS Mincho" panose="02020609040205080304"/>
                <a:cs typeface="Arial" panose="020B0604020202020204" pitchFamily="34" charset="0"/>
              </a:rPr>
              <a:t>Fizika İnstitutunun </a:t>
            </a:r>
            <a:r>
              <a:rPr lang="az-Latn-AZ" sz="1600" dirty="0" smtClean="0">
                <a:latin typeface="Palatino Linotype" panose="02040502050505030304" pitchFamily="18" charset="0"/>
                <a:ea typeface="MS Mincho" panose="02020609040205080304"/>
                <a:cs typeface="Arial" panose="020B0604020202020204" pitchFamily="34" charset="0"/>
              </a:rPr>
              <a:t>təşkilatçılığı ilə</a:t>
            </a:r>
            <a:r>
              <a:rPr lang="az-Latn-AZ" sz="1600" b="1" dirty="0" smtClean="0">
                <a:latin typeface="Palatino Linotype" panose="02040502050505030304" pitchFamily="18" charset="0"/>
                <a:ea typeface="MS Mincho" panose="02020609040205080304"/>
                <a:cs typeface="Arial" panose="020B0604020202020204" pitchFamily="34" charset="0"/>
              </a:rPr>
              <a:t> </a:t>
            </a:r>
            <a:r>
              <a:rPr lang="az-Latn-AZ" sz="1600" dirty="0" smtClean="0">
                <a:latin typeface="Palatino Linotype" panose="02040502050505030304" pitchFamily="18" charset="0"/>
                <a:ea typeface="@Arial Unicode MS"/>
                <a:cs typeface="Arial" panose="020B0604020202020204" pitchFamily="34" charset="0"/>
              </a:rPr>
              <a:t>Bakı və Şuşa şəhərlərində 07 oktyabr 2022-ci il tarixində akademik </a:t>
            </a:r>
            <a:r>
              <a:rPr lang="az-Latn-AZ" sz="1600" dirty="0" smtClean="0">
                <a:latin typeface="Palatino Linotype" panose="02040502050505030304" pitchFamily="18" charset="0"/>
                <a:ea typeface="MS Mincho" panose="02020609040205080304"/>
                <a:cs typeface="Arial" panose="020B0604020202020204" pitchFamily="34" charset="0"/>
              </a:rPr>
              <a:t>Lətif İmanovun 100 illik yubileyinə həsr olunmuş “</a:t>
            </a:r>
            <a:r>
              <a:rPr lang="az-Latn-AZ" sz="1600" b="1" dirty="0" smtClean="0">
                <a:solidFill>
                  <a:srgbClr val="0000CC"/>
                </a:solidFill>
                <a:latin typeface="Palatino Linotype" panose="02040502050505030304" pitchFamily="18" charset="0"/>
                <a:ea typeface="MS Mincho" panose="02020609040205080304"/>
                <a:cs typeface="Arial" panose="020B0604020202020204" pitchFamily="34" charset="0"/>
              </a:rPr>
              <a:t>Molekulyar spektroskopiya</a:t>
            </a:r>
            <a:r>
              <a:rPr lang="az-Latn-AZ" sz="1600" dirty="0" smtClean="0">
                <a:latin typeface="Palatino Linotype" panose="02040502050505030304" pitchFamily="18" charset="0"/>
                <a:ea typeface="MS Mincho" panose="02020609040205080304"/>
                <a:cs typeface="Arial" panose="020B0604020202020204" pitchFamily="34" charset="0"/>
              </a:rPr>
              <a:t>” mövzusunda Beynəlxalq konfrans keçirilmişdir. </a:t>
            </a:r>
            <a:endParaRPr lang="ru-RU" sz="1600" dirty="0" smtClean="0">
              <a:latin typeface="Calibri" panose="020F0502020204030204" pitchFamily="34" charset="0"/>
              <a:ea typeface="MS Mincho" panose="02020609040205080304"/>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az-Latn-AZ" sz="1600" b="1" dirty="0" smtClean="0">
                <a:latin typeface="Palatino Linotype" panose="02040502050505030304" pitchFamily="18" charset="0"/>
                <a:ea typeface="MS Mincho" panose="02020609040205080304"/>
                <a:cs typeface="Arial" panose="020B0604020202020204" pitchFamily="34" charset="0"/>
              </a:rPr>
              <a:t>Radiasiya </a:t>
            </a:r>
            <a:r>
              <a:rPr lang="az-Latn-AZ" sz="1600" b="1" dirty="0">
                <a:latin typeface="Palatino Linotype" panose="02040502050505030304" pitchFamily="18" charset="0"/>
                <a:ea typeface="MS Mincho" panose="02020609040205080304"/>
                <a:cs typeface="Arial" panose="020B0604020202020204" pitchFamily="34" charset="0"/>
              </a:rPr>
              <a:t>Problemləri İnstitutunun </a:t>
            </a:r>
            <a:r>
              <a:rPr lang="az-Latn-AZ" sz="1600" dirty="0">
                <a:latin typeface="Palatino Linotype" panose="02040502050505030304" pitchFamily="18" charset="0"/>
                <a:ea typeface="MS Mincho" panose="02020609040205080304"/>
                <a:cs typeface="Arial" panose="020B0604020202020204" pitchFamily="34" charset="0"/>
              </a:rPr>
              <a:t>təşkilatçılığı ilə </a:t>
            </a:r>
            <a:r>
              <a:rPr lang="az-Latn-AZ" sz="1600" dirty="0">
                <a:solidFill>
                  <a:srgbClr val="000000"/>
                </a:solidFill>
                <a:latin typeface="Palatino Linotype" panose="02040502050505030304" pitchFamily="18" charset="0"/>
                <a:ea typeface="MS Mincho" panose="02020609040205080304"/>
                <a:cs typeface="Arial" panose="020B0604020202020204" pitchFamily="34" charset="0"/>
              </a:rPr>
              <a:t>28-29 noyabr 2022-ci il tarixlərində Bakı və Şuşa şəhərlərində “</a:t>
            </a:r>
            <a:r>
              <a:rPr lang="az-Latn-AZ" sz="1600" b="1" dirty="0">
                <a:solidFill>
                  <a:srgbClr val="0000CC"/>
                </a:solidFill>
                <a:latin typeface="Palatino Linotype" panose="02040502050505030304" pitchFamily="18" charset="0"/>
                <a:ea typeface="MS Mincho" panose="02020609040205080304"/>
                <a:cs typeface="Arial" panose="020B0604020202020204" pitchFamily="34" charset="0"/>
              </a:rPr>
              <a:t>İşğaldan azad olunmuş ərazilərdə radioloji və kimyəvi risklər</a:t>
            </a:r>
            <a:r>
              <a:rPr lang="az-Latn-AZ" sz="1600" dirty="0">
                <a:solidFill>
                  <a:srgbClr val="000000"/>
                </a:solidFill>
                <a:latin typeface="Palatino Linotype" panose="02040502050505030304" pitchFamily="18" charset="0"/>
                <a:ea typeface="MS Mincho" panose="02020609040205080304"/>
                <a:cs typeface="Arial" panose="020B0604020202020204" pitchFamily="34" charset="0"/>
              </a:rPr>
              <a:t>” mövzusunda respublika elmi-texniki konfrans keçirilmişdir. </a:t>
            </a:r>
            <a:endParaRPr lang="ru-RU" sz="1600" dirty="0">
              <a:latin typeface="Calibri" panose="020F0502020204030204" pitchFamily="34" charset="0"/>
              <a:ea typeface="MS Mincho" panose="02020609040205080304"/>
              <a:cs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pPr>
            <a:r>
              <a:rPr lang="az-Latn-AZ" sz="1600" b="1" dirty="0">
                <a:latin typeface="Palatino Linotype" panose="02040502050505030304" pitchFamily="18" charset="0"/>
                <a:ea typeface="Calibri" panose="020F0502020204030204" pitchFamily="34" charset="0"/>
                <a:cs typeface="Arial" panose="020B0604020202020204" pitchFamily="34" charset="0"/>
              </a:rPr>
              <a:t>Şamaxı Astrofizika Rəsədxanası tərəfindən </a:t>
            </a:r>
            <a:r>
              <a:rPr lang="az-Latn-AZ" sz="1600" dirty="0">
                <a:latin typeface="Palatino Linotype" panose="02040502050505030304" pitchFamily="18" charset="0"/>
                <a:ea typeface="Calibri" panose="020F0502020204030204" pitchFamily="34" charset="0"/>
                <a:cs typeface="Arial" panose="020B0604020202020204" pitchFamily="34" charset="0"/>
              </a:rPr>
              <a:t>Ümumtəhsil müəssisələrinin IX-XI sinif şagirdləri arasında “Şuşa ili”nə həsr olunmuş </a:t>
            </a:r>
            <a:r>
              <a:rPr lang="az-Latn-AZ" sz="1600" b="1" dirty="0">
                <a:solidFill>
                  <a:srgbClr val="0000CC"/>
                </a:solidFill>
                <a:latin typeface="Palatino Linotype" panose="02040502050505030304" pitchFamily="18" charset="0"/>
                <a:ea typeface="Calibri" panose="020F0502020204030204" pitchFamily="34" charset="0"/>
                <a:cs typeface="Arial" panose="020B0604020202020204" pitchFamily="34" charset="0"/>
              </a:rPr>
              <a:t>Astronomiya üzrə II Məktəblilərarası Respublika Olimpiadası</a:t>
            </a:r>
            <a:r>
              <a:rPr lang="az-Latn-AZ" sz="1600" dirty="0">
                <a:latin typeface="Palatino Linotype" panose="02040502050505030304" pitchFamily="18" charset="0"/>
                <a:ea typeface="Calibri" panose="020F0502020204030204" pitchFamily="34" charset="0"/>
                <a:cs typeface="Arial" panose="020B0604020202020204" pitchFamily="34" charset="0"/>
              </a:rPr>
              <a:t> təşkil olunmuşdur. </a:t>
            </a:r>
            <a:endParaRPr lang="ru-RU" sz="1600" dirty="0">
              <a:latin typeface="Calibri" panose="020F0502020204030204" pitchFamily="34" charset="0"/>
              <a:ea typeface="MS Mincho" panose="02020609040205080304"/>
              <a:cs typeface="Times New Roman" panose="02020603050405020304" pitchFamily="18" charset="0"/>
            </a:endParaRPr>
          </a:p>
        </p:txBody>
      </p:sp>
      <p:sp>
        <p:nvSpPr>
          <p:cNvPr id="27" name="Прямоугольник 26"/>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 name="Прямоугольник 2"/>
          <p:cNvSpPr/>
          <p:nvPr/>
        </p:nvSpPr>
        <p:spPr>
          <a:xfrm>
            <a:off x="-97557" y="6329603"/>
            <a:ext cx="8017738" cy="584775"/>
          </a:xfrm>
          <a:prstGeom prst="rect">
            <a:avLst/>
          </a:prstGeom>
        </p:spPr>
        <p:txBody>
          <a:bodyPr wrap="square">
            <a:spAutoFit/>
          </a:bodyPr>
          <a:lstStyle/>
          <a:p>
            <a:pPr algn="ctr"/>
            <a:r>
              <a:rPr lang="az-Latn-AZ" sz="1600" b="1" spc="300" dirty="0" smtClean="0">
                <a:solidFill>
                  <a:srgbClr val="C00000"/>
                </a:solidFill>
                <a:latin typeface="Palatino Linotype" panose="02040502050505030304" pitchFamily="18" charset="0"/>
                <a:ea typeface="MS Mincho" panose="02020609040205080304"/>
                <a:cs typeface="Arial" panose="020B0604020202020204" pitchFamily="34" charset="0"/>
              </a:rPr>
              <a:t>MOLEKULYAR  SPEKTROSKOPİYA      RADİOLOJİ  RİSK   </a:t>
            </a:r>
          </a:p>
          <a:p>
            <a:pPr algn="ctr"/>
            <a:r>
              <a:rPr lang="az-Latn-AZ" sz="1600" b="1" spc="300" dirty="0" smtClean="0">
                <a:solidFill>
                  <a:srgbClr val="C00000"/>
                </a:solidFill>
                <a:latin typeface="Palatino Linotype" panose="02040502050505030304" pitchFamily="18" charset="0"/>
                <a:ea typeface="MS Mincho" panose="02020609040205080304"/>
                <a:cs typeface="Arial" panose="020B0604020202020204" pitchFamily="34" charset="0"/>
              </a:rPr>
              <a:t>ASTROFİZİKA  OLİMPİADASI </a:t>
            </a:r>
            <a:endParaRPr lang="ru-RU" sz="1600" spc="300" dirty="0">
              <a:solidFill>
                <a:srgbClr val="C00000"/>
              </a:solidFill>
            </a:endParaRPr>
          </a:p>
        </p:txBody>
      </p:sp>
      <p:sp>
        <p:nvSpPr>
          <p:cNvPr id="18" name="Прямоугольник 17"/>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19"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22" name="Прямоугольник 2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3" name="Прямоугольник 22"/>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5" name="Прямоугольник 24"/>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5" name="Номер слайда 4"/>
          <p:cNvSpPr>
            <a:spLocks noGrp="1"/>
          </p:cNvSpPr>
          <p:nvPr>
            <p:ph type="sldNum" sz="quarter" idx="4"/>
          </p:nvPr>
        </p:nvSpPr>
        <p:spPr/>
        <p:txBody>
          <a:bodyPr/>
          <a:lstStyle/>
          <a:p>
            <a:fld id="{89AB645D-11EB-416E-90BD-BFA708568006}" type="slidenum">
              <a:rPr lang="ru-RU" smtClean="0"/>
              <a:pPr/>
              <a:t>44</a:t>
            </a:fld>
            <a:r>
              <a:rPr lang="az-Latn-AZ" smtClean="0"/>
              <a:t>/76</a:t>
            </a:r>
            <a:endParaRPr lang="ru-RU" dirty="0"/>
          </a:p>
        </p:txBody>
      </p:sp>
    </p:spTree>
    <p:extLst>
      <p:ext uri="{BB962C8B-B14F-4D97-AF65-F5344CB8AC3E}">
        <p14:creationId xmlns:p14="http://schemas.microsoft.com/office/powerpoint/2010/main" val="257721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46274"/>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2629" y="1070820"/>
            <a:ext cx="9144000" cy="5060443"/>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890" y="6278862"/>
            <a:ext cx="9140217" cy="3600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Прямоугольник 1"/>
          <p:cNvSpPr/>
          <p:nvPr/>
        </p:nvSpPr>
        <p:spPr>
          <a:xfrm>
            <a:off x="1202896" y="1446457"/>
            <a:ext cx="6780895" cy="338554"/>
          </a:xfrm>
          <a:prstGeom prst="rect">
            <a:avLst/>
          </a:prstGeom>
        </p:spPr>
        <p:txBody>
          <a:bodyPr wrap="none">
            <a:spAutoFit/>
          </a:bodyPr>
          <a:lstStyle/>
          <a:p>
            <a:pPr algn="ctr"/>
            <a:r>
              <a:rPr lang="az-Latn-AZ" sz="1600" b="1" dirty="0" smtClean="0">
                <a:latin typeface="Times New Roman" pitchFamily="18" charset="0"/>
                <a:cs typeface="Times New Roman" pitchFamily="18" charset="0"/>
              </a:rPr>
              <a:t>İŞĞALDAN   </a:t>
            </a:r>
            <a:r>
              <a:rPr lang="az-Latn-AZ" sz="1600" b="1" dirty="0">
                <a:latin typeface="Times New Roman" pitchFamily="18" charset="0"/>
                <a:cs typeface="Times New Roman" pitchFamily="18" charset="0"/>
              </a:rPr>
              <a:t>AZAD </a:t>
            </a:r>
            <a:r>
              <a:rPr lang="az-Latn-AZ" sz="1600" b="1" dirty="0" smtClean="0">
                <a:latin typeface="Times New Roman" pitchFamily="18" charset="0"/>
                <a:cs typeface="Times New Roman" pitchFamily="18" charset="0"/>
              </a:rPr>
              <a:t>  OLUNMUŞ   ƏRAZİLƏRDƏ   </a:t>
            </a:r>
            <a:r>
              <a:rPr lang="az-Latn-AZ" sz="1600" b="1" dirty="0">
                <a:latin typeface="Times New Roman" pitchFamily="18" charset="0"/>
                <a:cs typeface="Times New Roman" pitchFamily="18" charset="0"/>
              </a:rPr>
              <a:t>GÖRÜLƏN </a:t>
            </a:r>
            <a:r>
              <a:rPr lang="az-Latn-AZ" sz="1600" b="1" dirty="0" smtClean="0">
                <a:latin typeface="Times New Roman" pitchFamily="18" charset="0"/>
                <a:cs typeface="Times New Roman" pitchFamily="18" charset="0"/>
              </a:rPr>
              <a:t>  İŞLƏR </a:t>
            </a:r>
            <a:endParaRPr lang="ru-RU" sz="1600" b="1" dirty="0">
              <a:latin typeface="Times New Roman" pitchFamily="18" charset="0"/>
              <a:cs typeface="Times New Roman" pitchFamily="18" charset="0"/>
            </a:endParaRPr>
          </a:p>
        </p:txBody>
      </p:sp>
      <p:sp>
        <p:nvSpPr>
          <p:cNvPr id="4" name="Прямоугольник 3"/>
          <p:cNvSpPr/>
          <p:nvPr/>
        </p:nvSpPr>
        <p:spPr>
          <a:xfrm>
            <a:off x="319117" y="2073263"/>
            <a:ext cx="8233756" cy="3416320"/>
          </a:xfrm>
          <a:prstGeom prst="rect">
            <a:avLst/>
          </a:prstGeom>
        </p:spPr>
        <p:txBody>
          <a:bodyPr wrap="square">
            <a:spAutoFit/>
          </a:bodyPr>
          <a:lstStyle/>
          <a:p>
            <a:pPr marL="285750" lvl="0" indent="-285750" algn="just">
              <a:spcBef>
                <a:spcPts val="600"/>
              </a:spcBef>
              <a:spcAft>
                <a:spcPts val="600"/>
              </a:spcAft>
              <a:buFont typeface="Courier New" panose="02070309020205020404" pitchFamily="49" charset="0"/>
              <a:buChar char="o"/>
            </a:pPr>
            <a:r>
              <a:rPr lang="az-Latn-AZ" sz="1600" dirty="0">
                <a:latin typeface="Times New Roman" panose="02020603050405020304" pitchFamily="18" charset="0"/>
                <a:cs typeface="Times New Roman" panose="02020603050405020304" pitchFamily="18" charset="0"/>
              </a:rPr>
              <a:t>İşğaldan azad edilmiş ərazilərdə </a:t>
            </a:r>
            <a:r>
              <a:rPr lang="az-Latn-AZ" sz="1600" b="1" dirty="0">
                <a:latin typeface="Times New Roman" panose="02020603050405020304" pitchFamily="18" charset="0"/>
                <a:cs typeface="Times New Roman" panose="02020603050405020304" pitchFamily="18" charset="0"/>
              </a:rPr>
              <a:t>alternativ və bərpa olunan enerji mənbələrinin</a:t>
            </a:r>
            <a:r>
              <a:rPr lang="az-Latn-AZ" sz="1600" dirty="0">
                <a:latin typeface="Times New Roman" panose="02020603050405020304" pitchFamily="18" charset="0"/>
                <a:cs typeface="Times New Roman" panose="02020603050405020304" pitchFamily="18" charset="0"/>
              </a:rPr>
              <a:t> potensialının qiymətləndirilməsi istiqamətində statistik analiz aparılmışdır;</a:t>
            </a:r>
            <a:endParaRPr lang="ru-RU" sz="1600" dirty="0">
              <a:latin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Courier New" panose="02070309020205020404" pitchFamily="49" charset="0"/>
              <a:buChar char="o"/>
            </a:pPr>
            <a:r>
              <a:rPr lang="az-Latn-AZ" sz="1600" dirty="0">
                <a:latin typeface="Times New Roman" panose="02020603050405020304" pitchFamily="18" charset="0"/>
                <a:cs typeface="Times New Roman" panose="02020603050405020304" pitchFamily="18" charset="0"/>
              </a:rPr>
              <a:t>Azərbaycanın müxtəlif rayonlarının, o cümlədən, işğaldan azad olan ərazilərin enerji təchizatında, bəzi şəraitlərdə ənənəvi enerji təminatının </a:t>
            </a:r>
            <a:r>
              <a:rPr lang="az-Latn-AZ" sz="1600" b="1" dirty="0">
                <a:latin typeface="Times New Roman" panose="02020603050405020304" pitchFamily="18" charset="0"/>
                <a:cs typeface="Times New Roman" panose="02020603050405020304" pitchFamily="18" charset="0"/>
              </a:rPr>
              <a:t>bərpa olunan enerji mənbələri ilə əvəz edilməsinin</a:t>
            </a:r>
            <a:r>
              <a:rPr lang="az-Latn-AZ" sz="1600" dirty="0">
                <a:latin typeface="Times New Roman" panose="02020603050405020304" pitchFamily="18" charset="0"/>
                <a:cs typeface="Times New Roman" panose="02020603050405020304" pitchFamily="18" charset="0"/>
              </a:rPr>
              <a:t> mümkünlüyü müəyyənləşdirilmiş və müvafiq tövsiylər hazırlanmışdır;</a:t>
            </a:r>
            <a:endParaRPr lang="ru-RU" sz="1600" dirty="0">
              <a:latin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Courier New" panose="02070309020205020404" pitchFamily="49" charset="0"/>
              <a:buChar char="o"/>
            </a:pPr>
            <a:r>
              <a:rPr lang="az-Latn-AZ" sz="1600" dirty="0">
                <a:latin typeface="Times New Roman" panose="02020603050405020304" pitchFamily="18" charset="0"/>
                <a:cs typeface="Times New Roman" panose="02020603050405020304" pitchFamily="18" charset="0"/>
              </a:rPr>
              <a:t>İşğaldan azad edilmiş ərazilərdə davamlı inkişafı və təhlükəsizlik mühitini təmin etmək üçün </a:t>
            </a:r>
            <a:r>
              <a:rPr lang="az-Latn-AZ" sz="1600" b="1" dirty="0">
                <a:latin typeface="Times New Roman" panose="02020603050405020304" pitchFamily="18" charset="0"/>
                <a:cs typeface="Times New Roman" panose="02020603050405020304" pitchFamily="18" charset="0"/>
              </a:rPr>
              <a:t>PUA-ların monitorinqi</a:t>
            </a:r>
            <a:r>
              <a:rPr lang="az-Latn-AZ" sz="1600" dirty="0">
                <a:latin typeface="Times New Roman" panose="02020603050405020304" pitchFamily="18" charset="0"/>
                <a:cs typeface="Times New Roman" panose="02020603050405020304" pitchFamily="18" charset="0"/>
              </a:rPr>
              <a:t> metodlarının təkmilləşdirilməsi tədqiq olunmuşdur; </a:t>
            </a:r>
            <a:endParaRPr lang="ru-RU" sz="1600" dirty="0">
              <a:latin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Courier New" panose="02070309020205020404" pitchFamily="49" charset="0"/>
              <a:buChar char="o"/>
            </a:pPr>
            <a:r>
              <a:rPr lang="az-Latn-AZ" sz="1600" dirty="0">
                <a:latin typeface="Times New Roman" panose="02020603050405020304" pitchFamily="18" charset="0"/>
                <a:cs typeface="Times New Roman" panose="02020603050405020304" pitchFamily="18" charset="0"/>
              </a:rPr>
              <a:t>İşğaldan azad olunmuş ərazilərdə kənd təsərrüfatının inkişafı üçün əşyaların interneti (IoT) intellektual sisteminin qurulması və tətbiqi araşdırılmışdır;</a:t>
            </a:r>
            <a:endParaRPr lang="ru-RU" sz="1600" dirty="0">
              <a:latin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Courier New" panose="02070309020205020404" pitchFamily="49" charset="0"/>
              <a:buChar char="o"/>
            </a:pPr>
            <a:r>
              <a:rPr lang="az-Latn-AZ" sz="1600" dirty="0">
                <a:latin typeface="Times New Roman" panose="02020603050405020304" pitchFamily="18" charset="0"/>
                <a:cs typeface="Times New Roman" panose="02020603050405020304" pitchFamily="18" charset="0"/>
              </a:rPr>
              <a:t>“</a:t>
            </a:r>
            <a:r>
              <a:rPr lang="az-Latn-AZ" sz="1600" b="1" dirty="0">
                <a:latin typeface="Times New Roman" panose="02020603050405020304" pitchFamily="18" charset="0"/>
                <a:cs typeface="Times New Roman" panose="02020603050405020304" pitchFamily="18" charset="0"/>
              </a:rPr>
              <a:t>Ağıllı kənd” platforması</a:t>
            </a:r>
            <a:r>
              <a:rPr lang="az-Latn-AZ" sz="1600" dirty="0">
                <a:latin typeface="Times New Roman" panose="02020603050405020304" pitchFamily="18" charset="0"/>
                <a:cs typeface="Times New Roman" panose="02020603050405020304" pitchFamily="18" charset="0"/>
              </a:rPr>
              <a:t> əsasında İKT komponentlərinin qurulması” sistemi yaradılmış və Zəngilanın “Ağalı kəndində tətbiq edilmişdir</a:t>
            </a:r>
            <a:r>
              <a:rPr lang="az-Latn-A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319117" y="6370057"/>
            <a:ext cx="8570171" cy="387798"/>
          </a:xfrm>
          <a:prstGeom prst="rect">
            <a:avLst/>
          </a:prstGeom>
        </p:spPr>
        <p:txBody>
          <a:bodyPr wrap="square">
            <a:spAutoFit/>
          </a:bodyPr>
          <a:lstStyle/>
          <a:p>
            <a:pPr lvl="1">
              <a:lnSpc>
                <a:spcPct val="120000"/>
              </a:lnSpc>
              <a:spcBef>
                <a:spcPts val="600"/>
              </a:spcBef>
              <a:spcAft>
                <a:spcPts val="600"/>
              </a:spcAft>
              <a:buSzPts val="1200"/>
              <a:tabLst>
                <a:tab pos="180340" algn="l"/>
              </a:tabLst>
            </a:pPr>
            <a:r>
              <a:rPr lang="az-Latn-AZ" sz="1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Alternativ enerji     Yaşıl enerji         Enerji 4.0        PUA        IoT			</a:t>
            </a:r>
            <a:endParaRPr lang="az-Latn-AZ" sz="16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6"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9" name="Прямоугольник 38"/>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42" name="Прямоугольник 4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3" name="Прямоугольник 42"/>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44" name="Прямоугольник 43"/>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45</a:t>
            </a:fld>
            <a:r>
              <a:rPr lang="az-Latn-AZ" smtClean="0"/>
              <a:t>/76</a:t>
            </a:r>
            <a:endParaRPr lang="ru-RU" dirty="0"/>
          </a:p>
        </p:txBody>
      </p:sp>
    </p:spTree>
    <p:extLst>
      <p:ext uri="{BB962C8B-B14F-4D97-AF65-F5344CB8AC3E}">
        <p14:creationId xmlns:p14="http://schemas.microsoft.com/office/powerpoint/2010/main" val="96514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64746"/>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2629" y="1089891"/>
            <a:ext cx="9144000" cy="5031848"/>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890" y="6278862"/>
            <a:ext cx="9140217" cy="3600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 name="Прямоугольник 3"/>
          <p:cNvSpPr/>
          <p:nvPr/>
        </p:nvSpPr>
        <p:spPr>
          <a:xfrm>
            <a:off x="309880" y="1583740"/>
            <a:ext cx="8483138" cy="4162486"/>
          </a:xfrm>
          <a:prstGeom prst="rect">
            <a:avLst/>
          </a:prstGeom>
        </p:spPr>
        <p:txBody>
          <a:bodyPr wrap="square">
            <a:spAutoFit/>
          </a:bodyPr>
          <a:lstStyle/>
          <a:p>
            <a:pPr marL="285750" lvl="0" indent="-285750" algn="just">
              <a:lnSpc>
                <a:spcPct val="150000"/>
              </a:lnSpc>
              <a:spcAft>
                <a:spcPts val="600"/>
              </a:spcAft>
              <a:buFont typeface="Courier New" panose="02070309020205020404" pitchFamily="49" charset="0"/>
              <a:buChar char="o"/>
            </a:pPr>
            <a:r>
              <a:rPr lang="az-Latn-AZ" sz="1400" dirty="0" smtClean="0">
                <a:latin typeface="Times New Roman" panose="02020603050405020304" pitchFamily="18" charset="0"/>
                <a:cs typeface="Times New Roman" panose="02020603050405020304" pitchFamily="18" charset="0"/>
              </a:rPr>
              <a:t>Müvafiq </a:t>
            </a:r>
            <a:r>
              <a:rPr lang="az-Latn-AZ" sz="1400" dirty="0">
                <a:latin typeface="Times New Roman" panose="02020603050405020304" pitchFamily="18" charset="0"/>
                <a:cs typeface="Times New Roman" panose="02020603050405020304" pitchFamily="18" charset="0"/>
              </a:rPr>
              <a:t>dövlət qurumları (Ekologiya və Təbii Sərvətlər, Fövqəladə Hallar, Rəqəmsal İnkişaf və Nəqliyyat Nazirlikləri, “İzotop” Xüsusi Kombinatı, Milli Nüvə Tədqiqatları Mərkəzi və s.) ilə əməkdaşlıq çərçivəsində işğaldan azad edilmiş </a:t>
            </a:r>
            <a:r>
              <a:rPr lang="az-Latn-AZ" sz="1400" b="1" dirty="0">
                <a:solidFill>
                  <a:srgbClr val="0000CC"/>
                </a:solidFill>
                <a:latin typeface="Times New Roman" panose="02020603050405020304" pitchFamily="18" charset="0"/>
                <a:cs typeface="Times New Roman" panose="02020603050405020304" pitchFamily="18" charset="0"/>
              </a:rPr>
              <a:t>ərazilərin biomüxtəlifliyi, su və torpaq ehtiyatlarının monitorinqi</a:t>
            </a:r>
            <a:r>
              <a:rPr lang="az-Latn-AZ" sz="1400" dirty="0">
                <a:solidFill>
                  <a:srgbClr val="0000CC"/>
                </a:solidFill>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üçün birgə tədqiqatlar aparılmışdır; </a:t>
            </a:r>
            <a:endParaRPr lang="ru-RU" sz="1400" dirty="0">
              <a:latin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Font typeface="Courier New" panose="02070309020205020404" pitchFamily="49" charset="0"/>
              <a:buChar char="o"/>
            </a:pPr>
            <a:r>
              <a:rPr lang="az-Latn-AZ" sz="1400" dirty="0">
                <a:latin typeface="Times New Roman" panose="02020603050405020304" pitchFamily="18" charset="0"/>
                <a:cs typeface="Times New Roman" panose="02020603050405020304" pitchFamily="18" charset="0"/>
              </a:rPr>
              <a:t>İşğaldan azad edilmiş ərazilərin bərpası və inkişafına dair Dövlət Proqramına və AMEA-nın müvafiq sənədlərinə uyğun olaraq, </a:t>
            </a:r>
            <a:r>
              <a:rPr lang="az-Latn-AZ" sz="1400" b="1" dirty="0">
                <a:solidFill>
                  <a:srgbClr val="0000CC"/>
                </a:solidFill>
                <a:latin typeface="Times New Roman" panose="02020603050405020304" pitchFamily="18" charset="0"/>
                <a:cs typeface="Times New Roman" panose="02020603050405020304" pitchFamily="18" charset="0"/>
              </a:rPr>
              <a:t>çirklənmiş ərazilərin radiasiya fonunun təyini</a:t>
            </a:r>
            <a:r>
              <a:rPr lang="az-Latn-AZ" sz="1400" dirty="0">
                <a:latin typeface="Times New Roman" panose="02020603050405020304" pitchFamily="18" charset="0"/>
                <a:cs typeface="Times New Roman" panose="02020603050405020304" pitchFamily="18" charset="0"/>
              </a:rPr>
              <a:t>, ərazidə yerləşən su hövzələrinin, bitkilərin radioloji və kimyəvi analizi istiqamətində tədqiqatlar aparılmışdır. </a:t>
            </a:r>
            <a:endParaRPr lang="ru-RU" sz="1400" dirty="0">
              <a:latin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Font typeface="Courier New" panose="02070309020205020404" pitchFamily="49" charset="0"/>
              <a:buChar char="o"/>
            </a:pPr>
            <a:r>
              <a:rPr lang="az-Latn-AZ" sz="1400" dirty="0">
                <a:latin typeface="Times New Roman" panose="02020603050405020304" pitchFamily="18" charset="0"/>
                <a:cs typeface="Times New Roman" panose="02020603050405020304" pitchFamily="18" charset="0"/>
              </a:rPr>
              <a:t>Kəlbəcər rayonunun </a:t>
            </a:r>
            <a:r>
              <a:rPr lang="az-Latn-AZ" sz="1400" b="1" dirty="0">
                <a:solidFill>
                  <a:srgbClr val="0000CC"/>
                </a:solidFill>
                <a:latin typeface="Times New Roman" panose="02020603050405020304" pitchFamily="18" charset="0"/>
                <a:cs typeface="Times New Roman" panose="02020603050405020304" pitchFamily="18" charset="0"/>
              </a:rPr>
              <a:t>Aşağı İstisu ərazisində</a:t>
            </a:r>
            <a:r>
              <a:rPr lang="az-Latn-AZ" sz="1400" dirty="0">
                <a:solidFill>
                  <a:srgbClr val="0000CC"/>
                </a:solidFill>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termal və mineral suların kimyəvi, mikrobioloji və qaz tərkibi tədqiq edilmiş, suda radioaktiv radonun konsentrasiyası müəyyənləşdirilmişdir;</a:t>
            </a:r>
            <a:endParaRPr lang="ru-RU" sz="1400" dirty="0">
              <a:latin typeface="Times New Roman" panose="02020603050405020304" pitchFamily="18" charset="0"/>
              <a:cs typeface="Times New Roman" panose="02020603050405020304" pitchFamily="18" charset="0"/>
            </a:endParaRPr>
          </a:p>
          <a:p>
            <a:pPr marL="285750" lvl="0" indent="-285750" algn="just">
              <a:lnSpc>
                <a:spcPct val="150000"/>
              </a:lnSpc>
              <a:spcAft>
                <a:spcPts val="600"/>
              </a:spcAft>
              <a:buFont typeface="Courier New" panose="02070309020205020404" pitchFamily="49" charset="0"/>
              <a:buChar char="o"/>
            </a:pPr>
            <a:r>
              <a:rPr lang="az-Latn-AZ" sz="1400" dirty="0">
                <a:latin typeface="Times New Roman" panose="02020603050405020304" pitchFamily="18" charset="0"/>
                <a:cs typeface="Times New Roman" panose="02020603050405020304" pitchFamily="18" charset="0"/>
              </a:rPr>
              <a:t>Ətraf mühitin mühafizəsi və təbii ehtiyatların, o cümlədən bioloji müxtəlifliyin tədqiqi, bərpası və səmərəli istifadəsində müasir yanaşmalar üzrə işğaldan azad olunmuş ərazilərdə </a:t>
            </a:r>
            <a:r>
              <a:rPr lang="az-Latn-AZ" sz="1400" b="1" dirty="0">
                <a:solidFill>
                  <a:srgbClr val="0000CC"/>
                </a:solidFill>
                <a:latin typeface="Times New Roman" panose="02020603050405020304" pitchFamily="18" charset="0"/>
                <a:cs typeface="Times New Roman" panose="02020603050405020304" pitchFamily="18" charset="0"/>
              </a:rPr>
              <a:t>bioloji monitorinqin</a:t>
            </a:r>
            <a:r>
              <a:rPr lang="az-Latn-AZ" sz="1400" dirty="0">
                <a:solidFill>
                  <a:srgbClr val="0000CC"/>
                </a:solidFill>
                <a:latin typeface="Times New Roman" panose="02020603050405020304" pitchFamily="18" charset="0"/>
                <a:cs typeface="Times New Roman" panose="02020603050405020304" pitchFamily="18" charset="0"/>
              </a:rPr>
              <a:t> </a:t>
            </a:r>
            <a:r>
              <a:rPr lang="az-Latn-AZ" sz="1400" dirty="0">
                <a:latin typeface="Times New Roman" panose="02020603050405020304" pitchFamily="18" charset="0"/>
                <a:cs typeface="Times New Roman" panose="02020603050405020304" pitchFamily="18" charset="0"/>
              </a:rPr>
              <a:t>aparılması və stress amillərin bioloji sistemlərdə paramaqnit sistemlərə təsiri tədqiq olunmuşdur.</a:t>
            </a:r>
            <a:endParaRPr lang="ru-RU" sz="14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0" name="Прямоугольник 29"/>
          <p:cNvSpPr/>
          <p:nvPr/>
        </p:nvSpPr>
        <p:spPr>
          <a:xfrm>
            <a:off x="1202896" y="1215550"/>
            <a:ext cx="6780895" cy="338554"/>
          </a:xfrm>
          <a:prstGeom prst="rect">
            <a:avLst/>
          </a:prstGeom>
        </p:spPr>
        <p:txBody>
          <a:bodyPr wrap="none">
            <a:spAutoFit/>
          </a:bodyPr>
          <a:lstStyle/>
          <a:p>
            <a:pPr algn="ctr"/>
            <a:r>
              <a:rPr lang="az-Latn-AZ" sz="1600" b="1" dirty="0" smtClean="0">
                <a:latin typeface="Times New Roman" pitchFamily="18" charset="0"/>
                <a:cs typeface="Times New Roman" pitchFamily="18" charset="0"/>
              </a:rPr>
              <a:t>İŞĞALDAN   </a:t>
            </a:r>
            <a:r>
              <a:rPr lang="az-Latn-AZ" sz="1600" b="1" dirty="0">
                <a:latin typeface="Times New Roman" pitchFamily="18" charset="0"/>
                <a:cs typeface="Times New Roman" pitchFamily="18" charset="0"/>
              </a:rPr>
              <a:t>AZAD </a:t>
            </a:r>
            <a:r>
              <a:rPr lang="az-Latn-AZ" sz="1600" b="1" dirty="0" smtClean="0">
                <a:latin typeface="Times New Roman" pitchFamily="18" charset="0"/>
                <a:cs typeface="Times New Roman" pitchFamily="18" charset="0"/>
              </a:rPr>
              <a:t>  OLUNMUŞ   ƏRAZİLƏRDƏ   </a:t>
            </a:r>
            <a:r>
              <a:rPr lang="az-Latn-AZ" sz="1600" b="1" dirty="0">
                <a:latin typeface="Times New Roman" pitchFamily="18" charset="0"/>
                <a:cs typeface="Times New Roman" pitchFamily="18" charset="0"/>
              </a:rPr>
              <a:t>GÖRÜLƏN </a:t>
            </a:r>
            <a:r>
              <a:rPr lang="az-Latn-AZ" sz="1600" b="1" dirty="0" smtClean="0">
                <a:latin typeface="Times New Roman" pitchFamily="18" charset="0"/>
                <a:cs typeface="Times New Roman" pitchFamily="18" charset="0"/>
              </a:rPr>
              <a:t>  İŞLƏR </a:t>
            </a:r>
            <a:endParaRPr lang="ru-RU" sz="1600" b="1" dirty="0">
              <a:latin typeface="Times New Roman" pitchFamily="18" charset="0"/>
              <a:cs typeface="Times New Roman" pitchFamily="18" charset="0"/>
            </a:endParaRPr>
          </a:p>
        </p:txBody>
      </p:sp>
      <p:sp>
        <p:nvSpPr>
          <p:cNvPr id="39" name="Прямоугольник 38"/>
          <p:cNvSpPr/>
          <p:nvPr/>
        </p:nvSpPr>
        <p:spPr>
          <a:xfrm>
            <a:off x="316066" y="6401235"/>
            <a:ext cx="8570171" cy="362022"/>
          </a:xfrm>
          <a:prstGeom prst="rect">
            <a:avLst/>
          </a:prstGeom>
        </p:spPr>
        <p:txBody>
          <a:bodyPr wrap="square">
            <a:spAutoFit/>
          </a:bodyPr>
          <a:lstStyle/>
          <a:p>
            <a:pPr lvl="1">
              <a:lnSpc>
                <a:spcPct val="120000"/>
              </a:lnSpc>
              <a:spcBef>
                <a:spcPts val="600"/>
              </a:spcBef>
              <a:spcAft>
                <a:spcPts val="600"/>
              </a:spcAft>
              <a:buSzPts val="1200"/>
              <a:tabLst>
                <a:tab pos="180340" algn="l"/>
              </a:tabLst>
            </a:pPr>
            <a:r>
              <a:rPr lang="az-Latn-AZ" sz="16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Alternativ enerji     Yaşıl enerji         Enerji 4.0        PUA        IoT			</a:t>
            </a:r>
            <a:endParaRPr lang="az-Latn-AZ" sz="16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4"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5" name="Прямоугольник 24"/>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26" name="Прямоугольник 25"/>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8" name="Прямоугольник 27"/>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9" name="Прямоугольник 28"/>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46</a:t>
            </a:fld>
            <a:r>
              <a:rPr lang="az-Latn-AZ" smtClean="0"/>
              <a:t>/76</a:t>
            </a:r>
            <a:endParaRPr lang="ru-RU" dirty="0"/>
          </a:p>
        </p:txBody>
      </p:sp>
    </p:spTree>
    <p:extLst>
      <p:ext uri="{BB962C8B-B14F-4D97-AF65-F5344CB8AC3E}">
        <p14:creationId xmlns:p14="http://schemas.microsoft.com/office/powerpoint/2010/main" val="364195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2629" y="1012503"/>
            <a:ext cx="9144000" cy="5109235"/>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890" y="6278862"/>
            <a:ext cx="9140217" cy="3600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5" name="Прямоугольник 14"/>
          <p:cNvSpPr/>
          <p:nvPr/>
        </p:nvSpPr>
        <p:spPr>
          <a:xfrm>
            <a:off x="276677" y="1127426"/>
            <a:ext cx="8238673" cy="369332"/>
          </a:xfrm>
          <a:prstGeom prst="rect">
            <a:avLst/>
          </a:prstGeom>
        </p:spPr>
        <p:txBody>
          <a:bodyPr wrap="square">
            <a:spAutoFit/>
          </a:bodyPr>
          <a:lstStyle/>
          <a:p>
            <a:pPr algn="ctr"/>
            <a:r>
              <a:rPr lang="az-Latn-AZ" b="1" dirty="0">
                <a:latin typeface="Times New Roman" pitchFamily="18" charset="0"/>
                <a:cs typeface="Times New Roman" pitchFamily="18" charset="0"/>
              </a:rPr>
              <a:t>TƏTBİQİ </a:t>
            </a:r>
            <a:r>
              <a:rPr lang="az-Latn-AZ" b="1" dirty="0" smtClean="0">
                <a:latin typeface="Times New Roman" pitchFamily="18" charset="0"/>
                <a:cs typeface="Times New Roman" pitchFamily="18" charset="0"/>
              </a:rPr>
              <a:t>  İŞLƏR</a:t>
            </a:r>
            <a:endParaRPr lang="ru-RU" b="1" dirty="0">
              <a:latin typeface="Times New Roman" pitchFamily="18" charset="0"/>
              <a:cs typeface="Times New Roman" pitchFamily="18" charset="0"/>
            </a:endParaRPr>
          </a:p>
        </p:txBody>
      </p:sp>
      <p:sp>
        <p:nvSpPr>
          <p:cNvPr id="30" name="Прямоугольник 29"/>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graphicFrame>
        <p:nvGraphicFramePr>
          <p:cNvPr id="7" name="Диаграмма 6"/>
          <p:cNvGraphicFramePr/>
          <p:nvPr>
            <p:extLst>
              <p:ext uri="{D42A27DB-BD31-4B8C-83A1-F6EECF244321}">
                <p14:modId xmlns:p14="http://schemas.microsoft.com/office/powerpoint/2010/main" val="323793706"/>
              </p:ext>
            </p:extLst>
          </p:nvPr>
        </p:nvGraphicFramePr>
        <p:xfrm>
          <a:off x="700594" y="1572591"/>
          <a:ext cx="7962900" cy="4549147"/>
        </p:xfrm>
        <a:graphic>
          <a:graphicData uri="http://schemas.openxmlformats.org/drawingml/2006/chart">
            <c:chart xmlns:c="http://schemas.openxmlformats.org/drawingml/2006/chart" xmlns:r="http://schemas.openxmlformats.org/officeDocument/2006/relationships" r:id="rId3"/>
          </a:graphicData>
        </a:graphic>
      </p:graphicFrame>
      <p:sp>
        <p:nvSpPr>
          <p:cNvPr id="21" name="Прямоугольник 20"/>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2"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3" name="Прямоугольник 22"/>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29" name="Прямоугольник 28"/>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1" name="Прямоугольник 30"/>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4" name="Прямоугольник 33"/>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47</a:t>
            </a:fld>
            <a:r>
              <a:rPr lang="az-Latn-AZ" smtClean="0"/>
              <a:t>/76</a:t>
            </a:r>
            <a:endParaRPr lang="ru-RU" dirty="0"/>
          </a:p>
        </p:txBody>
      </p:sp>
    </p:spTree>
    <p:extLst>
      <p:ext uri="{BB962C8B-B14F-4D97-AF65-F5344CB8AC3E}">
        <p14:creationId xmlns:p14="http://schemas.microsoft.com/office/powerpoint/2010/main" val="739177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2629" y="1012503"/>
            <a:ext cx="9144000" cy="5109235"/>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890" y="6278862"/>
            <a:ext cx="9140217" cy="3600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5" name="Прямоугольник 14"/>
          <p:cNvSpPr/>
          <p:nvPr/>
        </p:nvSpPr>
        <p:spPr>
          <a:xfrm>
            <a:off x="276677" y="1127426"/>
            <a:ext cx="8238673" cy="369332"/>
          </a:xfrm>
          <a:prstGeom prst="rect">
            <a:avLst/>
          </a:prstGeom>
        </p:spPr>
        <p:txBody>
          <a:bodyPr wrap="square">
            <a:spAutoFit/>
          </a:bodyPr>
          <a:lstStyle/>
          <a:p>
            <a:pPr algn="ctr"/>
            <a:r>
              <a:rPr lang="az-Latn-AZ" b="1" dirty="0" smtClean="0">
                <a:latin typeface="Times New Roman" pitchFamily="18" charset="0"/>
                <a:cs typeface="Times New Roman" pitchFamily="18" charset="0"/>
              </a:rPr>
              <a:t>PATENTLƏR</a:t>
            </a:r>
            <a:endParaRPr lang="ru-RU" b="1" dirty="0">
              <a:latin typeface="Times New Roman" pitchFamily="18" charset="0"/>
              <a:cs typeface="Times New Roman" pitchFamily="18" charset="0"/>
            </a:endParaRPr>
          </a:p>
        </p:txBody>
      </p:sp>
      <p:graphicFrame>
        <p:nvGraphicFramePr>
          <p:cNvPr id="5" name="Диаграмма 4"/>
          <p:cNvGraphicFramePr/>
          <p:nvPr>
            <p:extLst>
              <p:ext uri="{D42A27DB-BD31-4B8C-83A1-F6EECF244321}">
                <p14:modId xmlns:p14="http://schemas.microsoft.com/office/powerpoint/2010/main" val="4106547842"/>
              </p:ext>
            </p:extLst>
          </p:nvPr>
        </p:nvGraphicFramePr>
        <p:xfrm>
          <a:off x="391598" y="1384482"/>
          <a:ext cx="8164945" cy="4578928"/>
        </p:xfrm>
        <a:graphic>
          <a:graphicData uri="http://schemas.openxmlformats.org/drawingml/2006/chart">
            <c:chart xmlns:c="http://schemas.openxmlformats.org/drawingml/2006/chart" xmlns:r="http://schemas.openxmlformats.org/officeDocument/2006/relationships" r:id="rId3"/>
          </a:graphicData>
        </a:graphic>
      </p:graphicFrame>
      <p:sp>
        <p:nvSpPr>
          <p:cNvPr id="30" name="Прямоугольник 29"/>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1024444" y="133107"/>
            <a:ext cx="697216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 DƏRC  </a:t>
            </a:r>
            <a:r>
              <a:rPr lang="az-Latn-AZ" sz="2400" b="1" spc="300" dirty="0">
                <a:solidFill>
                  <a:schemeClr val="bg1"/>
                </a:solidFill>
                <a:latin typeface="Times New Roman" panose="02020603050405020304" pitchFamily="18" charset="0"/>
                <a:cs typeface="Times New Roman" panose="02020603050405020304" pitchFamily="18" charset="0"/>
              </a:rPr>
              <a:t>OLUNMUŞ </a:t>
            </a:r>
            <a:r>
              <a:rPr lang="az-Latn-AZ" sz="2400" b="1" spc="300" dirty="0" smtClean="0">
                <a:solidFill>
                  <a:schemeClr val="bg1"/>
                </a:solidFill>
                <a:latin typeface="Times New Roman" panose="02020603050405020304" pitchFamily="18" charset="0"/>
                <a:cs typeface="Times New Roman" panose="02020603050405020304" pitchFamily="18" charset="0"/>
              </a:rPr>
              <a:t> ELMİ  ƏSƏRLƏR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pic>
        <p:nvPicPr>
          <p:cNvPr id="21"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4561" y="192031"/>
            <a:ext cx="9153182" cy="430887"/>
          </a:xfrm>
          <a:prstGeom prst="rect">
            <a:avLst/>
          </a:prstGeom>
        </p:spPr>
        <p:txBody>
          <a:bodyPr wrap="square">
            <a:spAutoFit/>
          </a:bodyPr>
          <a:lstStyle/>
          <a:p>
            <a:r>
              <a:rPr lang="az-Latn-AZ" sz="2200" b="1" spc="300" dirty="0" smtClean="0">
                <a:solidFill>
                  <a:schemeClr val="bg1"/>
                </a:solidFill>
                <a:latin typeface="Palatino Linotype" panose="02040502050505030304" pitchFamily="18" charset="0"/>
                <a:cs typeface="Times New Roman" panose="02020603050405020304" pitchFamily="18" charset="0"/>
              </a:rPr>
              <a:t>III. </a:t>
            </a:r>
            <a:r>
              <a:rPr lang="az-Latn-AZ" sz="2200" b="1" dirty="0">
                <a:solidFill>
                  <a:schemeClr val="bg1"/>
                </a:solidFill>
                <a:latin typeface="Palatino Linotype" panose="02040502050505030304" pitchFamily="18" charset="0"/>
                <a:cs typeface="Times New Roman" panose="02020603050405020304" pitchFamily="18" charset="0"/>
              </a:rPr>
              <a:t>ELMİ- PRAKTİKİ </a:t>
            </a:r>
            <a:r>
              <a:rPr lang="az-Latn-AZ" sz="2200" b="1" dirty="0" smtClean="0">
                <a:solidFill>
                  <a:schemeClr val="bg1"/>
                </a:solidFill>
                <a:latin typeface="Palatino Linotype" panose="02040502050505030304" pitchFamily="18" charset="0"/>
                <a:cs typeface="Times New Roman" panose="02020603050405020304" pitchFamily="18" charset="0"/>
              </a:rPr>
              <a:t>İNNOVATİV  FƏALİYYƏT</a:t>
            </a:r>
            <a:endParaRPr lang="ru-RU" sz="2200" b="1" spc="300" dirty="0">
              <a:solidFill>
                <a:schemeClr val="bg1"/>
              </a:solidFill>
              <a:latin typeface="Palatino Linotype" panose="02040502050505030304" pitchFamily="18" charset="0"/>
              <a:cs typeface="Times New Roman" panose="02020603050405020304" pitchFamily="18" charset="0"/>
            </a:endParaRPr>
          </a:p>
        </p:txBody>
      </p:sp>
      <p:sp>
        <p:nvSpPr>
          <p:cNvPr id="23" name="Прямоугольник 22"/>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9" name="Прямоугольник 28"/>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1" name="Прямоугольник 30"/>
          <p:cNvSpPr/>
          <p:nvPr/>
        </p:nvSpPr>
        <p:spPr>
          <a:xfrm>
            <a:off x="-79981" y="164322"/>
            <a:ext cx="2240100"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III.FRTEB: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2001344" y="179203"/>
            <a:ext cx="7303283" cy="461665"/>
          </a:xfrm>
          <a:prstGeom prst="rect">
            <a:avLst/>
          </a:prstGeom>
        </p:spPr>
        <p:txBody>
          <a:bodyPr wrap="square">
            <a:spAutoFit/>
          </a:bodyPr>
          <a:lstStyle/>
          <a:p>
            <a:r>
              <a:rPr lang="az-Latn-AZ" sz="2400" b="1" dirty="0" smtClean="0">
                <a:solidFill>
                  <a:schemeClr val="bg1"/>
                </a:solidFill>
                <a:latin typeface="Palatino Linotype" panose="02040502050505030304" pitchFamily="18" charset="0"/>
                <a:cs typeface="Times New Roman" panose="02020603050405020304" pitchFamily="18" charset="0"/>
              </a:rPr>
              <a:t>ELMİ-PRAKTİKİ  VƏ  İNNOVATİV  FƏALİYYƏT</a:t>
            </a:r>
            <a:endParaRPr lang="ru-RU" sz="2400" b="1" spc="300" dirty="0">
              <a:solidFill>
                <a:schemeClr val="bg1"/>
              </a:solidFill>
              <a:latin typeface="Palatino Linotype" panose="0204050205050503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48</a:t>
            </a:fld>
            <a:r>
              <a:rPr lang="az-Latn-AZ" smtClean="0"/>
              <a:t>/76</a:t>
            </a:r>
            <a:endParaRPr lang="ru-RU" dirty="0"/>
          </a:p>
        </p:txBody>
      </p:sp>
    </p:spTree>
    <p:extLst>
      <p:ext uri="{BB962C8B-B14F-4D97-AF65-F5344CB8AC3E}">
        <p14:creationId xmlns:p14="http://schemas.microsoft.com/office/powerpoint/2010/main" val="33630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graphicFrame>
        <p:nvGraphicFramePr>
          <p:cNvPr id="10" name="Таблица 9"/>
          <p:cNvGraphicFramePr>
            <a:graphicFrameLocks noGrp="1"/>
          </p:cNvGraphicFramePr>
          <p:nvPr>
            <p:extLst>
              <p:ext uri="{D42A27DB-BD31-4B8C-83A1-F6EECF244321}">
                <p14:modId xmlns:p14="http://schemas.microsoft.com/office/powerpoint/2010/main" val="3746974444"/>
              </p:ext>
            </p:extLst>
          </p:nvPr>
        </p:nvGraphicFramePr>
        <p:xfrm>
          <a:off x="228600" y="1607098"/>
          <a:ext cx="8770809" cy="4395008"/>
        </p:xfrm>
        <a:graphic>
          <a:graphicData uri="http://schemas.openxmlformats.org/drawingml/2006/table">
            <a:tbl>
              <a:tblPr firstRow="1" firstCol="1" bandRow="1">
                <a:tableStyleId>{5940675A-B579-460E-94D1-54222C63F5DA}</a:tableStyleId>
              </a:tblPr>
              <a:tblGrid>
                <a:gridCol w="1502864">
                  <a:extLst>
                    <a:ext uri="{9D8B030D-6E8A-4147-A177-3AD203B41FA5}">
                      <a16:colId xmlns:a16="http://schemas.microsoft.com/office/drawing/2014/main" val="107066813"/>
                    </a:ext>
                  </a:extLst>
                </a:gridCol>
                <a:gridCol w="805244">
                  <a:extLst>
                    <a:ext uri="{9D8B030D-6E8A-4147-A177-3AD203B41FA5}">
                      <a16:colId xmlns:a16="http://schemas.microsoft.com/office/drawing/2014/main" val="536948781"/>
                    </a:ext>
                  </a:extLst>
                </a:gridCol>
                <a:gridCol w="846306">
                  <a:extLst>
                    <a:ext uri="{9D8B030D-6E8A-4147-A177-3AD203B41FA5}">
                      <a16:colId xmlns:a16="http://schemas.microsoft.com/office/drawing/2014/main" val="1688072363"/>
                    </a:ext>
                  </a:extLst>
                </a:gridCol>
                <a:gridCol w="927965">
                  <a:extLst>
                    <a:ext uri="{9D8B030D-6E8A-4147-A177-3AD203B41FA5}">
                      <a16:colId xmlns:a16="http://schemas.microsoft.com/office/drawing/2014/main" val="1809545859"/>
                    </a:ext>
                  </a:extLst>
                </a:gridCol>
                <a:gridCol w="610773">
                  <a:extLst>
                    <a:ext uri="{9D8B030D-6E8A-4147-A177-3AD203B41FA5}">
                      <a16:colId xmlns:a16="http://schemas.microsoft.com/office/drawing/2014/main" val="584632293"/>
                    </a:ext>
                  </a:extLst>
                </a:gridCol>
                <a:gridCol w="769369">
                  <a:extLst>
                    <a:ext uri="{9D8B030D-6E8A-4147-A177-3AD203B41FA5}">
                      <a16:colId xmlns:a16="http://schemas.microsoft.com/office/drawing/2014/main" val="3125285677"/>
                    </a:ext>
                  </a:extLst>
                </a:gridCol>
                <a:gridCol w="846306">
                  <a:extLst>
                    <a:ext uri="{9D8B030D-6E8A-4147-A177-3AD203B41FA5}">
                      <a16:colId xmlns:a16="http://schemas.microsoft.com/office/drawing/2014/main" val="2890171568"/>
                    </a:ext>
                  </a:extLst>
                </a:gridCol>
                <a:gridCol w="769369">
                  <a:extLst>
                    <a:ext uri="{9D8B030D-6E8A-4147-A177-3AD203B41FA5}">
                      <a16:colId xmlns:a16="http://schemas.microsoft.com/office/drawing/2014/main" val="3401269839"/>
                    </a:ext>
                  </a:extLst>
                </a:gridCol>
                <a:gridCol w="692433">
                  <a:extLst>
                    <a:ext uri="{9D8B030D-6E8A-4147-A177-3AD203B41FA5}">
                      <a16:colId xmlns:a16="http://schemas.microsoft.com/office/drawing/2014/main" val="555645972"/>
                    </a:ext>
                  </a:extLst>
                </a:gridCol>
                <a:gridCol w="1000180">
                  <a:extLst>
                    <a:ext uri="{9D8B030D-6E8A-4147-A177-3AD203B41FA5}">
                      <a16:colId xmlns:a16="http://schemas.microsoft.com/office/drawing/2014/main" val="266832619"/>
                    </a:ext>
                  </a:extLst>
                </a:gridCol>
              </a:tblGrid>
              <a:tr h="396217">
                <a:tc rowSpan="2">
                  <a:txBody>
                    <a:bodyPr/>
                    <a:lstStyle/>
                    <a:p>
                      <a:pPr algn="ctr">
                        <a:lnSpc>
                          <a:spcPct val="150000"/>
                        </a:lnSpc>
                        <a:spcAft>
                          <a:spcPts val="0"/>
                        </a:spcAft>
                      </a:pPr>
                      <a:r>
                        <a:rPr lang="az-Latn-AZ" sz="1600" dirty="0">
                          <a:effectLst/>
                          <a:latin typeface="Times New Roman" panose="02020603050405020304" pitchFamily="18" charset="0"/>
                          <a:cs typeface="Times New Roman" panose="02020603050405020304" pitchFamily="18" charset="0"/>
                        </a:rPr>
                        <a:t>Yaş </a:t>
                      </a:r>
                      <a:r>
                        <a:rPr lang="az-Latn-AZ" sz="1600" dirty="0" smtClean="0">
                          <a:effectLst/>
                          <a:latin typeface="Times New Roman" panose="02020603050405020304" pitchFamily="18" charset="0"/>
                          <a:cs typeface="Times New Roman" panose="02020603050405020304" pitchFamily="18" charset="0"/>
                        </a:rPr>
                        <a:t>qrupları</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gridSpan="3">
                  <a:txBody>
                    <a:bodyPr/>
                    <a:lstStyle/>
                    <a:p>
                      <a:pPr algn="ctr">
                        <a:lnSpc>
                          <a:spcPct val="150000"/>
                        </a:lnSpc>
                        <a:spcAft>
                          <a:spcPts val="0"/>
                        </a:spcAft>
                      </a:pPr>
                      <a:r>
                        <a:rPr lang="en-US" sz="1600" kern="1200" dirty="0" smtClean="0">
                          <a:effectLst/>
                          <a:latin typeface="Times New Roman" panose="02020603050405020304" pitchFamily="18" charset="0"/>
                          <a:cs typeface="Times New Roman" panose="02020603050405020304" pitchFamily="18" charset="0"/>
                        </a:rPr>
                        <a:t>e</a:t>
                      </a:r>
                      <a:r>
                        <a:rPr lang="az-Latn-AZ" sz="1600" kern="1200" dirty="0" smtClean="0">
                          <a:effectLst/>
                          <a:latin typeface="Times New Roman" panose="02020603050405020304" pitchFamily="18" charset="0"/>
                          <a:cs typeface="Times New Roman" panose="02020603050405020304" pitchFamily="18" charset="0"/>
                        </a:rPr>
                        <a:t>lmi   işçilər</a:t>
                      </a:r>
                      <a:endParaRPr lang="en-US" sz="1600" b="1" kern="1200" dirty="0">
                        <a:solidFill>
                          <a:schemeClr val="lt1"/>
                        </a:solidFill>
                        <a:effectLst/>
                        <a:latin typeface="Times New Roman" pitchFamily="18" charset="0"/>
                        <a:ea typeface="+mn-ea"/>
                        <a:cs typeface="Times New Roman" pitchFamily="18" charset="0"/>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gridSpan="3">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elmlər   doktorları</a:t>
                      </a:r>
                      <a:endParaRPr lang="en-US" sz="1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tc gridSpan="3">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fəlsəfə   doktorları</a:t>
                      </a:r>
                      <a:endParaRPr lang="en-US" sz="16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144769"/>
                  </a:ext>
                </a:extLst>
              </a:tr>
              <a:tr h="477595">
                <a:tc vMerge="1">
                  <a:txBody>
                    <a:bodyPr/>
                    <a:lstStyle/>
                    <a:p>
                      <a:endParaRPr lang="en-US"/>
                    </a:p>
                  </a:txBody>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cəmi</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smtClean="0">
                          <a:effectLst/>
                          <a:latin typeface="Times New Roman" panose="02020603050405020304" pitchFamily="18" charset="0"/>
                          <a:cs typeface="Times New Roman" panose="02020603050405020304" pitchFamily="18" charset="0"/>
                        </a:rPr>
                        <a:t>kişilər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smtClean="0">
                          <a:effectLst/>
                          <a:latin typeface="Times New Roman" panose="02020603050405020304" pitchFamily="18" charset="0"/>
                          <a:cs typeface="Times New Roman" panose="02020603050405020304" pitchFamily="18" charset="0"/>
                        </a:rPr>
                        <a:t>qadınlar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cəmi</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kişilər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qadınlar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cəmi</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kişilər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az-Latn-AZ" sz="1200" dirty="0">
                          <a:effectLst/>
                          <a:latin typeface="Times New Roman" panose="02020603050405020304" pitchFamily="18" charset="0"/>
                          <a:cs typeface="Times New Roman" panose="02020603050405020304" pitchFamily="18" charset="0"/>
                        </a:rPr>
                        <a:t>qadınlar</a:t>
                      </a:r>
                      <a:endParaRPr lang="en-US" sz="12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935787153"/>
                  </a:ext>
                </a:extLst>
              </a:tr>
              <a:tr h="369470">
                <a:tc>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 30</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79</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26</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53</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dirty="0">
                          <a:effectLst/>
                          <a:latin typeface="Times New Roman" panose="02020603050405020304" pitchFamily="18" charset="0"/>
                          <a:cs typeface="Times New Roman" panose="02020603050405020304" pitchFamily="18" charset="0"/>
                        </a:rPr>
                        <a:t>1</a:t>
                      </a:r>
                      <a:endParaRPr lang="ru-RU" sz="1050" dirty="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a:effectLst/>
                          <a:latin typeface="Times New Roman" panose="02020603050405020304" pitchFamily="18" charset="0"/>
                          <a:cs typeface="Times New Roman" panose="02020603050405020304" pitchFamily="18" charset="0"/>
                        </a:rPr>
                        <a:t>1</a:t>
                      </a:r>
                      <a:endParaRPr lang="ru-RU" sz="105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tc>
                  <a:txBody>
                    <a:bodyPr/>
                    <a:lstStyle/>
                    <a:p>
                      <a:pPr algn="ctr" fontAlgn="base">
                        <a:lnSpc>
                          <a:spcPct val="107000"/>
                        </a:lnSpc>
                        <a:spcAft>
                          <a:spcPts val="0"/>
                        </a:spcAft>
                      </a:pPr>
                      <a:r>
                        <a:rPr lang="az-Latn-AZ" sz="1400">
                          <a:effectLst/>
                          <a:latin typeface="Times New Roman" panose="02020603050405020304" pitchFamily="18" charset="0"/>
                          <a:cs typeface="Times New Roman" panose="02020603050405020304" pitchFamily="18" charset="0"/>
                        </a:rPr>
                        <a:t>-</a:t>
                      </a:r>
                      <a:endParaRPr lang="ru-RU" sz="1050">
                        <a:effectLst/>
                        <a:latin typeface="Times New Roman" panose="02020603050405020304" pitchFamily="18" charset="0"/>
                        <a:ea typeface="MS Mincho" panose="02020609040205080304"/>
                        <a:cs typeface="Times New Roman" panose="02020603050405020304" pitchFamily="18" charset="0"/>
                      </a:endParaRPr>
                    </a:p>
                  </a:txBody>
                  <a:tcPr marL="0" marR="0" marT="0" marB="0" anchor="ctr"/>
                </a:tc>
                <a:extLst>
                  <a:ext uri="{0D108BD9-81ED-4DB2-BD59-A6C34878D82A}">
                    <a16:rowId xmlns:a16="http://schemas.microsoft.com/office/drawing/2014/main" val="3933387924"/>
                  </a:ext>
                </a:extLst>
              </a:tr>
              <a:tr h="369470">
                <a:tc>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30-39</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206</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72</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134</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4</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3</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63</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26</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37</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97704945"/>
                  </a:ext>
                </a:extLst>
              </a:tr>
              <a:tr h="369470">
                <a:tc>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40-49</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175</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62</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113</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8</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7</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86</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34</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52</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41261196"/>
                  </a:ext>
                </a:extLst>
              </a:tr>
              <a:tr h="369470">
                <a:tc>
                  <a:txBody>
                    <a:bodyPr/>
                    <a:lstStyle/>
                    <a:p>
                      <a:pPr algn="ctr">
                        <a:lnSpc>
                          <a:spcPct val="150000"/>
                        </a:lnSpc>
                        <a:spcAft>
                          <a:spcPts val="0"/>
                        </a:spcAft>
                      </a:pPr>
                      <a:r>
                        <a:rPr lang="az-Latn-AZ" sz="1600" dirty="0">
                          <a:effectLst/>
                          <a:latin typeface="Times New Roman" panose="02020603050405020304" pitchFamily="18" charset="0"/>
                          <a:cs typeface="Times New Roman" panose="02020603050405020304" pitchFamily="18" charset="0"/>
                        </a:rPr>
                        <a:t>50-59 </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125</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58</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67</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smtClean="0">
                          <a:effectLst/>
                          <a:latin typeface="Times New Roman" panose="02020603050405020304" pitchFamily="18" charset="0"/>
                          <a:cs typeface="Times New Roman" panose="02020603050405020304" pitchFamily="18" charset="0"/>
                        </a:rPr>
                        <a:t>16</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smtClean="0">
                          <a:effectLst/>
                          <a:latin typeface="Times New Roman" panose="02020603050405020304" pitchFamily="18" charset="0"/>
                          <a:cs typeface="Times New Roman" panose="02020603050405020304" pitchFamily="18" charset="0"/>
                        </a:rPr>
                        <a:t>14</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52</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23</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29</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632449055"/>
                  </a:ext>
                </a:extLst>
              </a:tr>
              <a:tr h="369470">
                <a:tc>
                  <a:txBody>
                    <a:bodyPr/>
                    <a:lstStyle/>
                    <a:p>
                      <a:pPr algn="ctr">
                        <a:lnSpc>
                          <a:spcPct val="150000"/>
                        </a:lnSpc>
                        <a:spcAft>
                          <a:spcPts val="0"/>
                        </a:spcAft>
                      </a:pPr>
                      <a:r>
                        <a:rPr lang="az-Latn-AZ" sz="1600" dirty="0">
                          <a:effectLst/>
                          <a:latin typeface="Times New Roman" panose="02020603050405020304" pitchFamily="18" charset="0"/>
                          <a:cs typeface="Times New Roman" panose="02020603050405020304" pitchFamily="18" charset="0"/>
                        </a:rPr>
                        <a:t>60-69 </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210</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149</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61</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66</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61</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5</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79</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58</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21</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067996"/>
                  </a:ext>
                </a:extLst>
              </a:tr>
              <a:tr h="369470">
                <a:tc>
                  <a:txBody>
                    <a:bodyPr/>
                    <a:lstStyle/>
                    <a:p>
                      <a:pPr algn="ctr">
                        <a:lnSpc>
                          <a:spcPct val="150000"/>
                        </a:lnSpc>
                        <a:spcAft>
                          <a:spcPts val="0"/>
                        </a:spcAft>
                      </a:pPr>
                      <a:r>
                        <a:rPr lang="az-Latn-AZ" sz="1600" dirty="0" smtClean="0">
                          <a:effectLst/>
                          <a:latin typeface="Times New Roman" panose="02020603050405020304" pitchFamily="18" charset="0"/>
                          <a:cs typeface="Times New Roman" panose="02020603050405020304" pitchFamily="18" charset="0"/>
                        </a:rPr>
                        <a:t>≥ 70</a:t>
                      </a:r>
                      <a:endParaRPr lang="en-US" sz="16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178</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129</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49</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az-Latn-AZ" sz="1400" dirty="0" smtClean="0">
                          <a:effectLst/>
                          <a:latin typeface="Times New Roman" panose="02020603050405020304" pitchFamily="18" charset="0"/>
                          <a:ea typeface="+mn-ea"/>
                          <a:cs typeface="Times New Roman" panose="02020603050405020304" pitchFamily="18" charset="0"/>
                        </a:rPr>
                        <a:t>91</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73</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dirty="0" smtClean="0">
                          <a:effectLst/>
                          <a:latin typeface="Times New Roman" panose="02020603050405020304" pitchFamily="18" charset="0"/>
                          <a:cs typeface="Times New Roman" panose="02020603050405020304" pitchFamily="18" charset="0"/>
                        </a:rPr>
                        <a:t>9</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66</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45</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21</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23236399"/>
                  </a:ext>
                </a:extLst>
              </a:tr>
              <a:tr h="574731">
                <a:tc>
                  <a:txBody>
                    <a:bodyPr/>
                    <a:lstStyle/>
                    <a:p>
                      <a:pPr algn="ctr">
                        <a:lnSpc>
                          <a:spcPct val="100000"/>
                        </a:lnSpc>
                        <a:spcAft>
                          <a:spcPts val="0"/>
                        </a:spcAft>
                      </a:pPr>
                      <a:endParaRPr lang="az-Latn-AZ" sz="900" dirty="0" smtClean="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az-Latn-AZ" sz="2000" dirty="0" smtClean="0">
                          <a:solidFill>
                            <a:schemeClr val="tx1"/>
                          </a:solidFill>
                          <a:effectLst/>
                          <a:latin typeface="Times New Roman" panose="02020603050405020304" pitchFamily="18" charset="0"/>
                          <a:cs typeface="Times New Roman" panose="02020603050405020304" pitchFamily="18" charset="0"/>
                        </a:rPr>
                        <a:t>Yekun</a:t>
                      </a:r>
                    </a:p>
                    <a:p>
                      <a:pPr algn="ctr">
                        <a:lnSpc>
                          <a:spcPct val="100000"/>
                        </a:lnSpc>
                        <a:spcAft>
                          <a:spcPts val="0"/>
                        </a:spcAft>
                      </a:pPr>
                      <a:endParaRPr lang="en-US" sz="9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rgbClr val="FFFF00"/>
                    </a:solidFill>
                  </a:tcPr>
                </a:tc>
                <a:tc>
                  <a:txBody>
                    <a:bodyPr/>
                    <a:lstStyle/>
                    <a:p>
                      <a:pPr algn="ctr">
                        <a:lnSpc>
                          <a:spcPct val="15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973</a:t>
                      </a:r>
                      <a:endParaRPr lang="ru-RU"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C00000"/>
                    </a:solidFill>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496</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477</a:t>
                      </a:r>
                      <a:endParaRPr lang="ru-RU"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az-Latn-AZ" sz="1400" dirty="0" smtClean="0">
                          <a:solidFill>
                            <a:schemeClr val="bg1"/>
                          </a:solidFill>
                          <a:effectLst/>
                          <a:latin typeface="Times New Roman" panose="02020603050405020304" pitchFamily="18" charset="0"/>
                          <a:cs typeface="Times New Roman" panose="02020603050405020304" pitchFamily="18" charset="0"/>
                        </a:rPr>
                        <a:t>185</a:t>
                      </a:r>
                      <a:endParaRPr lang="ru-RU"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C00000"/>
                    </a:solidFill>
                  </a:tcPr>
                </a:tc>
                <a:tc>
                  <a:txBody>
                    <a:bodyPr/>
                    <a:lstStyle/>
                    <a:p>
                      <a:pPr algn="ctr">
                        <a:lnSpc>
                          <a:spcPct val="150000"/>
                        </a:lnSpc>
                        <a:spcAft>
                          <a:spcPts val="0"/>
                        </a:spcAft>
                      </a:pPr>
                      <a:r>
                        <a:rPr lang="en-US" sz="1400" dirty="0" smtClean="0">
                          <a:effectLst/>
                          <a:latin typeface="Times New Roman" panose="02020603050405020304" pitchFamily="18" charset="0"/>
                          <a:cs typeface="Times New Roman" panose="02020603050405020304" pitchFamily="18" charset="0"/>
                        </a:rPr>
                        <a:t>158</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smtClean="0">
                          <a:effectLst/>
                          <a:latin typeface="Times New Roman" panose="02020603050405020304" pitchFamily="18" charset="0"/>
                          <a:cs typeface="Times New Roman" panose="02020603050405020304" pitchFamily="18" charset="0"/>
                        </a:rPr>
                        <a:t>18</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347</a:t>
                      </a:r>
                      <a:endParaRPr lang="ru-RU"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rgbClr val="C00000"/>
                    </a:solidFill>
                  </a:tcP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187</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50000"/>
                        </a:lnSpc>
                        <a:spcAft>
                          <a:spcPts val="0"/>
                        </a:spcAft>
                      </a:pPr>
                      <a:r>
                        <a:rPr lang="en-US" sz="1400" dirty="0">
                          <a:effectLst/>
                          <a:latin typeface="Times New Roman" panose="02020603050405020304" pitchFamily="18" charset="0"/>
                          <a:cs typeface="Times New Roman" panose="02020603050405020304" pitchFamily="18" charset="0"/>
                        </a:rPr>
                        <a:t>160</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85165209"/>
                  </a:ext>
                </a:extLst>
              </a:tr>
              <a:tr h="725256">
                <a:tc gridSpan="10">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az-Latn-AZ" sz="2400" b="1" spc="300" baseline="0" dirty="0" smtClean="0">
                          <a:effectLst/>
                          <a:latin typeface="Times New Roman" panose="02020603050405020304" pitchFamily="18" charset="0"/>
                          <a:cs typeface="Times New Roman" panose="02020603050405020304" pitchFamily="18" charset="0"/>
                        </a:rPr>
                        <a:t>İ</a:t>
                      </a:r>
                      <a:r>
                        <a:rPr lang="az-Latn-AZ" sz="2400" b="1" spc="300" dirty="0" smtClean="0">
                          <a:effectLst/>
                          <a:latin typeface="Times New Roman" panose="02020603050405020304" pitchFamily="18" charset="0"/>
                          <a:cs typeface="Times New Roman" panose="02020603050405020304" pitchFamily="18" charset="0"/>
                        </a:rPr>
                        <a:t>şçilərin ümumi sayı – </a:t>
                      </a:r>
                      <a:r>
                        <a:rPr lang="en-US" sz="2400" b="1" kern="1200" spc="300" dirty="0" smtClean="0">
                          <a:effectLst/>
                          <a:latin typeface="Times New Roman" panose="02020603050405020304" pitchFamily="18" charset="0"/>
                          <a:cs typeface="Times New Roman" panose="02020603050405020304" pitchFamily="18" charset="0"/>
                        </a:rPr>
                        <a:t>1</a:t>
                      </a:r>
                      <a:r>
                        <a:rPr lang="az-Latn-AZ" sz="2400" b="1" kern="1200" spc="300" dirty="0" smtClean="0">
                          <a:effectLst/>
                          <a:latin typeface="Times New Roman" panose="02020603050405020304" pitchFamily="18" charset="0"/>
                          <a:cs typeface="Times New Roman" panose="02020603050405020304" pitchFamily="18" charset="0"/>
                        </a:rPr>
                        <a:t>70</a:t>
                      </a:r>
                      <a:r>
                        <a:rPr lang="en-US" sz="2400" b="1" kern="1200" spc="300" dirty="0" smtClean="0">
                          <a:effectLst/>
                          <a:latin typeface="Times New Roman" panose="02020603050405020304" pitchFamily="18" charset="0"/>
                          <a:cs typeface="Times New Roman" panose="02020603050405020304" pitchFamily="18" charset="0"/>
                        </a:rPr>
                        <a:t>6</a:t>
                      </a:r>
                      <a:endParaRPr lang="az-Latn-AZ" sz="2400" b="1" kern="1200" spc="300" dirty="0" smtClean="0">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spc="3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solidFill>
                      <a:schemeClr val="accent6">
                        <a:lumMod val="20000"/>
                        <a:lumOff val="80000"/>
                      </a:schemeClr>
                    </a:solidFill>
                  </a:tcPr>
                </a:tc>
                <a:tc hMerge="1">
                  <a:txBody>
                    <a:bodyPr/>
                    <a:lstStyle/>
                    <a:p>
                      <a:pPr algn="l">
                        <a:spcAft>
                          <a:spcPts val="0"/>
                        </a:spcAft>
                      </a:pPr>
                      <a:endParaRPr lang="en-US" sz="1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spcAft>
                          <a:spcPts val="0"/>
                        </a:spcAft>
                      </a:pPr>
                      <a:endParaRPr lang="en-US" sz="18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C00000"/>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tc hMerge="1">
                  <a:txBody>
                    <a:bodyPr/>
                    <a:lstStyle/>
                    <a:p>
                      <a:pPr algn="ctr">
                        <a:spcAft>
                          <a:spcPts val="0"/>
                        </a:spcAft>
                      </a:pPr>
                      <a:endParaRPr lang="en-US" sz="1800" b="1" dirty="0">
                        <a:solidFill>
                          <a:schemeClr val="tx1"/>
                        </a:solidFill>
                        <a:effectLst/>
                        <a:latin typeface="Times New Roman" panose="02020603050405020304" pitchFamily="18" charset="0"/>
                        <a:ea typeface="MS Mincho" panose="02020609040205080304" pitchFamily="49" charset="-128"/>
                      </a:endParaRPr>
                    </a:p>
                  </a:txBody>
                  <a:tcPr marL="68580" marR="68580" marT="0" marB="0">
                    <a:solidFill>
                      <a:schemeClr val="accent2">
                        <a:lumMod val="20000"/>
                        <a:lumOff val="80000"/>
                      </a:schemeClr>
                    </a:solidFill>
                  </a:tcPr>
                </a:tc>
                <a:extLst>
                  <a:ext uri="{0D108BD9-81ED-4DB2-BD59-A6C34878D82A}">
                    <a16:rowId xmlns:a16="http://schemas.microsoft.com/office/drawing/2014/main" val="2719026632"/>
                  </a:ext>
                </a:extLst>
              </a:tr>
            </a:tbl>
          </a:graphicData>
        </a:graphic>
      </p:graphicFrame>
      <p:sp>
        <p:nvSpPr>
          <p:cNvPr id="22" name="Прямоугольник 21"/>
          <p:cNvSpPr/>
          <p:nvPr/>
        </p:nvSpPr>
        <p:spPr>
          <a:xfrm>
            <a:off x="228600" y="1066611"/>
            <a:ext cx="9144001" cy="400110"/>
          </a:xfrm>
          <a:prstGeom prst="rect">
            <a:avLst/>
          </a:prstGeom>
        </p:spPr>
        <p:txBody>
          <a:bodyPr wrap="square">
            <a:spAutoFit/>
          </a:bodyPr>
          <a:lstStyle/>
          <a:p>
            <a:pPr algn="ctr"/>
            <a:r>
              <a:rPr lang="az-Latn-AZ" sz="2000" b="1" dirty="0" smtClean="0">
                <a:latin typeface="Times New Roman" panose="02020603050405020304" pitchFamily="18" charset="0"/>
                <a:cs typeface="Times New Roman" panose="02020603050405020304" pitchFamily="18" charset="0"/>
              </a:rPr>
              <a:t>ELMİ  KADR  </a:t>
            </a:r>
            <a:r>
              <a:rPr lang="az-Latn-AZ" sz="2000" b="1" dirty="0">
                <a:latin typeface="Times New Roman" panose="02020603050405020304" pitchFamily="18" charset="0"/>
                <a:cs typeface="Times New Roman" panose="02020603050405020304" pitchFamily="18" charset="0"/>
              </a:rPr>
              <a:t>POTENSİALININ VƏZİYYƏTİ</a:t>
            </a:r>
            <a:endParaRPr lang="ru-RU" sz="2000" b="1" dirty="0"/>
          </a:p>
        </p:txBody>
      </p:sp>
      <p:sp>
        <p:nvSpPr>
          <p:cNvPr id="26" name="Прямоугольник 25"/>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9"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9" name="Прямоугольник 28"/>
          <p:cNvSpPr/>
          <p:nvPr/>
        </p:nvSpPr>
        <p:spPr>
          <a:xfrm>
            <a:off x="-30857" y="-11316"/>
            <a:ext cx="9172963"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0" name="Прямоугольник 29"/>
          <p:cNvSpPr/>
          <p:nvPr/>
        </p:nvSpPr>
        <p:spPr>
          <a:xfrm>
            <a:off x="-33801" y="164322"/>
            <a:ext cx="214430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IV.FRTEB: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865745" y="96710"/>
            <a:ext cx="7255626" cy="707886"/>
          </a:xfrm>
          <a:prstGeom prst="rect">
            <a:avLst/>
          </a:prstGeom>
        </p:spPr>
        <p:txBody>
          <a:bodyPr wrap="square">
            <a:spAutoFit/>
          </a:bodyPr>
          <a:lstStyle/>
          <a:p>
            <a:pPr algn="just"/>
            <a:r>
              <a:rPr lang="az-Latn-AZ" sz="2000" b="1" spc="300" dirty="0" smtClean="0">
                <a:solidFill>
                  <a:schemeClr val="bg1"/>
                </a:solidFill>
                <a:latin typeface="Times New Roman" panose="02020603050405020304" pitchFamily="18" charset="0"/>
                <a:cs typeface="Times New Roman" panose="02020603050405020304" pitchFamily="18" charset="0"/>
              </a:rPr>
              <a:t>ELMİ-PEDAQOJİ FƏALİYYƏT VƏ KADR HAZIRLIĞI</a:t>
            </a:r>
            <a:endParaRPr lang="ru-RU" sz="2000" b="1" spc="300" dirty="0">
              <a:solidFill>
                <a:schemeClr val="bg1"/>
              </a:solidFill>
            </a:endParaRPr>
          </a:p>
        </p:txBody>
      </p:sp>
      <p:sp>
        <p:nvSpPr>
          <p:cNvPr id="13" name="Прямоугольник 12"/>
          <p:cNvSpPr/>
          <p:nvPr/>
        </p:nvSpPr>
        <p:spPr>
          <a:xfrm>
            <a:off x="-120073" y="6300121"/>
            <a:ext cx="8245808" cy="830997"/>
          </a:xfrm>
          <a:prstGeom prst="rect">
            <a:avLst/>
          </a:prstGeom>
        </p:spPr>
        <p:txBody>
          <a:bodyPr wrap="square">
            <a:spAutoFit/>
          </a:bodyPr>
          <a:lstStyle/>
          <a:p>
            <a:pPr lvl="1">
              <a:buSzPts val="1200"/>
              <a:tabLst>
                <a:tab pos="180340" algn="l"/>
              </a:tabLst>
            </a:pPr>
            <a:r>
              <a:rPr lang="az-Latn-AZ" sz="1600" dirty="0">
                <a:solidFill>
                  <a:srgbClr val="FF0000"/>
                </a:solidFill>
                <a:latin typeface="Times New Roman" panose="02020603050405020304" pitchFamily="18" charset="0"/>
                <a:cs typeface="Times New Roman" panose="02020603050405020304" pitchFamily="18" charset="0"/>
              </a:rPr>
              <a:t>≤ </a:t>
            </a:r>
            <a:r>
              <a:rPr lang="az-Latn-AZ" sz="1600" dirty="0" smtClean="0">
                <a:solidFill>
                  <a:srgbClr val="FF0000"/>
                </a:solidFill>
                <a:latin typeface="Times New Roman" panose="02020603050405020304" pitchFamily="18" charset="0"/>
                <a:cs typeface="Times New Roman" panose="02020603050405020304" pitchFamily="18" charset="0"/>
              </a:rPr>
              <a:t>30 yaş:</a:t>
            </a:r>
            <a:r>
              <a:rPr lang="en-US" sz="1600"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DSc=0 </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 PhD=1</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     </a:t>
            </a:r>
            <a:r>
              <a:rPr lang="az-Latn-AZ" sz="1600" dirty="0" smtClean="0">
                <a:solidFill>
                  <a:srgbClr val="FF0000"/>
                </a:solidFill>
                <a:latin typeface="Times New Roman" panose="02020603050405020304" pitchFamily="18" charset="0"/>
                <a:cs typeface="Times New Roman" panose="02020603050405020304" pitchFamily="18" charset="0"/>
              </a:rPr>
              <a:t>≤ </a:t>
            </a:r>
            <a:r>
              <a:rPr lang="az-Latn-AZ" sz="1600" dirty="0">
                <a:solidFill>
                  <a:srgbClr val="FF0000"/>
                </a:solidFill>
                <a:latin typeface="Times New Roman" panose="02020603050405020304" pitchFamily="18" charset="0"/>
                <a:cs typeface="Times New Roman" panose="02020603050405020304" pitchFamily="18" charset="0"/>
              </a:rPr>
              <a:t>40 yaş : </a:t>
            </a:r>
            <a:r>
              <a:rPr lang="en-US" sz="1600" dirty="0" smtClean="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DSc=</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4</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a:latin typeface="Times New Roman" panose="02020603050405020304" pitchFamily="18" charset="0"/>
                <a:ea typeface="MS Mincho" panose="02020609040205080304" pitchFamily="49" charset="-128"/>
                <a:cs typeface="Times New Roman" panose="02020603050405020304" pitchFamily="18" charset="0"/>
              </a:rPr>
              <a:t>/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PhD=</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64;       </a:t>
            </a:r>
            <a:r>
              <a:rPr lang="az-Latn-AZ" sz="1600" dirty="0" smtClean="0">
                <a:solidFill>
                  <a:srgbClr val="FF0000"/>
                </a:solidFill>
                <a:latin typeface="Times New Roman" panose="02020603050405020304" pitchFamily="18" charset="0"/>
                <a:cs typeface="Times New Roman" panose="02020603050405020304" pitchFamily="18" charset="0"/>
              </a:rPr>
              <a:t>≥ </a:t>
            </a:r>
            <a:r>
              <a:rPr lang="az-Latn-AZ" sz="1600" dirty="0">
                <a:solidFill>
                  <a:srgbClr val="FF0000"/>
                </a:solidFill>
                <a:latin typeface="Times New Roman" panose="02020603050405020304" pitchFamily="18" charset="0"/>
                <a:cs typeface="Times New Roman" panose="02020603050405020304" pitchFamily="18" charset="0"/>
              </a:rPr>
              <a:t>50 yaş :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DSc=</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94% </a:t>
            </a:r>
          </a:p>
          <a:p>
            <a:pPr lvl="1">
              <a:buSzPts val="1200"/>
              <a:tabLst>
                <a:tab pos="180340" algn="l"/>
              </a:tabLst>
            </a:pP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 </a:t>
            </a:r>
            <a:r>
              <a:rPr lang="az-Latn-AZ" sz="1600" dirty="0">
                <a:solidFill>
                  <a:srgbClr val="FF0000"/>
                </a:solidFill>
                <a:latin typeface="Times New Roman" panose="02020603050405020304" pitchFamily="18" charset="0"/>
                <a:cs typeface="Times New Roman" panose="02020603050405020304" pitchFamily="18" charset="0"/>
              </a:rPr>
              <a:t>≥ 60 yaş :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DSc=</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85%;         </a:t>
            </a:r>
            <a:r>
              <a:rPr lang="az-Latn-AZ" sz="1600" dirty="0" smtClean="0">
                <a:solidFill>
                  <a:srgbClr val="FF0000"/>
                </a:solidFill>
                <a:latin typeface="Times New Roman" panose="02020603050405020304" pitchFamily="18" charset="0"/>
                <a:cs typeface="Times New Roman" panose="02020603050405020304" pitchFamily="18" charset="0"/>
              </a:rPr>
              <a:t>≥ </a:t>
            </a:r>
            <a:r>
              <a:rPr lang="az-Latn-AZ" sz="1600" dirty="0">
                <a:solidFill>
                  <a:srgbClr val="FF0000"/>
                </a:solidFill>
                <a:latin typeface="Times New Roman" panose="02020603050405020304" pitchFamily="18" charset="0"/>
                <a:cs typeface="Times New Roman" panose="02020603050405020304" pitchFamily="18" charset="0"/>
              </a:rPr>
              <a:t>70 yaş : </a:t>
            </a:r>
            <a:r>
              <a:rPr lang="en-US" sz="1600" dirty="0" smtClean="0">
                <a:latin typeface="Times New Roman" panose="02020603050405020304" pitchFamily="18" charset="0"/>
                <a:ea typeface="MS Mincho" panose="02020609040205080304" pitchFamily="49" charset="-128"/>
                <a:cs typeface="Times New Roman" panose="02020603050405020304" pitchFamily="18" charset="0"/>
              </a:rPr>
              <a:t>DSc=</a:t>
            </a:r>
            <a:r>
              <a:rPr lang="az-Latn-AZ" sz="1600" dirty="0" smtClean="0">
                <a:latin typeface="Times New Roman" panose="02020603050405020304" pitchFamily="18" charset="0"/>
                <a:ea typeface="MS Mincho" panose="02020609040205080304" pitchFamily="49" charset="-128"/>
                <a:cs typeface="Times New Roman" panose="02020603050405020304" pitchFamily="18" charset="0"/>
              </a:rPr>
              <a:t>49% </a:t>
            </a:r>
            <a:endParaRPr lang="en-US" sz="1600"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p>
            <a:pPr lvl="1">
              <a:buSzPts val="1200"/>
              <a:tabLst>
                <a:tab pos="180340" algn="l"/>
              </a:tabLst>
            </a:pPr>
            <a:r>
              <a:rPr lang="az-Latn-AZ" sz="1600" b="1" dirty="0">
                <a:latin typeface="Palatino Linotype" panose="02040502050505030304" pitchFamily="18" charset="0"/>
                <a:ea typeface="Times New Roman" panose="02020603050405020304" pitchFamily="18" charset="0"/>
                <a:cs typeface="Calibri" panose="020F0502020204030204" pitchFamily="34" charset="0"/>
              </a:rPr>
              <a:t>	</a:t>
            </a:r>
            <a:r>
              <a:rPr lang="az-Latn-AZ" sz="1600" b="1" dirty="0" smtClean="0">
                <a:latin typeface="Palatino Linotype" panose="02040502050505030304" pitchFamily="18" charset="0"/>
                <a:ea typeface="Times New Roman" panose="02020603050405020304" pitchFamily="18" charset="0"/>
                <a:cs typeface="Calibri" panose="020F0502020204030204" pitchFamily="34" charset="0"/>
              </a:rPr>
              <a:t>		</a:t>
            </a:r>
            <a:endParaRPr lang="az-Latn-AZ" sz="1600" b="1" dirty="0" smtClean="0">
              <a:effectLst/>
              <a:latin typeface="Palatino Linotype" panose="02040502050505030304" pitchFamily="18" charset="0"/>
              <a:ea typeface="Times New Roman" panose="02020603050405020304" pitchFamily="18" charset="0"/>
              <a:cs typeface="Calibri" panose="020F0502020204030204" pitchFamily="34"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49</a:t>
            </a:fld>
            <a:r>
              <a:rPr lang="az-Latn-AZ" smtClean="0"/>
              <a:t>/76</a:t>
            </a:r>
            <a:endParaRPr lang="ru-RU" dirty="0"/>
          </a:p>
        </p:txBody>
      </p:sp>
    </p:spTree>
    <p:extLst>
      <p:ext uri="{BB962C8B-B14F-4D97-AF65-F5344CB8AC3E}">
        <p14:creationId xmlns:p14="http://schemas.microsoft.com/office/powerpoint/2010/main" val="3177799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16481" y="1072428"/>
            <a:ext cx="9125626" cy="5035622"/>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 name="Прямоугольник 1"/>
          <p:cNvSpPr/>
          <p:nvPr/>
        </p:nvSpPr>
        <p:spPr>
          <a:xfrm>
            <a:off x="-18845" y="2070291"/>
            <a:ext cx="8848520" cy="4678204"/>
          </a:xfrm>
          <a:prstGeom prst="rect">
            <a:avLst/>
          </a:prstGeom>
        </p:spPr>
        <p:txBody>
          <a:bodyPr wrap="square">
            <a:spAutoFit/>
          </a:bodyPr>
          <a:lstStyle/>
          <a:p>
            <a:pPr marL="342900" indent="-342900" algn="just">
              <a:spcBef>
                <a:spcPts val="600"/>
              </a:spcBef>
              <a:spcAft>
                <a:spcPts val="600"/>
              </a:spcAft>
              <a:buFont typeface="+mj-lt"/>
              <a:buAutoNum type="arabicPeriod"/>
            </a:pPr>
            <a:r>
              <a:rPr lang="az-Latn-AZ" sz="1500" dirty="0">
                <a:latin typeface="Times New Roman" pitchFamily="18" charset="0"/>
                <a:cs typeface="Times New Roman" pitchFamily="18" charset="0"/>
              </a:rPr>
              <a:t>Bərpa olunan enerji mənbələrinin stoxastik generasiyası şəraitində gərginliyin statik dayanıqlılığının həddini qiymətləndirmək üçün üsul işlənilmiş,  test İEEE (31 düyünlü) modeli üzrə hesablamalar yerinə yetirilmişdir. </a:t>
            </a:r>
            <a:endParaRPr lang="ru-RU" sz="1500" dirty="0">
              <a:latin typeface="Times New Roman" pitchFamily="18" charset="0"/>
              <a:cs typeface="Times New Roman" pitchFamily="18" charset="0"/>
            </a:endParaRPr>
          </a:p>
          <a:p>
            <a:pPr marL="1881188" indent="-1071563" algn="just">
              <a:spcAft>
                <a:spcPts val="600"/>
              </a:spcAft>
            </a:pPr>
            <a:r>
              <a:rPr lang="az-Latn-AZ" sz="1500" b="1" dirty="0">
                <a:latin typeface="Times New Roman" pitchFamily="18" charset="0"/>
                <a:cs typeface="Times New Roman" pitchFamily="18" charset="0"/>
              </a:rPr>
              <a:t>İcraçılar: </a:t>
            </a:r>
            <a:r>
              <a:rPr lang="az-Latn-AZ" sz="1500" dirty="0">
                <a:latin typeface="Times New Roman" pitchFamily="18" charset="0"/>
                <a:cs typeface="Times New Roman" pitchFamily="18" charset="0"/>
              </a:rPr>
              <a:t>Akademik </a:t>
            </a:r>
            <a:r>
              <a:rPr lang="az-Latn-AZ" sz="1500" b="1" dirty="0">
                <a:latin typeface="Times New Roman" pitchFamily="18" charset="0"/>
                <a:cs typeface="Times New Roman" pitchFamily="18" charset="0"/>
              </a:rPr>
              <a:t>Arif </a:t>
            </a:r>
            <a:r>
              <a:rPr lang="az-Latn-AZ" sz="1500" b="1" dirty="0" smtClean="0">
                <a:latin typeface="Times New Roman" pitchFamily="18" charset="0"/>
                <a:cs typeface="Times New Roman" pitchFamily="18" charset="0"/>
              </a:rPr>
              <a:t>Həşimov, </a:t>
            </a:r>
            <a:r>
              <a:rPr lang="az-Latn-AZ" sz="1500" dirty="0" smtClean="0">
                <a:latin typeface="Times New Roman" pitchFamily="18" charset="0"/>
                <a:cs typeface="Times New Roman" pitchFamily="18" charset="0"/>
              </a:rPr>
              <a:t>texnika </a:t>
            </a:r>
            <a:r>
              <a:rPr lang="az-Latn-AZ" sz="1500" dirty="0">
                <a:latin typeface="Times New Roman" pitchFamily="18" charset="0"/>
                <a:cs typeface="Times New Roman" pitchFamily="18" charset="0"/>
              </a:rPr>
              <a:t>elmləri doktoru </a:t>
            </a:r>
            <a:r>
              <a:rPr lang="az-Latn-AZ" sz="1500" b="1" dirty="0">
                <a:latin typeface="Times New Roman" pitchFamily="18" charset="0"/>
                <a:cs typeface="Times New Roman" pitchFamily="18" charset="0"/>
              </a:rPr>
              <a:t>Nəriman </a:t>
            </a:r>
            <a:r>
              <a:rPr lang="az-Latn-AZ" sz="1500" b="1" dirty="0" smtClean="0">
                <a:latin typeface="Times New Roman" pitchFamily="18" charset="0"/>
                <a:cs typeface="Times New Roman" pitchFamily="18" charset="0"/>
              </a:rPr>
              <a:t>Rəhma­nov,</a:t>
            </a:r>
            <a:endParaRPr lang="ru-RU" sz="1500" b="1" dirty="0">
              <a:latin typeface="Times New Roman" pitchFamily="18" charset="0"/>
              <a:cs typeface="Times New Roman" pitchFamily="18" charset="0"/>
            </a:endParaRPr>
          </a:p>
          <a:p>
            <a:pPr marL="1700213" indent="-890588" algn="just">
              <a:spcAft>
                <a:spcPts val="600"/>
              </a:spcAft>
            </a:pPr>
            <a:r>
              <a:rPr lang="az-Latn-AZ" sz="1500" dirty="0" smtClean="0">
                <a:latin typeface="Times New Roman" pitchFamily="18" charset="0"/>
                <a:cs typeface="Times New Roman" pitchFamily="18" charset="0"/>
              </a:rPr>
              <a:t>	fizika   </a:t>
            </a:r>
            <a:r>
              <a:rPr lang="az-Latn-AZ" sz="1500" dirty="0">
                <a:latin typeface="Times New Roman" pitchFamily="18" charset="0"/>
                <a:cs typeface="Times New Roman" pitchFamily="18" charset="0"/>
              </a:rPr>
              <a:t>elmləri doktoru </a:t>
            </a:r>
            <a:r>
              <a:rPr lang="az-Latn-AZ" sz="1500" b="1" dirty="0">
                <a:latin typeface="Times New Roman" pitchFamily="18" charset="0"/>
                <a:cs typeface="Times New Roman" pitchFamily="18" charset="0"/>
              </a:rPr>
              <a:t>Təranə Nurubəyli</a:t>
            </a:r>
            <a:endParaRPr lang="ru-RU" sz="1500" b="1" dirty="0">
              <a:latin typeface="Times New Roman" pitchFamily="18" charset="0"/>
              <a:cs typeface="Times New Roman" pitchFamily="18" charset="0"/>
            </a:endParaRPr>
          </a:p>
          <a:p>
            <a:pPr marL="273050" indent="-273050" algn="just">
              <a:spcBef>
                <a:spcPts val="600"/>
              </a:spcBef>
              <a:spcAft>
                <a:spcPts val="600"/>
              </a:spcAft>
            </a:pPr>
            <a:r>
              <a:rPr lang="az-Latn-AZ" sz="1500" dirty="0" smtClean="0">
                <a:latin typeface="Times New Roman" pitchFamily="18" charset="0"/>
                <a:cs typeface="Times New Roman" pitchFamily="18" charset="0"/>
              </a:rPr>
              <a:t>2. Antiferromaqnit </a:t>
            </a:r>
            <a:r>
              <a:rPr lang="az-Latn-AZ" sz="1500" dirty="0">
                <a:latin typeface="Times New Roman" pitchFamily="18" charset="0"/>
                <a:cs typeface="Times New Roman" pitchFamily="18" charset="0"/>
              </a:rPr>
              <a:t>topoloji izolyator MnBi2Te4 (Manqan Bismut Tellur) kristalının səth kristallik quruluşu və elektron strukturu skanedici tunel mikroskopiyası/spektroskopiyası (STM/S), mikro(μ)-lazer bucaqayırdetmə fotoemissiya spektroskopiyası (ARPES) və sıxlıq funksionalı nəzəriyyəsi vasitəsilə tədqiq </a:t>
            </a:r>
            <a:r>
              <a:rPr lang="az-Latn-AZ" sz="1500" dirty="0" smtClean="0">
                <a:latin typeface="Times New Roman" pitchFamily="18" charset="0"/>
                <a:cs typeface="Times New Roman" pitchFamily="18" charset="0"/>
              </a:rPr>
              <a:t>edilmişdir.</a:t>
            </a:r>
            <a:endParaRPr lang="ru-RU" sz="1500" dirty="0">
              <a:latin typeface="Times New Roman" pitchFamily="18" charset="0"/>
              <a:cs typeface="Times New Roman" pitchFamily="18" charset="0"/>
            </a:endParaRPr>
          </a:p>
          <a:p>
            <a:pPr algn="just">
              <a:spcBef>
                <a:spcPts val="600"/>
              </a:spcBef>
              <a:spcAft>
                <a:spcPts val="600"/>
              </a:spcAft>
            </a:pPr>
            <a:r>
              <a:rPr lang="az-Latn-AZ" sz="1500" b="1" dirty="0" smtClean="0">
                <a:latin typeface="Times New Roman" pitchFamily="18" charset="0"/>
                <a:cs typeface="Times New Roman" pitchFamily="18" charset="0"/>
              </a:rPr>
              <a:t>	İcraçılar</a:t>
            </a:r>
            <a:r>
              <a:rPr lang="az-Latn-AZ" sz="1500" b="1" dirty="0">
                <a:latin typeface="Times New Roman" pitchFamily="18" charset="0"/>
                <a:cs typeface="Times New Roman" pitchFamily="18" charset="0"/>
              </a:rPr>
              <a:t>: </a:t>
            </a:r>
            <a:r>
              <a:rPr lang="az-Latn-AZ" sz="1500" dirty="0">
                <a:latin typeface="Times New Roman" pitchFamily="18" charset="0"/>
                <a:cs typeface="Times New Roman" pitchFamily="18" charset="0"/>
              </a:rPr>
              <a:t>Akademik </a:t>
            </a:r>
            <a:r>
              <a:rPr lang="az-Latn-AZ" sz="1500" b="1" dirty="0">
                <a:latin typeface="Times New Roman" pitchFamily="18" charset="0"/>
                <a:cs typeface="Times New Roman" pitchFamily="18" charset="0"/>
              </a:rPr>
              <a:t>Nazim  </a:t>
            </a:r>
            <a:r>
              <a:rPr lang="az-Latn-AZ" sz="1500" b="1" dirty="0" smtClean="0">
                <a:latin typeface="Times New Roman" pitchFamily="18" charset="0"/>
                <a:cs typeface="Times New Roman" pitchFamily="18" charset="0"/>
              </a:rPr>
              <a:t>Məmmədov,  </a:t>
            </a:r>
            <a:r>
              <a:rPr lang="az-Latn-AZ" sz="1500" dirty="0" smtClean="0">
                <a:latin typeface="Times New Roman" pitchFamily="18" charset="0"/>
                <a:cs typeface="Times New Roman" pitchFamily="18" charset="0"/>
              </a:rPr>
              <a:t>fizika </a:t>
            </a:r>
            <a:r>
              <a:rPr lang="az-Latn-AZ" sz="1500" dirty="0">
                <a:latin typeface="Times New Roman" pitchFamily="18" charset="0"/>
                <a:cs typeface="Times New Roman" pitchFamily="18" charset="0"/>
              </a:rPr>
              <a:t>fəlsəfə doktoru </a:t>
            </a:r>
            <a:r>
              <a:rPr lang="az-Latn-AZ" sz="1500" b="1" dirty="0">
                <a:latin typeface="Times New Roman" pitchFamily="18" charset="0"/>
                <a:cs typeface="Times New Roman" pitchFamily="18" charset="0"/>
              </a:rPr>
              <a:t>Ziya </a:t>
            </a:r>
            <a:r>
              <a:rPr lang="az-Latn-AZ" sz="1500" b="1" dirty="0" smtClean="0">
                <a:latin typeface="Times New Roman" pitchFamily="18" charset="0"/>
                <a:cs typeface="Times New Roman" pitchFamily="18" charset="0"/>
              </a:rPr>
              <a:t>Əliyev</a:t>
            </a:r>
            <a:endParaRPr lang="ru-RU" sz="1500" b="1" dirty="0" smtClean="0">
              <a:latin typeface="Times New Roman" pitchFamily="18" charset="0"/>
              <a:cs typeface="Times New Roman" pitchFamily="18" charset="0"/>
            </a:endParaRPr>
          </a:p>
          <a:p>
            <a:pPr marL="266700" indent="-266700" algn="just">
              <a:spcBef>
                <a:spcPts val="600"/>
              </a:spcBef>
              <a:spcAft>
                <a:spcPts val="600"/>
              </a:spcAft>
            </a:pPr>
            <a:r>
              <a:rPr lang="ru-RU" sz="1500" dirty="0" smtClean="0">
                <a:latin typeface="Times New Roman" panose="02020603050405020304" pitchFamily="18" charset="0"/>
                <a:cs typeface="Times New Roman" panose="02020603050405020304" pitchFamily="18" charset="0"/>
              </a:rPr>
              <a:t>3. </a:t>
            </a:r>
            <a:r>
              <a:rPr lang="az-Latn-AZ" sz="1500" dirty="0">
                <a:latin typeface="Times New Roman" pitchFamily="18" charset="0"/>
                <a:cs typeface="Times New Roman" pitchFamily="18" charset="0"/>
              </a:rPr>
              <a:t>Ammonyak yanacaq elementləri kimi </a:t>
            </a:r>
            <a:r>
              <a:rPr lang="az-Latn-AZ" sz="1500" dirty="0" smtClean="0">
                <a:latin typeface="Times New Roman" pitchFamily="18" charset="0"/>
                <a:cs typeface="Times New Roman" pitchFamily="18" charset="0"/>
              </a:rPr>
              <a:t>Ag/PS/Si (</a:t>
            </a:r>
            <a:r>
              <a:rPr lang="az-Latn-AZ" sz="1500" dirty="0">
                <a:latin typeface="Times New Roman" pitchFamily="18" charset="0"/>
                <a:cs typeface="Times New Roman" pitchFamily="18" charset="0"/>
              </a:rPr>
              <a:t>argentum nano-məsaməli silisium proton)  strukturlarının alınma texnologiyası, struktur, lüminessensiya və elektrik xassələri tədqiq edilərək, yanacaq kimi hidrogen tərkibli kompozisiyanın birbaşa təsirinə məruz qalan Ag/PS/Si elementlərində elektrik enerjisinin yaranma mexanizmləri müəyyən edilmişdir.</a:t>
            </a:r>
            <a:endParaRPr lang="ru-RU" sz="1500" dirty="0">
              <a:latin typeface="Times New Roman" pitchFamily="18" charset="0"/>
              <a:cs typeface="Times New Roman" pitchFamily="18" charset="0"/>
            </a:endParaRPr>
          </a:p>
          <a:p>
            <a:pPr>
              <a:spcBef>
                <a:spcPts val="600"/>
              </a:spcBef>
              <a:spcAft>
                <a:spcPts val="600"/>
              </a:spcAft>
            </a:pPr>
            <a:r>
              <a:rPr lang="ru-RU" sz="1500" dirty="0" smtClean="0">
                <a:latin typeface="Times New Roman" panose="02020603050405020304" pitchFamily="18" charset="0"/>
                <a:cs typeface="Times New Roman" panose="02020603050405020304" pitchFamily="18" charset="0"/>
              </a:rPr>
              <a:t>	</a:t>
            </a:r>
            <a:r>
              <a:rPr lang="az-Latn-AZ" sz="1500" b="1" dirty="0" smtClean="0">
                <a:latin typeface="Times New Roman" panose="02020603050405020304" pitchFamily="18" charset="0"/>
                <a:cs typeface="Times New Roman" panose="02020603050405020304" pitchFamily="18" charset="0"/>
              </a:rPr>
              <a:t>İcraçılar</a:t>
            </a:r>
            <a:r>
              <a:rPr lang="az-Latn-AZ" sz="1500" dirty="0">
                <a:latin typeface="Times New Roman" panose="02020603050405020304" pitchFamily="18" charset="0"/>
                <a:cs typeface="Times New Roman" panose="02020603050405020304" pitchFamily="18" charset="0"/>
              </a:rPr>
              <a:t>: akademik </a:t>
            </a:r>
            <a:r>
              <a:rPr lang="az-Latn-AZ" sz="1500" b="1" dirty="0">
                <a:latin typeface="Times New Roman" panose="02020603050405020304" pitchFamily="18" charset="0"/>
                <a:cs typeface="Times New Roman" panose="02020603050405020304" pitchFamily="18" charset="0"/>
              </a:rPr>
              <a:t>Təyyar </a:t>
            </a:r>
            <a:r>
              <a:rPr lang="az-Latn-AZ" sz="1500" b="1" dirty="0" smtClean="0">
                <a:latin typeface="Times New Roman" panose="02020603050405020304" pitchFamily="18" charset="0"/>
                <a:cs typeface="Times New Roman" panose="02020603050405020304" pitchFamily="18" charset="0"/>
              </a:rPr>
              <a:t>Cəfərov</a:t>
            </a:r>
            <a:r>
              <a:rPr lang="az-Latn-AZ" sz="1500" dirty="0" smtClean="0">
                <a:latin typeface="Times New Roman" panose="02020603050405020304" pitchFamily="18" charset="0"/>
                <a:cs typeface="Times New Roman" panose="02020603050405020304" pitchFamily="18" charset="0"/>
              </a:rPr>
              <a:t>,</a:t>
            </a:r>
            <a:r>
              <a:rPr lang="ru-RU" sz="1500" dirty="0" smtClean="0">
                <a:latin typeface="Times New Roman" panose="02020603050405020304" pitchFamily="18" charset="0"/>
                <a:cs typeface="Times New Roman" panose="02020603050405020304" pitchFamily="18" charset="0"/>
              </a:rPr>
              <a:t> </a:t>
            </a:r>
            <a:r>
              <a:rPr lang="az-Latn-AZ" sz="1500" dirty="0" smtClean="0">
                <a:latin typeface="Times New Roman" panose="02020603050405020304" pitchFamily="18" charset="0"/>
                <a:cs typeface="Times New Roman" panose="02020603050405020304" pitchFamily="18" charset="0"/>
              </a:rPr>
              <a:t>fizika </a:t>
            </a:r>
            <a:r>
              <a:rPr lang="az-Latn-AZ" sz="1500" dirty="0">
                <a:latin typeface="Times New Roman" panose="02020603050405020304" pitchFamily="18" charset="0"/>
                <a:cs typeface="Times New Roman" panose="02020603050405020304" pitchFamily="18" charset="0"/>
              </a:rPr>
              <a:t>elmləri doktoru </a:t>
            </a:r>
            <a:r>
              <a:rPr lang="az-Latn-AZ" sz="1500" b="1" dirty="0">
                <a:latin typeface="Times New Roman" panose="02020603050405020304" pitchFamily="18" charset="0"/>
                <a:cs typeface="Times New Roman" panose="02020603050405020304" pitchFamily="18" charset="0"/>
              </a:rPr>
              <a:t>Ayaz </a:t>
            </a:r>
            <a:r>
              <a:rPr lang="az-Latn-AZ" sz="1500" b="1" dirty="0" smtClean="0">
                <a:latin typeface="Times New Roman" panose="02020603050405020304" pitchFamily="18" charset="0"/>
                <a:cs typeface="Times New Roman" panose="02020603050405020304" pitchFamily="18" charset="0"/>
              </a:rPr>
              <a:t>Bayramov</a:t>
            </a:r>
            <a:r>
              <a:rPr lang="ru-RU" sz="1500" b="1" dirty="0" smtClean="0">
                <a:latin typeface="Times New Roman" panose="02020603050405020304" pitchFamily="18" charset="0"/>
                <a:cs typeface="Times New Roman" panose="02020603050405020304" pitchFamily="18" charset="0"/>
              </a:rPr>
              <a:t>, </a:t>
            </a:r>
          </a:p>
          <a:p>
            <a:pPr>
              <a:spcBef>
                <a:spcPts val="600"/>
              </a:spcBef>
              <a:spcAft>
                <a:spcPts val="600"/>
              </a:spcAft>
            </a:pPr>
            <a:r>
              <a:rPr lang="ru-RU" sz="1500" b="1" dirty="0">
                <a:latin typeface="Times New Roman" panose="02020603050405020304" pitchFamily="18" charset="0"/>
                <a:cs typeface="Times New Roman" panose="02020603050405020304" pitchFamily="18" charset="0"/>
              </a:rPr>
              <a:t>	 </a:t>
            </a:r>
            <a:r>
              <a:rPr lang="ru-RU" sz="1500" b="1" dirty="0" smtClean="0">
                <a:latin typeface="Times New Roman" panose="02020603050405020304" pitchFamily="18" charset="0"/>
                <a:cs typeface="Times New Roman" panose="02020603050405020304" pitchFamily="18" charset="0"/>
              </a:rPr>
              <a:t>             </a:t>
            </a:r>
            <a:r>
              <a:rPr lang="az-Latn-AZ" sz="1500" dirty="0" smtClean="0">
                <a:latin typeface="Times New Roman" panose="02020603050405020304" pitchFamily="18" charset="0"/>
                <a:cs typeface="Times New Roman" panose="02020603050405020304" pitchFamily="18" charset="0"/>
              </a:rPr>
              <a:t>fizika </a:t>
            </a:r>
            <a:r>
              <a:rPr lang="az-Latn-AZ" sz="1500" dirty="0">
                <a:latin typeface="Times New Roman" pitchFamily="18" charset="0"/>
                <a:cs typeface="Times New Roman" pitchFamily="18" charset="0"/>
              </a:rPr>
              <a:t>elmləri doktoru </a:t>
            </a:r>
            <a:r>
              <a:rPr lang="az-Latn-AZ" sz="1500" b="1" dirty="0">
                <a:latin typeface="Times New Roman" panose="02020603050405020304" pitchFamily="18" charset="0"/>
                <a:cs typeface="Times New Roman" panose="02020603050405020304" pitchFamily="18" charset="0"/>
              </a:rPr>
              <a:t>İmaməddin </a:t>
            </a:r>
            <a:r>
              <a:rPr lang="az-Latn-AZ" sz="1500" b="1" dirty="0" smtClean="0">
                <a:latin typeface="Times New Roman" panose="02020603050405020304" pitchFamily="18" charset="0"/>
                <a:cs typeface="Times New Roman" panose="02020603050405020304" pitchFamily="18" charset="0"/>
              </a:rPr>
              <a:t>Əmiraslanov</a:t>
            </a:r>
            <a:r>
              <a:rPr lang="ru-RU" sz="1500" b="1" dirty="0" smtClean="0">
                <a:latin typeface="Times New Roman" panose="02020603050405020304" pitchFamily="18" charset="0"/>
                <a:cs typeface="Times New Roman" panose="02020603050405020304" pitchFamily="18" charset="0"/>
              </a:rPr>
              <a:t>, </a:t>
            </a:r>
            <a:r>
              <a:rPr lang="az-Latn-AZ" sz="1500" dirty="0" smtClean="0">
                <a:latin typeface="Times New Roman" panose="02020603050405020304" pitchFamily="18" charset="0"/>
                <a:cs typeface="Times New Roman" panose="02020603050405020304" pitchFamily="18" charset="0"/>
              </a:rPr>
              <a:t>fizika </a:t>
            </a:r>
            <a:r>
              <a:rPr lang="az-Latn-AZ" sz="1500" dirty="0">
                <a:latin typeface="Times New Roman" panose="02020603050405020304" pitchFamily="18" charset="0"/>
                <a:cs typeface="Times New Roman" panose="02020603050405020304" pitchFamily="18" charset="0"/>
              </a:rPr>
              <a:t>fəlsəfə doktoru </a:t>
            </a:r>
            <a:r>
              <a:rPr lang="az-Latn-AZ" sz="1500" b="1" dirty="0">
                <a:latin typeface="Times New Roman" panose="02020603050405020304" pitchFamily="18" charset="0"/>
                <a:cs typeface="Times New Roman" panose="02020603050405020304" pitchFamily="18" charset="0"/>
              </a:rPr>
              <a:t>Səidə Əsədullayeva</a:t>
            </a:r>
            <a:r>
              <a:rPr lang="az-Latn-AZ" sz="1500" dirty="0">
                <a:latin typeface="Times New Roman" panose="02020603050405020304" pitchFamily="18" charset="0"/>
                <a:cs typeface="Times New Roman" panose="02020603050405020304" pitchFamily="18" charset="0"/>
              </a:rPr>
              <a:t> </a:t>
            </a:r>
            <a:endParaRPr lang="ru-RU" sz="1500" dirty="0">
              <a:latin typeface="Times New Roman" panose="02020603050405020304" pitchFamily="18" charset="0"/>
              <a:cs typeface="Times New Roman" panose="02020603050405020304" pitchFamily="18" charset="0"/>
            </a:endParaRPr>
          </a:p>
          <a:p>
            <a:pPr algn="just">
              <a:spcBef>
                <a:spcPts val="600"/>
              </a:spcBef>
              <a:spcAft>
                <a:spcPts val="600"/>
              </a:spcAft>
            </a:pPr>
            <a:endParaRPr lang="ru-RU" sz="1500" b="1" dirty="0">
              <a:latin typeface="Times New Roman" pitchFamily="18" charset="0"/>
              <a:cs typeface="Times New Roman" pitchFamily="18" charset="0"/>
            </a:endParaRPr>
          </a:p>
        </p:txBody>
      </p:sp>
      <p:sp>
        <p:nvSpPr>
          <p:cNvPr id="3" name="Прямоугольник 2"/>
          <p:cNvSpPr/>
          <p:nvPr/>
        </p:nvSpPr>
        <p:spPr>
          <a:xfrm>
            <a:off x="3200506" y="1637229"/>
            <a:ext cx="2688813" cy="400110"/>
          </a:xfrm>
          <a:prstGeom prst="rect">
            <a:avLst/>
          </a:prstGeom>
        </p:spPr>
        <p:txBody>
          <a:bodyPr wrap="none">
            <a:spAutoFit/>
          </a:bodyPr>
          <a:lstStyle/>
          <a:p>
            <a:pPr algn="ctr"/>
            <a:r>
              <a:rPr lang="en-US" sz="2000" b="1" dirty="0" smtClean="0">
                <a:latin typeface="Times New Roman" pitchFamily="18" charset="0"/>
                <a:cs typeface="Times New Roman" pitchFamily="18" charset="0"/>
              </a:rPr>
              <a:t>F</a:t>
            </a:r>
            <a:r>
              <a:rPr lang="az-Latn-AZ" sz="2000" b="1"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Z</a:t>
            </a:r>
            <a:r>
              <a:rPr lang="az-Latn-AZ" sz="2000" b="1" dirty="0" smtClean="0">
                <a:latin typeface="Times New Roman" pitchFamily="18" charset="0"/>
                <a:cs typeface="Times New Roman" pitchFamily="18" charset="0"/>
              </a:rPr>
              <a:t>İ</a:t>
            </a:r>
            <a:r>
              <a:rPr lang="en-US" sz="2000" b="1" dirty="0" smtClean="0">
                <a:latin typeface="Times New Roman" pitchFamily="18" charset="0"/>
                <a:cs typeface="Times New Roman" pitchFamily="18" charset="0"/>
              </a:rPr>
              <a:t>KA</a:t>
            </a:r>
            <a:r>
              <a:rPr lang="az-Latn-AZ"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az-Latn-AZ" sz="2000" b="1" dirty="0" smtClean="0">
                <a:latin typeface="Times New Roman" pitchFamily="18" charset="0"/>
                <a:cs typeface="Times New Roman" pitchFamily="18" charset="0"/>
              </a:rPr>
              <a:t>İNSTİTUTU</a:t>
            </a:r>
            <a:endParaRPr lang="az-Latn-AZ" sz="2000" b="1" dirty="0">
              <a:latin typeface="Times New Roman" pitchFamily="18" charset="0"/>
              <a:cs typeface="Times New Roman" pitchFamily="18" charset="0"/>
            </a:endParaRPr>
          </a:p>
        </p:txBody>
      </p:sp>
      <p:sp>
        <p:nvSpPr>
          <p:cNvPr id="26" name="Прямоугольник 25"/>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8" name="Прямоугольник 27"/>
          <p:cNvSpPr/>
          <p:nvPr/>
        </p:nvSpPr>
        <p:spPr>
          <a:xfrm>
            <a:off x="107886" y="1111826"/>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0" name="Прямоугольник 29"/>
          <p:cNvSpPr/>
          <p:nvPr/>
        </p:nvSpPr>
        <p:spPr>
          <a:xfrm>
            <a:off x="3146" y="127378"/>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913786" y="105810"/>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5</a:t>
            </a:fld>
            <a:r>
              <a:rPr lang="az-Latn-AZ" smtClean="0"/>
              <a:t>/76</a:t>
            </a:r>
            <a:endParaRPr lang="ru-RU" dirty="0"/>
          </a:p>
        </p:txBody>
      </p:sp>
    </p:spTree>
    <p:extLst>
      <p:ext uri="{BB962C8B-B14F-4D97-AF65-F5344CB8AC3E}">
        <p14:creationId xmlns:p14="http://schemas.microsoft.com/office/powerpoint/2010/main" val="3281010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graphicFrame>
        <p:nvGraphicFramePr>
          <p:cNvPr id="2" name="Таблица 1"/>
          <p:cNvGraphicFramePr>
            <a:graphicFrameLocks noGrp="1"/>
          </p:cNvGraphicFramePr>
          <p:nvPr>
            <p:extLst>
              <p:ext uri="{D42A27DB-BD31-4B8C-83A1-F6EECF244321}">
                <p14:modId xmlns:p14="http://schemas.microsoft.com/office/powerpoint/2010/main" val="3658028191"/>
              </p:ext>
            </p:extLst>
          </p:nvPr>
        </p:nvGraphicFramePr>
        <p:xfrm>
          <a:off x="360218" y="1590388"/>
          <a:ext cx="8639193" cy="4430014"/>
        </p:xfrm>
        <a:graphic>
          <a:graphicData uri="http://schemas.openxmlformats.org/drawingml/2006/table">
            <a:tbl>
              <a:tblPr bandRow="1">
                <a:tableStyleId>{5940675A-B579-460E-94D1-54222C63F5DA}</a:tableStyleId>
              </a:tblPr>
              <a:tblGrid>
                <a:gridCol w="443346">
                  <a:extLst>
                    <a:ext uri="{9D8B030D-6E8A-4147-A177-3AD203B41FA5}">
                      <a16:colId xmlns:a16="http://schemas.microsoft.com/office/drawing/2014/main" val="3578557210"/>
                    </a:ext>
                  </a:extLst>
                </a:gridCol>
                <a:gridCol w="2379252">
                  <a:extLst>
                    <a:ext uri="{9D8B030D-6E8A-4147-A177-3AD203B41FA5}">
                      <a16:colId xmlns:a16="http://schemas.microsoft.com/office/drawing/2014/main" val="20000"/>
                    </a:ext>
                  </a:extLst>
                </a:gridCol>
                <a:gridCol w="841504">
                  <a:extLst>
                    <a:ext uri="{9D8B030D-6E8A-4147-A177-3AD203B41FA5}">
                      <a16:colId xmlns:a16="http://schemas.microsoft.com/office/drawing/2014/main" val="20001"/>
                    </a:ext>
                  </a:extLst>
                </a:gridCol>
                <a:gridCol w="1013424">
                  <a:extLst>
                    <a:ext uri="{9D8B030D-6E8A-4147-A177-3AD203B41FA5}">
                      <a16:colId xmlns:a16="http://schemas.microsoft.com/office/drawing/2014/main" val="20002"/>
                    </a:ext>
                  </a:extLst>
                </a:gridCol>
                <a:gridCol w="754342">
                  <a:extLst>
                    <a:ext uri="{9D8B030D-6E8A-4147-A177-3AD203B41FA5}">
                      <a16:colId xmlns:a16="http://schemas.microsoft.com/office/drawing/2014/main" val="20003"/>
                    </a:ext>
                  </a:extLst>
                </a:gridCol>
                <a:gridCol w="926180">
                  <a:extLst>
                    <a:ext uri="{9D8B030D-6E8A-4147-A177-3AD203B41FA5}">
                      <a16:colId xmlns:a16="http://schemas.microsoft.com/office/drawing/2014/main" val="20004"/>
                    </a:ext>
                  </a:extLst>
                </a:gridCol>
                <a:gridCol w="754665">
                  <a:extLst>
                    <a:ext uri="{9D8B030D-6E8A-4147-A177-3AD203B41FA5}">
                      <a16:colId xmlns:a16="http://schemas.microsoft.com/office/drawing/2014/main" val="20005"/>
                    </a:ext>
                  </a:extLst>
                </a:gridCol>
                <a:gridCol w="771815">
                  <a:extLst>
                    <a:ext uri="{9D8B030D-6E8A-4147-A177-3AD203B41FA5}">
                      <a16:colId xmlns:a16="http://schemas.microsoft.com/office/drawing/2014/main" val="20006"/>
                    </a:ext>
                  </a:extLst>
                </a:gridCol>
                <a:gridCol w="754665">
                  <a:extLst>
                    <a:ext uri="{9D8B030D-6E8A-4147-A177-3AD203B41FA5}">
                      <a16:colId xmlns:a16="http://schemas.microsoft.com/office/drawing/2014/main" val="20007"/>
                    </a:ext>
                  </a:extLst>
                </a:gridCol>
              </a:tblGrid>
              <a:tr h="30650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N</a:t>
                      </a:r>
                      <a:endParaRPr lang="ru-RU"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3">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dirty="0" smtClean="0">
                          <a:effectLst/>
                          <a:latin typeface="Times New Roman" panose="02020603050405020304" pitchFamily="18" charset="0"/>
                          <a:cs typeface="Times New Roman" panose="02020603050405020304" pitchFamily="18" charset="0"/>
                        </a:rPr>
                        <a:t>Elmi müəssisənin adı</a:t>
                      </a:r>
                      <a:endParaRPr lang="ru-RU" sz="1200" b="1" dirty="0" smtClean="0">
                        <a:solidFill>
                          <a:schemeClr val="bg1"/>
                        </a:solidFill>
                        <a:effectLst/>
                        <a:latin typeface="Times New Roman" pitchFamily="18" charset="0"/>
                        <a:cs typeface="Times New Roman" pitchFamily="18" charset="0"/>
                      </a:endParaRPr>
                    </a:p>
                  </a:txBody>
                  <a:tcPr>
                    <a:solidFill>
                      <a:schemeClr val="accent3">
                        <a:lumMod val="20000"/>
                        <a:lumOff val="80000"/>
                      </a:schemeClr>
                    </a:solid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100" b="1" dirty="0" smtClean="0">
                          <a:effectLst/>
                          <a:latin typeface="Times New Roman" panose="02020603050405020304" pitchFamily="18" charset="0"/>
                          <a:cs typeface="Times New Roman" panose="02020603050405020304" pitchFamily="18" charset="0"/>
                        </a:rPr>
                        <a:t>Tədqiqatçılar və təhsil alanlar</a:t>
                      </a:r>
                      <a:endParaRPr lang="ru-RU" sz="1100" b="1" dirty="0" smtClean="0">
                        <a:solidFill>
                          <a:schemeClr val="bg1"/>
                        </a:solidFill>
                        <a:effectLst/>
                        <a:latin typeface="Times New Roman" pitchFamily="18" charset="0"/>
                        <a:ea typeface="MS Mincho"/>
                        <a:cs typeface="Times New Roman" pitchFamily="18" charset="0"/>
                      </a:endParaRPr>
                    </a:p>
                  </a:txBody>
                  <a:tcPr>
                    <a:solidFill>
                      <a:schemeClr val="accent3">
                        <a:lumMod val="20000"/>
                        <a:lumOff val="80000"/>
                      </a:schemeClr>
                    </a:solidFill>
                  </a:tcPr>
                </a:tc>
                <a:tc rowSpan="2" hMerge="1">
                  <a:txBody>
                    <a:bodyPr/>
                    <a:lstStyle/>
                    <a:p>
                      <a:endParaRPr lang="ru-RU"/>
                    </a:p>
                  </a:txBody>
                  <a:tcPr/>
                </a:tc>
                <a:tc rowSpan="3">
                  <a:txBody>
                    <a:bodyPr/>
                    <a:lstStyle/>
                    <a:p>
                      <a:pPr algn="ctr">
                        <a:lnSpc>
                          <a:spcPct val="100000"/>
                        </a:lnSpc>
                        <a:spcAft>
                          <a:spcPts val="0"/>
                        </a:spcAft>
                      </a:pPr>
                      <a:r>
                        <a:rPr lang="az-Latn-AZ" sz="1100" b="1" dirty="0">
                          <a:effectLst/>
                          <a:latin typeface="Times New Roman" panose="02020603050405020304" pitchFamily="18" charset="0"/>
                          <a:cs typeface="Times New Roman" panose="02020603050405020304" pitchFamily="18" charset="0"/>
                        </a:rPr>
                        <a:t>Xaricdə </a:t>
                      </a:r>
                      <a:r>
                        <a:rPr lang="az-Latn-AZ" sz="1100" b="1" dirty="0" smtClean="0">
                          <a:effectLst/>
                          <a:latin typeface="Times New Roman" panose="02020603050405020304" pitchFamily="18" charset="0"/>
                          <a:cs typeface="Times New Roman" panose="02020603050405020304" pitchFamily="18" charset="0"/>
                        </a:rPr>
                        <a:t>doktoran</a:t>
                      </a:r>
                      <a:r>
                        <a:rPr lang="en-US" sz="1100" b="1" dirty="0" smtClean="0">
                          <a:effectLst/>
                          <a:latin typeface="Times New Roman" panose="02020603050405020304" pitchFamily="18" charset="0"/>
                          <a:cs typeface="Times New Roman" panose="02020603050405020304" pitchFamily="18" charset="0"/>
                        </a:rPr>
                        <a:t>-</a:t>
                      </a:r>
                      <a:r>
                        <a:rPr lang="az-Latn-AZ" sz="1100" b="1" dirty="0" smtClean="0">
                          <a:effectLst/>
                          <a:latin typeface="Times New Roman" panose="02020603050405020304" pitchFamily="18" charset="0"/>
                          <a:cs typeface="Times New Roman" panose="02020603050405020304" pitchFamily="18" charset="0"/>
                        </a:rPr>
                        <a:t>tura təhsili </a:t>
                      </a:r>
                      <a:r>
                        <a:rPr lang="az-Latn-AZ" sz="1100" b="1" dirty="0">
                          <a:effectLst/>
                          <a:latin typeface="Times New Roman" panose="02020603050405020304" pitchFamily="18" charset="0"/>
                          <a:cs typeface="Times New Roman" panose="02020603050405020304" pitchFamily="18" charset="0"/>
                        </a:rPr>
                        <a:t>alanlar</a:t>
                      </a:r>
                      <a:endParaRPr lang="ru-RU" sz="1100" b="1" dirty="0">
                        <a:solidFill>
                          <a:schemeClr val="bg1"/>
                        </a:solidFill>
                        <a:effectLst/>
                        <a:latin typeface="Times New Roman" pitchFamily="18" charset="0"/>
                        <a:ea typeface="MS Mincho"/>
                        <a:cs typeface="Times New Roman" pitchFamily="18" charset="0"/>
                      </a:endParaRPr>
                    </a:p>
                  </a:txBody>
                  <a:tcPr marL="55058" marR="55058" marT="0" marB="0">
                    <a:solidFill>
                      <a:schemeClr val="accent3">
                        <a:lumMod val="20000"/>
                        <a:lumOff val="80000"/>
                      </a:schemeClr>
                    </a:solidFill>
                  </a:tcPr>
                </a:tc>
                <a:tc rowSpan="3">
                  <a:txBody>
                    <a:bodyPr/>
                    <a:lstStyle/>
                    <a:p>
                      <a:pPr algn="ctr">
                        <a:lnSpc>
                          <a:spcPct val="100000"/>
                        </a:lnSpc>
                        <a:spcAft>
                          <a:spcPts val="0"/>
                        </a:spcAft>
                      </a:pPr>
                      <a:r>
                        <a:rPr lang="az-Latn-AZ" sz="1200" b="1" dirty="0">
                          <a:effectLst/>
                          <a:latin typeface="Times New Roman" panose="02020603050405020304" pitchFamily="18" charset="0"/>
                          <a:cs typeface="Times New Roman" panose="02020603050405020304" pitchFamily="18" charset="0"/>
                        </a:rPr>
                        <a:t>Xaricdə elmi təcrübə keçənlər</a:t>
                      </a:r>
                      <a:endParaRPr lang="ru-RU" sz="1200" b="1" dirty="0">
                        <a:solidFill>
                          <a:schemeClr val="bg1"/>
                        </a:solidFill>
                        <a:effectLst/>
                        <a:latin typeface="Times New Roman" pitchFamily="18" charset="0"/>
                        <a:ea typeface="MS Mincho"/>
                        <a:cs typeface="Times New Roman" pitchFamily="18" charset="0"/>
                      </a:endParaRPr>
                    </a:p>
                  </a:txBody>
                  <a:tcPr marL="55058" marR="55058" marT="0" marB="0">
                    <a:solidFill>
                      <a:schemeClr val="accent3">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dirty="0" smtClean="0">
                          <a:effectLst/>
                          <a:latin typeface="Times New Roman" panose="02020603050405020304" pitchFamily="18" charset="0"/>
                          <a:cs typeface="Times New Roman" panose="02020603050405020304" pitchFamily="18" charset="0"/>
                        </a:rPr>
                        <a:t>Dissertasiya müdafiə olunub</a:t>
                      </a:r>
                      <a:endParaRPr lang="ru-RU" sz="1200" b="1" dirty="0" smtClean="0">
                        <a:solidFill>
                          <a:schemeClr val="bg1"/>
                        </a:solidFill>
                        <a:effectLst/>
                        <a:latin typeface="Times New Roman" pitchFamily="18" charset="0"/>
                        <a:ea typeface="MS Mincho"/>
                        <a:cs typeface="Times New Roman" pitchFamily="18" charset="0"/>
                      </a:endParaRPr>
                    </a:p>
                  </a:txBody>
                  <a:tcPr>
                    <a:solidFill>
                      <a:schemeClr val="accent3">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vMerge="1">
                  <a:txBody>
                    <a:bodyPr/>
                    <a:lstStyle/>
                    <a:p>
                      <a:endParaRPr lang="en-US"/>
                    </a:p>
                  </a:txBody>
                  <a:tcPr/>
                </a:tc>
                <a:tc gridSpan="2" vMerge="1">
                  <a:txBody>
                    <a:bodyPr/>
                    <a:lstStyle/>
                    <a:p>
                      <a:pPr algn="ctr">
                        <a:lnSpc>
                          <a:spcPct val="100000"/>
                        </a:lnSpc>
                      </a:pPr>
                      <a:endParaRPr lang="ru-RU" sz="1200" b="1" dirty="0">
                        <a:latin typeface="Times New Roman" pitchFamily="18" charset="0"/>
                        <a:cs typeface="Times New Roman" pitchFamily="18" charset="0"/>
                      </a:endParaRPr>
                    </a:p>
                  </a:txBody>
                  <a:tcPr/>
                </a:tc>
                <a:tc hMerge="1" vMerge="1">
                  <a:txBody>
                    <a:bodyPr/>
                    <a:lstStyle/>
                    <a:p>
                      <a:pPr algn="ctr">
                        <a:lnSpc>
                          <a:spcPct val="100000"/>
                        </a:lnSpc>
                      </a:pPr>
                      <a:endParaRPr lang="ru-RU" sz="1200" b="1" dirty="0">
                        <a:latin typeface="Times New Roman" pitchFamily="18" charset="0"/>
                        <a:cs typeface="Times New Roman" pitchFamily="18" charset="0"/>
                      </a:endParaRPr>
                    </a:p>
                  </a:txBody>
                  <a:tcPr/>
                </a:tc>
                <a:tc vMerge="1">
                  <a:txBody>
                    <a:bodyPr/>
                    <a:lstStyle/>
                    <a:p>
                      <a:endParaRPr lang="en-US"/>
                    </a:p>
                  </a:txBody>
                  <a:tcPr/>
                </a:tc>
                <a:tc vMerge="1">
                  <a:txBody>
                    <a:bodyPr/>
                    <a:lstStyle/>
                    <a:p>
                      <a:endParaRPr lang="en-US"/>
                    </a:p>
                  </a:txBody>
                  <a:tcPr/>
                </a:tc>
                <a:tc rowSpan="2">
                  <a:txBody>
                    <a:bodyPr/>
                    <a:lstStyle/>
                    <a:p>
                      <a:pPr algn="ctr">
                        <a:lnSpc>
                          <a:spcPct val="100000"/>
                        </a:lnSpc>
                      </a:pPr>
                      <a:r>
                        <a:rPr lang="az-Latn-AZ" sz="1200" b="1" dirty="0" smtClean="0">
                          <a:latin typeface="Times New Roman" panose="02020603050405020304" pitchFamily="18" charset="0"/>
                          <a:cs typeface="Times New Roman" panose="02020603050405020304" pitchFamily="18" charset="0"/>
                        </a:rPr>
                        <a:t>magistr</a:t>
                      </a:r>
                      <a:endParaRPr lang="ru-RU" sz="1200" b="1" dirty="0">
                        <a:solidFill>
                          <a:schemeClr val="bg1"/>
                        </a:solidFill>
                        <a:latin typeface="Times New Roman" pitchFamily="18" charset="0"/>
                        <a:cs typeface="Times New Roman" pitchFamily="18" charset="0"/>
                      </a:endParaRPr>
                    </a:p>
                  </a:txBody>
                  <a:tcPr>
                    <a:solidFill>
                      <a:schemeClr val="accent3">
                        <a:lumMod val="20000"/>
                        <a:lumOff val="80000"/>
                      </a:schemeClr>
                    </a:solidFill>
                  </a:tcPr>
                </a:tc>
                <a:tc rowSpan="2">
                  <a:txBody>
                    <a:bodyPr/>
                    <a:lstStyle/>
                    <a:p>
                      <a:pPr marL="0" indent="0" algn="ctr">
                        <a:lnSpc>
                          <a:spcPct val="100000"/>
                        </a:lnSpc>
                      </a:pPr>
                      <a:r>
                        <a:rPr lang="az-Latn-AZ" sz="1200" b="1" dirty="0" smtClean="0">
                          <a:latin typeface="Times New Roman" panose="02020603050405020304" pitchFamily="18" charset="0"/>
                          <a:cs typeface="Times New Roman" panose="02020603050405020304" pitchFamily="18" charset="0"/>
                        </a:rPr>
                        <a:t>fəlsəfə doktoru</a:t>
                      </a:r>
                      <a:endParaRPr lang="ru-RU" sz="1200" b="1" dirty="0">
                        <a:solidFill>
                          <a:schemeClr val="bg1"/>
                        </a:solidFill>
                        <a:latin typeface="Times New Roman" pitchFamily="18" charset="0"/>
                        <a:cs typeface="Times New Roman" pitchFamily="18" charset="0"/>
                      </a:endParaRPr>
                    </a:p>
                  </a:txBody>
                  <a:tcPr>
                    <a:solidFill>
                      <a:schemeClr val="accent3">
                        <a:lumMod val="20000"/>
                        <a:lumOff val="80000"/>
                      </a:schemeClr>
                    </a:solidFill>
                  </a:tcPr>
                </a:tc>
                <a:tc rowSpan="2">
                  <a:txBody>
                    <a:bodyPr/>
                    <a:lstStyle/>
                    <a:p>
                      <a:pPr algn="ctr">
                        <a:lnSpc>
                          <a:spcPct val="100000"/>
                        </a:lnSpc>
                      </a:pPr>
                      <a:r>
                        <a:rPr lang="az-Latn-AZ" sz="1200" b="1" dirty="0" smtClean="0">
                          <a:latin typeface="Times New Roman" panose="02020603050405020304" pitchFamily="18" charset="0"/>
                          <a:cs typeface="Times New Roman" panose="02020603050405020304" pitchFamily="18" charset="0"/>
                        </a:rPr>
                        <a:t>elmlər doktoru</a:t>
                      </a:r>
                      <a:endParaRPr lang="ru-RU" sz="1200" b="1" dirty="0">
                        <a:solidFill>
                          <a:schemeClr val="bg1"/>
                        </a:solidFill>
                        <a:latin typeface="Times New Roman" pitchFamily="18"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748466244"/>
                  </a:ext>
                </a:extLst>
              </a:tr>
              <a:tr h="393012">
                <a:tc vMerge="1">
                  <a:txBody>
                    <a:bodyPr/>
                    <a:lstStyle/>
                    <a:p>
                      <a:endParaRPr lang="ru-RU"/>
                    </a:p>
                  </a:txBody>
                  <a:tcPr/>
                </a:tc>
                <a:tc vMerge="1">
                  <a:txBody>
                    <a:bodyPr/>
                    <a:lstStyle/>
                    <a:p>
                      <a:endParaRPr lang="en-US"/>
                    </a:p>
                  </a:txBody>
                  <a:tcPr/>
                </a:tc>
                <a:tc>
                  <a:txBody>
                    <a:bodyPr/>
                    <a:lstStyle/>
                    <a:p>
                      <a:pPr algn="ctr">
                        <a:lnSpc>
                          <a:spcPct val="100000"/>
                        </a:lnSpc>
                      </a:pPr>
                      <a:r>
                        <a:rPr lang="az-Latn-AZ" sz="1100" b="1" dirty="0" smtClean="0">
                          <a:latin typeface="Times New Roman" panose="02020603050405020304" pitchFamily="18" charset="0"/>
                          <a:cs typeface="Times New Roman" panose="02020603050405020304" pitchFamily="18" charset="0"/>
                        </a:rPr>
                        <a:t>magistrantlar</a:t>
                      </a:r>
                      <a:endParaRPr lang="ru-RU" sz="1100" b="1" dirty="0">
                        <a:solidFill>
                          <a:schemeClr val="bg1"/>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ct val="100000"/>
                        </a:lnSpc>
                      </a:pPr>
                      <a:r>
                        <a:rPr lang="az-Latn-AZ" sz="1100" b="1" dirty="0" smtClean="0">
                          <a:latin typeface="Times New Roman" panose="02020603050405020304" pitchFamily="18" charset="0"/>
                          <a:cs typeface="Times New Roman" panose="02020603050405020304" pitchFamily="18" charset="0"/>
                        </a:rPr>
                        <a:t>doktorant və dissertantlar</a:t>
                      </a:r>
                      <a:endParaRPr lang="ru-RU" sz="1100" b="1" dirty="0">
                        <a:solidFill>
                          <a:schemeClr val="bg1"/>
                        </a:solidFill>
                        <a:latin typeface="Times New Roman" pitchFamily="18" charset="0"/>
                        <a:cs typeface="Times New Roman" pitchFamily="18" charset="0"/>
                      </a:endParaRPr>
                    </a:p>
                  </a:txBody>
                  <a:tcPr>
                    <a:solidFill>
                      <a:schemeClr val="accent3">
                        <a:lumMod val="20000"/>
                        <a:lumOff val="80000"/>
                      </a:schemeClr>
                    </a:solidFill>
                  </a:tcPr>
                </a:tc>
                <a:tc vMerge="1">
                  <a:txBody>
                    <a:bodyPr/>
                    <a:lstStyle/>
                    <a:p>
                      <a:endParaRPr lang="en-US"/>
                    </a:p>
                  </a:txBody>
                  <a:tcPr/>
                </a:tc>
                <a:tc vMerge="1">
                  <a:txBody>
                    <a:bodyPr/>
                    <a:lstStyle/>
                    <a:p>
                      <a:endParaRPr lang="en-US"/>
                    </a:p>
                  </a:txBody>
                  <a:tcPr/>
                </a:tc>
                <a:tc vMerge="1">
                  <a:txBody>
                    <a:bodyPr/>
                    <a:lstStyle/>
                    <a:p>
                      <a:pPr algn="ctr">
                        <a:lnSpc>
                          <a:spcPct val="100000"/>
                        </a:lnSpc>
                      </a:pPr>
                      <a:endParaRPr lang="ru-RU" sz="1200" b="1" dirty="0">
                        <a:latin typeface="Times New Roman" pitchFamily="18" charset="0"/>
                        <a:cs typeface="Times New Roman" pitchFamily="18" charset="0"/>
                      </a:endParaRPr>
                    </a:p>
                  </a:txBody>
                  <a:tcP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tcPr>
                </a:tc>
                <a:tc vMerge="1">
                  <a:txBody>
                    <a:bodyPr/>
                    <a:lstStyle/>
                    <a:p>
                      <a:pPr marL="0" indent="0" algn="ctr">
                        <a:lnSpc>
                          <a:spcPct val="100000"/>
                        </a:lnSpc>
                      </a:pPr>
                      <a:endParaRPr lang="ru-RU" sz="1200" b="1" dirty="0">
                        <a:latin typeface="Times New Roman" pitchFamily="18" charset="0"/>
                        <a:cs typeface="Times New Roman" pitchFamily="18" charset="0"/>
                      </a:endParaRPr>
                    </a:p>
                  </a:txBody>
                  <a:tcP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tcPr>
                </a:tc>
                <a:tc vMerge="1">
                  <a:txBody>
                    <a:bodyPr/>
                    <a:lstStyle/>
                    <a:p>
                      <a:pPr algn="ctr">
                        <a:lnSpc>
                          <a:spcPct val="100000"/>
                        </a:lnSpc>
                      </a:pPr>
                      <a:endParaRPr lang="ru-RU" sz="1200" b="1" dirty="0">
                        <a:latin typeface="Times New Roman" pitchFamily="18" charset="0"/>
                        <a:cs typeface="Times New Roman" pitchFamily="18" charset="0"/>
                      </a:endParaRPr>
                    </a:p>
                  </a:txBody>
                  <a:tcPr>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tcPr>
                </a:tc>
                <a:extLst>
                  <a:ext uri="{0D108BD9-81ED-4DB2-BD59-A6C34878D82A}">
                    <a16:rowId xmlns:a16="http://schemas.microsoft.com/office/drawing/2014/main" val="2387828895"/>
                  </a:ext>
                </a:extLst>
              </a:tr>
              <a:tr h="25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1</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50" b="1" dirty="0" err="1" smtClean="0">
                          <a:effectLst/>
                          <a:latin typeface="Times New Roman" panose="02020603050405020304" pitchFamily="18" charset="0"/>
                          <a:cs typeface="Times New Roman" panose="02020603050405020304" pitchFamily="18" charset="0"/>
                        </a:rPr>
                        <a:t>Fizika</a:t>
                      </a:r>
                      <a:r>
                        <a:rPr lang="en-US" sz="1250" b="1" dirty="0" smtClean="0">
                          <a:effectLst/>
                          <a:latin typeface="Times New Roman" panose="02020603050405020304" pitchFamily="18" charset="0"/>
                          <a:cs typeface="Times New Roman" panose="02020603050405020304" pitchFamily="18" charset="0"/>
                        </a:rPr>
                        <a:t> </a:t>
                      </a:r>
                      <a:r>
                        <a:rPr lang="az-Latn-AZ" sz="1250" b="1" dirty="0" smtClean="0">
                          <a:effectLst/>
                          <a:latin typeface="Times New Roman" panose="02020603050405020304" pitchFamily="18" charset="0"/>
                          <a:cs typeface="Times New Roman" panose="02020603050405020304" pitchFamily="18" charset="0"/>
                        </a:rPr>
                        <a:t>İnstitutu</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28</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56</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7</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9</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3</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5575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2</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effectLst/>
                          <a:latin typeface="Times New Roman" panose="02020603050405020304" pitchFamily="18" charset="0"/>
                          <a:cs typeface="Times New Roman" panose="02020603050405020304" pitchFamily="18" charset="0"/>
                        </a:rPr>
                        <a:t>Riyaziyyat</a:t>
                      </a:r>
                      <a:r>
                        <a:rPr lang="az-Latn-AZ" sz="1250" b="1" baseline="0" dirty="0" smtClean="0">
                          <a:effectLst/>
                          <a:latin typeface="Times New Roman" panose="02020603050405020304" pitchFamily="18" charset="0"/>
                          <a:cs typeface="Times New Roman" panose="02020603050405020304" pitchFamily="18" charset="0"/>
                        </a:rPr>
                        <a:t> və </a:t>
                      </a:r>
                      <a:r>
                        <a:rPr lang="az-Latn-AZ" sz="1250" b="1" dirty="0" smtClean="0">
                          <a:effectLst/>
                          <a:latin typeface="Times New Roman" panose="02020603050405020304" pitchFamily="18" charset="0"/>
                          <a:cs typeface="Times New Roman" panose="02020603050405020304" pitchFamily="18" charset="0"/>
                        </a:rPr>
                        <a:t>Mexanika</a:t>
                      </a:r>
                      <a:r>
                        <a:rPr lang="az-Latn-AZ" sz="1250" b="1" baseline="0" dirty="0" smtClean="0">
                          <a:effectLst/>
                          <a:latin typeface="Times New Roman" panose="02020603050405020304" pitchFamily="18" charset="0"/>
                          <a:cs typeface="Times New Roman" panose="02020603050405020304" pitchFamily="18" charset="0"/>
                        </a:rPr>
                        <a:t> </a:t>
                      </a:r>
                      <a:r>
                        <a:rPr lang="az-Latn-AZ" sz="1250" b="1" dirty="0" smtClean="0">
                          <a:effectLst/>
                          <a:latin typeface="Times New Roman" panose="02020603050405020304" pitchFamily="18" charset="0"/>
                          <a:cs typeface="Times New Roman" panose="02020603050405020304" pitchFamily="18" charset="0"/>
                        </a:rPr>
                        <a:t>İnstitutu</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19</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33</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6</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 </a:t>
                      </a:r>
                      <a:r>
                        <a:rPr lang="az-Latn-AZ" sz="1600" dirty="0" smtClean="0">
                          <a:effectLst/>
                          <a:latin typeface="Times New Roman" panose="02020603050405020304" pitchFamily="18" charset="0"/>
                          <a:cs typeface="Times New Roman" panose="02020603050405020304" pitchFamily="18" charset="0"/>
                        </a:rPr>
                        <a:t>4</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endParaRPr lang="ru-RU"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386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3</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effectLst/>
                          <a:latin typeface="Times New Roman" panose="02020603050405020304" pitchFamily="18" charset="0"/>
                          <a:cs typeface="Times New Roman" panose="02020603050405020304" pitchFamily="18" charset="0"/>
                        </a:rPr>
                        <a:t>İdarəetmə Sistemləri</a:t>
                      </a:r>
                      <a:r>
                        <a:rPr lang="az-Latn-AZ" sz="1250" b="1" baseline="0" dirty="0" smtClean="0">
                          <a:effectLst/>
                          <a:latin typeface="Times New Roman" panose="02020603050405020304" pitchFamily="18" charset="0"/>
                          <a:cs typeface="Times New Roman" panose="02020603050405020304" pitchFamily="18" charset="0"/>
                        </a:rPr>
                        <a:t> </a:t>
                      </a:r>
                      <a:r>
                        <a:rPr lang="az-Latn-AZ" sz="1250" b="1" dirty="0" smtClean="0">
                          <a:effectLst/>
                          <a:latin typeface="Times New Roman" panose="02020603050405020304" pitchFamily="18" charset="0"/>
                          <a:cs typeface="Times New Roman" panose="02020603050405020304" pitchFamily="18" charset="0"/>
                        </a:rPr>
                        <a:t>İnstitut</a:t>
                      </a:r>
                      <a:r>
                        <a:rPr lang="en-US" sz="1250" b="1" dirty="0" smtClean="0">
                          <a:effectLst/>
                          <a:latin typeface="Times New Roman" panose="02020603050405020304" pitchFamily="18" charset="0"/>
                          <a:cs typeface="Times New Roman" panose="02020603050405020304" pitchFamily="18" charset="0"/>
                        </a:rPr>
                        <a:t>u</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19</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49</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az-Latn-AZ"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az-Latn-AZ"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3</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az-Latn-AZ" sz="1600">
                          <a:effectLst/>
                          <a:latin typeface="Times New Roman" panose="02020603050405020304" pitchFamily="18" charset="0"/>
                          <a:cs typeface="Times New Roman" panose="02020603050405020304" pitchFamily="18" charset="0"/>
                        </a:rPr>
                        <a:t>6</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az-Latn-AZ" sz="1600">
                          <a:effectLst/>
                          <a:latin typeface="Times New Roman" panose="02020603050405020304" pitchFamily="18" charset="0"/>
                          <a:cs typeface="Times New Roman" panose="02020603050405020304" pitchFamily="18" charset="0"/>
                        </a:rPr>
                        <a:t>4</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548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effectLst/>
                          <a:latin typeface="Times New Roman" panose="02020603050405020304" pitchFamily="18" charset="0"/>
                          <a:cs typeface="Times New Roman" panose="02020603050405020304" pitchFamily="18" charset="0"/>
                        </a:rPr>
                        <a:t>İnformasiya Texnologiyaları</a:t>
                      </a:r>
                      <a:r>
                        <a:rPr lang="az-Latn-AZ" sz="1250" b="1" baseline="0" dirty="0" smtClean="0">
                          <a:effectLst/>
                          <a:latin typeface="Times New Roman" panose="02020603050405020304" pitchFamily="18" charset="0"/>
                          <a:cs typeface="Times New Roman" panose="02020603050405020304" pitchFamily="18" charset="0"/>
                        </a:rPr>
                        <a:t> </a:t>
                      </a:r>
                      <a:r>
                        <a:rPr lang="az-Latn-AZ" sz="1250" b="1" dirty="0" smtClean="0">
                          <a:effectLst/>
                          <a:latin typeface="Times New Roman" panose="02020603050405020304" pitchFamily="18" charset="0"/>
                          <a:cs typeface="Times New Roman" panose="02020603050405020304" pitchFamily="18" charset="0"/>
                        </a:rPr>
                        <a:t>İnstitutu</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18</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21</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MS Mincho" panose="02020609040205080304"/>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MS Mincho" panose="02020609040205080304"/>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4</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600" dirty="0">
                          <a:effectLst/>
                          <a:latin typeface="Times New Roman" panose="02020603050405020304" pitchFamily="18" charset="0"/>
                          <a:cs typeface="Times New Roman" panose="02020603050405020304" pitchFamily="18" charset="0"/>
                        </a:rPr>
                        <a:t>2</a:t>
                      </a:r>
                      <a:endParaRPr lang="ru-RU" sz="1100" dirty="0">
                        <a:effectLst/>
                        <a:latin typeface="Times New Roman" panose="02020603050405020304" pitchFamily="18" charset="0"/>
                        <a:ea typeface="MS Mincho" panose="02020609040205080304"/>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MS Mincho" panose="02020609040205080304"/>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20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5</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effectLst/>
                          <a:latin typeface="Times New Roman" panose="02020603050405020304" pitchFamily="18" charset="0"/>
                          <a:cs typeface="Times New Roman" panose="02020603050405020304" pitchFamily="18" charset="0"/>
                        </a:rPr>
                        <a:t>Radiasiya Problemləri İnstitut</a:t>
                      </a:r>
                      <a:r>
                        <a:rPr lang="en-US" sz="1250" b="1" dirty="0" smtClean="0">
                          <a:effectLst/>
                          <a:latin typeface="Times New Roman" panose="02020603050405020304" pitchFamily="18" charset="0"/>
                          <a:cs typeface="Times New Roman" panose="02020603050405020304" pitchFamily="18" charset="0"/>
                        </a:rPr>
                        <a:t>u</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9</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41</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R="68580"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R="68580"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10</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8</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1</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472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6</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effectLst/>
                          <a:latin typeface="Times New Roman" panose="02020603050405020304" pitchFamily="18" charset="0"/>
                          <a:cs typeface="Times New Roman" panose="02020603050405020304" pitchFamily="18" charset="0"/>
                        </a:rPr>
                        <a:t>Şamaxı Astrofizika Rəsədxanası</a:t>
                      </a:r>
                      <a:endParaRPr lang="en-US" sz="1250" b="1" dirty="0" smtClean="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6</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8</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az-Latn-AZ" sz="1600">
                          <a:effectLst/>
                          <a:latin typeface="Times New Roman" panose="02020603050405020304" pitchFamily="18" charset="0"/>
                          <a:cs typeface="Times New Roman" panose="02020603050405020304" pitchFamily="18" charset="0"/>
                        </a:rPr>
                        <a:t>1</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ru-RU" sz="1600">
                          <a:effectLst/>
                          <a:latin typeface="Times New Roman" panose="02020603050405020304" pitchFamily="18" charset="0"/>
                          <a:cs typeface="Times New Roman" panose="02020603050405020304" pitchFamily="18" charset="0"/>
                        </a:rPr>
                        <a:t>2</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441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7</a:t>
                      </a: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250" b="1" dirty="0" smtClean="0">
                          <a:latin typeface="Times New Roman" panose="02020603050405020304" pitchFamily="18" charset="0"/>
                          <a:cs typeface="Times New Roman" panose="02020603050405020304" pitchFamily="18" charset="0"/>
                        </a:rPr>
                        <a:t>Biofizika İnstitutu</a:t>
                      </a:r>
                      <a:endParaRPr lang="en-US" sz="1250" b="1" dirty="0" smtClean="0">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a:txBody>
                  <a:tcPr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9</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7</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2</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lnSpc>
                          <a:spcPct val="107000"/>
                        </a:lnSpc>
                        <a:spcAft>
                          <a:spcPts val="0"/>
                        </a:spcAft>
                      </a:pPr>
                      <a:r>
                        <a:rPr lang="az-Latn-AZ" sz="1600" dirty="0">
                          <a:effectLst/>
                          <a:latin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10009"/>
                  </a:ext>
                </a:extLst>
              </a:tr>
              <a:tr h="336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Latn-AZ" sz="1800" b="1" dirty="0" smtClean="0">
                          <a:latin typeface="Times New Roman" panose="02020603050405020304" pitchFamily="18" charset="0"/>
                          <a:cs typeface="Times New Roman" panose="02020603050405020304" pitchFamily="18" charset="0"/>
                        </a:rPr>
                        <a:t>CƏMİ</a:t>
                      </a:r>
                      <a:endParaRPr lang="en-US" sz="1800" b="1" dirty="0" smtClean="0">
                        <a:latin typeface="Times New Roman" panose="02020603050405020304" pitchFamily="18" charset="0"/>
                        <a:ea typeface="MS Mincho" panose="02020609040205080304" pitchFamily="49" charset="-128"/>
                        <a:cs typeface="Times New Roman" panose="02020603050405020304" pitchFamily="18" charset="0"/>
                      </a:endParaRPr>
                    </a:p>
                  </a:txBody>
                  <a:tcPr anchor="ctr">
                    <a:solidFill>
                      <a:schemeClr val="accent3">
                        <a:lumMod val="20000"/>
                        <a:lumOff val="80000"/>
                      </a:schemeClr>
                    </a:solidFill>
                  </a:tcPr>
                </a:tc>
                <a:tc>
                  <a:txBody>
                    <a:bodyPr/>
                    <a:lstStyle/>
                    <a:p>
                      <a:pPr algn="ctr">
                        <a:lnSpc>
                          <a:spcPct val="107000"/>
                        </a:lnSpc>
                        <a:spcAft>
                          <a:spcPts val="0"/>
                        </a:spcAft>
                      </a:pPr>
                      <a:r>
                        <a:rPr lang="az-Latn-AZ" sz="1600" b="1" dirty="0">
                          <a:effectLst/>
                          <a:latin typeface="Times New Roman" panose="02020603050405020304" pitchFamily="18" charset="0"/>
                          <a:cs typeface="Times New Roman" panose="02020603050405020304" pitchFamily="18" charset="0"/>
                        </a:rPr>
                        <a:t>108</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Aft>
                          <a:spcPts val="0"/>
                        </a:spcAft>
                      </a:pPr>
                      <a:r>
                        <a:rPr lang="az-Latn-AZ" sz="1600" b="1" dirty="0">
                          <a:effectLst/>
                          <a:latin typeface="Times New Roman" panose="02020603050405020304" pitchFamily="18" charset="0"/>
                          <a:cs typeface="Times New Roman" panose="02020603050405020304" pitchFamily="18" charset="0"/>
                        </a:rPr>
                        <a:t>215</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az-Latn-AZ" sz="1600" b="1" dirty="0">
                          <a:effectLst/>
                          <a:latin typeface="Times New Roman" panose="02020603050405020304" pitchFamily="18" charset="0"/>
                          <a:cs typeface="Times New Roman" panose="02020603050405020304" pitchFamily="18" charset="0"/>
                        </a:rPr>
                        <a:t>4</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az-Latn-AZ" sz="1600" b="1" dirty="0">
                          <a:effectLst/>
                          <a:latin typeface="Times New Roman" panose="02020603050405020304" pitchFamily="18" charset="0"/>
                          <a:cs typeface="Times New Roman" panose="02020603050405020304" pitchFamily="18" charset="0"/>
                        </a:rPr>
                        <a:t>10</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7000"/>
                        </a:lnSpc>
                        <a:spcAft>
                          <a:spcPts val="0"/>
                        </a:spcAft>
                      </a:pPr>
                      <a:r>
                        <a:rPr lang="az-Latn-AZ" sz="1600" b="1" dirty="0">
                          <a:effectLst/>
                          <a:latin typeface="Times New Roman" panose="02020603050405020304" pitchFamily="18" charset="0"/>
                          <a:cs typeface="Times New Roman" panose="02020603050405020304" pitchFamily="18" charset="0"/>
                        </a:rPr>
                        <a:t>22</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az-Latn-AZ" sz="1600" b="1" dirty="0">
                          <a:effectLst/>
                          <a:latin typeface="Times New Roman" panose="02020603050405020304" pitchFamily="18" charset="0"/>
                          <a:cs typeface="Times New Roman" panose="02020603050405020304" pitchFamily="18" charset="0"/>
                        </a:rPr>
                        <a:t>29</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50000"/>
                        </a:lnSpc>
                        <a:spcAft>
                          <a:spcPts val="0"/>
                        </a:spcAft>
                      </a:pPr>
                      <a:r>
                        <a:rPr lang="az-Latn-AZ" sz="1600" b="1" dirty="0">
                          <a:effectLst/>
                          <a:latin typeface="Times New Roman" panose="02020603050405020304" pitchFamily="18" charset="0"/>
                          <a:cs typeface="Times New Roman" panose="02020603050405020304" pitchFamily="18" charset="0"/>
                        </a:rPr>
                        <a:t>12</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4253052478"/>
                  </a:ext>
                </a:extLst>
              </a:tr>
            </a:tbl>
          </a:graphicData>
        </a:graphic>
      </p:graphicFrame>
      <p:sp>
        <p:nvSpPr>
          <p:cNvPr id="25" name="Прямоугольник 24"/>
          <p:cNvSpPr/>
          <p:nvPr/>
        </p:nvSpPr>
        <p:spPr>
          <a:xfrm>
            <a:off x="83388" y="1030890"/>
            <a:ext cx="9308257" cy="400110"/>
          </a:xfrm>
          <a:prstGeom prst="rect">
            <a:avLst/>
          </a:prstGeom>
        </p:spPr>
        <p:txBody>
          <a:bodyPr wrap="square">
            <a:spAutoFit/>
          </a:bodyPr>
          <a:lstStyle/>
          <a:p>
            <a:pPr algn="ctr"/>
            <a:r>
              <a:rPr lang="az-Latn-AZ" sz="2000" b="1" dirty="0">
                <a:latin typeface="Times New Roman" panose="02020603050405020304" pitchFamily="18" charset="0"/>
                <a:cs typeface="Times New Roman" panose="02020603050405020304" pitchFamily="18" charset="0"/>
              </a:rPr>
              <a:t>ELMİ  KADR </a:t>
            </a:r>
            <a:r>
              <a:rPr lang="en-US" sz="2000" b="1" dirty="0">
                <a:latin typeface="Times New Roman" panose="02020603050405020304" pitchFamily="18" charset="0"/>
                <a:cs typeface="Times New Roman" panose="02020603050405020304" pitchFamily="18" charset="0"/>
              </a:rPr>
              <a:t> </a:t>
            </a:r>
            <a:r>
              <a:rPr lang="az-Latn-AZ" sz="2000" b="1" dirty="0">
                <a:latin typeface="Times New Roman" panose="02020603050405020304" pitchFamily="18" charset="0"/>
                <a:cs typeface="Times New Roman" panose="02020603050405020304" pitchFamily="18" charset="0"/>
              </a:rPr>
              <a:t>HAZIRLIĞI</a:t>
            </a:r>
            <a:endParaRPr lang="ru-RU" sz="2000" b="1" dirty="0">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3" name="Picture 2" descr="C:\Users\hp\Downloads\AMEA logo (aq re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5" name="Прямоугольник 14"/>
          <p:cNvSpPr/>
          <p:nvPr/>
        </p:nvSpPr>
        <p:spPr>
          <a:xfrm>
            <a:off x="-30857" y="-11316"/>
            <a:ext cx="9172963"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 name="Прямоугольник 15"/>
          <p:cNvSpPr/>
          <p:nvPr/>
        </p:nvSpPr>
        <p:spPr>
          <a:xfrm>
            <a:off x="-33801" y="164322"/>
            <a:ext cx="214430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IV.FRTEB: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152697" y="96710"/>
            <a:ext cx="6743712" cy="707886"/>
          </a:xfrm>
          <a:prstGeom prst="rect">
            <a:avLst/>
          </a:prstGeom>
        </p:spPr>
        <p:txBody>
          <a:bodyPr wrap="square">
            <a:spAutoFit/>
          </a:bodyPr>
          <a:lstStyle/>
          <a:p>
            <a:pPr algn="just"/>
            <a:r>
              <a:rPr lang="az-Latn-AZ" sz="2000" b="1" spc="300" dirty="0" smtClean="0">
                <a:solidFill>
                  <a:schemeClr val="bg1"/>
                </a:solidFill>
                <a:latin typeface="Times New Roman" panose="02020603050405020304" pitchFamily="18" charset="0"/>
                <a:cs typeface="Times New Roman" panose="02020603050405020304" pitchFamily="18" charset="0"/>
              </a:rPr>
              <a:t>ELMİ-PEDAQOJİ FƏALİYYƏT VƏ KADR HAZIRLIĞI</a:t>
            </a:r>
            <a:endParaRPr lang="ru-RU" sz="2000" b="1" spc="300" dirty="0">
              <a:solidFill>
                <a:schemeClr val="bg1"/>
              </a:solidFill>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50</a:t>
            </a:fld>
            <a:r>
              <a:rPr lang="az-Latn-AZ" smtClean="0"/>
              <a:t>/76</a:t>
            </a:r>
            <a:endParaRPr lang="ru-RU" dirty="0"/>
          </a:p>
        </p:txBody>
      </p:sp>
    </p:spTree>
    <p:extLst>
      <p:ext uri="{BB962C8B-B14F-4D97-AF65-F5344CB8AC3E}">
        <p14:creationId xmlns:p14="http://schemas.microsoft.com/office/powerpoint/2010/main" val="339038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20679" y="103065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5" name="Прямоугольник 14"/>
          <p:cNvSpPr/>
          <p:nvPr/>
        </p:nvSpPr>
        <p:spPr>
          <a:xfrm>
            <a:off x="138497" y="1223165"/>
            <a:ext cx="9188248" cy="446276"/>
          </a:xfrm>
          <a:prstGeom prst="rect">
            <a:avLst/>
          </a:prstGeom>
        </p:spPr>
        <p:txBody>
          <a:bodyPr wrap="square">
            <a:spAutoFit/>
          </a:bodyPr>
          <a:lstStyle/>
          <a:p>
            <a:pPr algn="ctr"/>
            <a:r>
              <a:rPr lang="az-Latn-AZ" sz="2300" b="1" dirty="0" smtClean="0">
                <a:latin typeface="Times New Roman" panose="02020603050405020304" pitchFamily="18" charset="0"/>
                <a:cs typeface="Times New Roman" panose="02020603050405020304" pitchFamily="18" charset="0"/>
              </a:rPr>
              <a:t>ELM  </a:t>
            </a:r>
            <a:r>
              <a:rPr lang="az-Latn-AZ" sz="2300" b="1" dirty="0">
                <a:latin typeface="Times New Roman" panose="02020603050405020304" pitchFamily="18" charset="0"/>
                <a:cs typeface="Times New Roman" panose="02020603050405020304" pitchFamily="18" charset="0"/>
              </a:rPr>
              <a:t>VƏ  TƏHSİLİN  İNTEQRASİYASI </a:t>
            </a:r>
            <a:endParaRPr lang="ru-RU" sz="23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38497" y="1868212"/>
            <a:ext cx="4590718" cy="3600986"/>
          </a:xfrm>
          <a:prstGeom prst="rect">
            <a:avLst/>
          </a:prstGeom>
        </p:spPr>
        <p:txBody>
          <a:bodyPr wrap="square">
            <a:spAutoFit/>
          </a:bodyPr>
          <a:lstStyle/>
          <a:p>
            <a:pPr marL="285750" lvl="0" indent="-285750" algn="just">
              <a:lnSpc>
                <a:spcPct val="200000"/>
              </a:lnSpc>
              <a:spcBef>
                <a:spcPts val="1200"/>
              </a:spcBef>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Dövlət imtahan komissiyalarında iştirak</a:t>
            </a:r>
            <a:endParaRPr lang="ru-RU" sz="1400" b="1" dirty="0" smtClean="0">
              <a:latin typeface="Palatino Linotype" pitchFamily="18" charset="0"/>
              <a:cs typeface="Times New Roman" panose="02020603050405020304" pitchFamily="18" charset="0"/>
            </a:endParaRPr>
          </a:p>
          <a:p>
            <a:pPr marL="285750" lvl="0" indent="-285750" algn="just">
              <a:lnSpc>
                <a:spcPct val="200000"/>
              </a:lnSpc>
              <a:spcBef>
                <a:spcPts val="1200"/>
              </a:spcBef>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Ali təhsil  müəssisələri ilə əməkdaşlıq</a:t>
            </a:r>
            <a:endParaRPr lang="ru-RU" sz="1400" b="1" dirty="0" smtClean="0">
              <a:latin typeface="Palatino Linotype" pitchFamily="18" charset="0"/>
              <a:cs typeface="Times New Roman" panose="02020603050405020304" pitchFamily="18" charset="0"/>
            </a:endParaRPr>
          </a:p>
          <a:p>
            <a:pPr marL="285750" lvl="0" indent="-285750" algn="just">
              <a:lnSpc>
                <a:spcPct val="200000"/>
              </a:lnSpc>
              <a:spcBef>
                <a:spcPts val="1200"/>
              </a:spcBef>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Ali məktəblərin baza kafedralarının yaradılması</a:t>
            </a:r>
            <a:endParaRPr lang="ru-RU" sz="1400" b="1" dirty="0" smtClean="0">
              <a:latin typeface="Palatino Linotype" pitchFamily="18" charset="0"/>
              <a:cs typeface="Times New Roman" panose="02020603050405020304" pitchFamily="18" charset="0"/>
            </a:endParaRPr>
          </a:p>
          <a:p>
            <a:pPr marL="285750" lvl="0" indent="-285750" algn="just">
              <a:lnSpc>
                <a:spcPct val="200000"/>
              </a:lnSpc>
              <a:spcBef>
                <a:spcPts val="1200"/>
              </a:spcBef>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Elmi-tədqiqat və istehsalat təcrübəsinə dəstək</a:t>
            </a:r>
            <a:endParaRPr lang="ru-RU" sz="1400" b="1" dirty="0" smtClean="0">
              <a:latin typeface="Palatino Linotype" pitchFamily="18" charset="0"/>
              <a:cs typeface="Times New Roman" panose="02020603050405020304" pitchFamily="18" charset="0"/>
            </a:endParaRPr>
          </a:p>
          <a:p>
            <a:pPr marL="285750" lvl="0" indent="-285750" algn="just">
              <a:lnSpc>
                <a:spcPct val="200000"/>
              </a:lnSpc>
              <a:spcBef>
                <a:spcPts val="1200"/>
              </a:spcBef>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Orta ümumtəhsil və orta ixtisas məktəbləri üçün dərsliklərin hazırlanması və ekspertizası</a:t>
            </a:r>
            <a:endParaRPr lang="ru-RU" sz="1400" b="1" dirty="0" smtClean="0">
              <a:latin typeface="Palatino Linotype" pitchFamily="18" charset="0"/>
              <a:cs typeface="Times New Roman" panose="02020603050405020304" pitchFamily="18" charset="0"/>
            </a:endParaRPr>
          </a:p>
        </p:txBody>
      </p:sp>
      <p:sp>
        <p:nvSpPr>
          <p:cNvPr id="23" name="Прямоугольник 22"/>
          <p:cNvSpPr/>
          <p:nvPr/>
        </p:nvSpPr>
        <p:spPr>
          <a:xfrm>
            <a:off x="4785391" y="1909974"/>
            <a:ext cx="4414785" cy="3416320"/>
          </a:xfrm>
          <a:prstGeom prst="rect">
            <a:avLst/>
          </a:prstGeom>
        </p:spPr>
        <p:txBody>
          <a:bodyPr wrap="square">
            <a:spAutoFit/>
          </a:bodyPr>
          <a:lstStyle/>
          <a:p>
            <a:pPr marL="285750" lvl="0" indent="-285750" algn="just">
              <a:lnSpc>
                <a:spcPct val="200000"/>
              </a:lnSpc>
              <a:spcAft>
                <a:spcPts val="600"/>
              </a:spcAft>
              <a:buFont typeface="Courier New" panose="02070309020205020404" pitchFamily="49" charset="0"/>
              <a:buChar char="o"/>
            </a:pPr>
            <a:r>
              <a:rPr lang="az-Latn-AZ" sz="1400" b="1" dirty="0" smtClean="0">
                <a:latin typeface="Palatino Linotype" pitchFamily="18" charset="0"/>
                <a:cs typeface="Times New Roman" panose="02020603050405020304" pitchFamily="18" charset="0"/>
              </a:rPr>
              <a:t>Ümumtəhsil  müəssisələri  </a:t>
            </a:r>
            <a:r>
              <a:rPr lang="az-Latn-AZ" sz="1400" b="1" dirty="0">
                <a:latin typeface="Palatino Linotype" pitchFamily="18" charset="0"/>
                <a:cs typeface="Times New Roman" panose="02020603050405020304" pitchFamily="18" charset="0"/>
              </a:rPr>
              <a:t>ilə  əməkdaşlıq</a:t>
            </a:r>
            <a:endParaRPr lang="ru-RU" sz="1400" b="1" dirty="0">
              <a:latin typeface="Palatino Linotype" pitchFamily="18" charset="0"/>
              <a:cs typeface="Times New Roman" panose="02020603050405020304" pitchFamily="18" charset="0"/>
            </a:endParaRPr>
          </a:p>
          <a:p>
            <a:pPr marL="285750" lvl="0" indent="-285750" algn="just">
              <a:lnSpc>
                <a:spcPct val="200000"/>
              </a:lnSpc>
              <a:spcAft>
                <a:spcPts val="600"/>
              </a:spcAft>
              <a:buFont typeface="Courier New" panose="02070309020205020404" pitchFamily="49" charset="0"/>
              <a:buChar char="o"/>
            </a:pPr>
            <a:r>
              <a:rPr lang="az-Latn-AZ" sz="1400" b="1" dirty="0">
                <a:latin typeface="Palatino Linotype" pitchFamily="18" charset="0"/>
                <a:cs typeface="Times New Roman" panose="02020603050405020304" pitchFamily="18" charset="0"/>
              </a:rPr>
              <a:t>Dövlət  İmtahan  Mərkəzi ilə əməkdaşlıq</a:t>
            </a:r>
            <a:endParaRPr lang="ru-RU" sz="1400" b="1" dirty="0">
              <a:latin typeface="Palatino Linotype" pitchFamily="18" charset="0"/>
              <a:cs typeface="Times New Roman" panose="02020603050405020304" pitchFamily="18" charset="0"/>
            </a:endParaRPr>
          </a:p>
          <a:p>
            <a:pPr marL="285750" lvl="0" indent="-285750" algn="just">
              <a:lnSpc>
                <a:spcPct val="200000"/>
              </a:lnSpc>
              <a:spcAft>
                <a:spcPts val="600"/>
              </a:spcAft>
              <a:buFont typeface="Courier New" panose="02070309020205020404" pitchFamily="49" charset="0"/>
              <a:buChar char="o"/>
            </a:pPr>
            <a:r>
              <a:rPr lang="az-Latn-AZ" sz="1400" b="1" dirty="0">
                <a:latin typeface="Palatino Linotype" pitchFamily="18" charset="0"/>
                <a:cs typeface="Times New Roman" panose="02020603050405020304" pitchFamily="18" charset="0"/>
              </a:rPr>
              <a:t>“Sabahın alimləri” müsabiqəsinə dəstək</a:t>
            </a:r>
            <a:endParaRPr lang="ru-RU" sz="1400" b="1" dirty="0">
              <a:latin typeface="Palatino Linotype" pitchFamily="18" charset="0"/>
              <a:cs typeface="Times New Roman" panose="02020603050405020304" pitchFamily="18" charset="0"/>
            </a:endParaRPr>
          </a:p>
          <a:p>
            <a:pPr marL="285750" lvl="0" indent="-285750" algn="just">
              <a:lnSpc>
                <a:spcPct val="200000"/>
              </a:lnSpc>
              <a:spcAft>
                <a:spcPts val="600"/>
              </a:spcAft>
              <a:buFont typeface="Courier New" panose="02070309020205020404" pitchFamily="49" charset="0"/>
              <a:buChar char="o"/>
            </a:pPr>
            <a:r>
              <a:rPr lang="az-Latn-AZ" sz="1400" b="1" dirty="0">
                <a:latin typeface="Palatino Linotype" pitchFamily="18" charset="0"/>
                <a:cs typeface="Times New Roman" panose="02020603050405020304" pitchFamily="18" charset="0"/>
              </a:rPr>
              <a:t>Elm günü ilə əlaqədar “Açıq qapı” günlərinin təşkili </a:t>
            </a:r>
          </a:p>
          <a:p>
            <a:pPr marL="285750" lvl="0" indent="-285750" algn="just">
              <a:lnSpc>
                <a:spcPct val="200000"/>
              </a:lnSpc>
              <a:spcAft>
                <a:spcPts val="600"/>
              </a:spcAft>
              <a:buFont typeface="Courier New" panose="02070309020205020404" pitchFamily="49" charset="0"/>
              <a:buChar char="o"/>
            </a:pPr>
            <a:r>
              <a:rPr lang="az-Latn-AZ" sz="1400" b="1" dirty="0">
                <a:latin typeface="Palatino Linotype" pitchFamily="18" charset="0"/>
                <a:cs typeface="Times New Roman" panose="02020603050405020304" pitchFamily="18" charset="0"/>
              </a:rPr>
              <a:t>“Teknofest 2023” çərçivəsində şagirdlərin layihələrinə </a:t>
            </a:r>
            <a:r>
              <a:rPr lang="az-Latn-AZ" sz="1400" b="1" dirty="0" smtClean="0">
                <a:latin typeface="Palatino Linotype" pitchFamily="18" charset="0"/>
                <a:cs typeface="Times New Roman" panose="02020603050405020304" pitchFamily="18" charset="0"/>
              </a:rPr>
              <a:t>hamilik </a:t>
            </a:r>
            <a:endParaRPr lang="en-US" sz="1400" b="1" dirty="0">
              <a:latin typeface="Palatino Linotype" pitchFamily="18" charset="0"/>
            </a:endParaRPr>
          </a:p>
        </p:txBody>
      </p:sp>
      <p:pic>
        <p:nvPicPr>
          <p:cNvPr id="29"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2" name="Прямоугольник 31"/>
          <p:cNvSpPr/>
          <p:nvPr/>
        </p:nvSpPr>
        <p:spPr>
          <a:xfrm>
            <a:off x="-30857" y="-11316"/>
            <a:ext cx="9172963"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33801" y="164322"/>
            <a:ext cx="2144305"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IV.FRTEB: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2152697" y="96710"/>
            <a:ext cx="6743712" cy="707886"/>
          </a:xfrm>
          <a:prstGeom prst="rect">
            <a:avLst/>
          </a:prstGeom>
        </p:spPr>
        <p:txBody>
          <a:bodyPr wrap="square">
            <a:spAutoFit/>
          </a:bodyPr>
          <a:lstStyle/>
          <a:p>
            <a:pPr algn="just"/>
            <a:r>
              <a:rPr lang="az-Latn-AZ" sz="2000" b="1" spc="300" dirty="0" smtClean="0">
                <a:solidFill>
                  <a:schemeClr val="bg1"/>
                </a:solidFill>
                <a:latin typeface="Times New Roman" panose="02020603050405020304" pitchFamily="18" charset="0"/>
                <a:cs typeface="Times New Roman" panose="02020603050405020304" pitchFamily="18" charset="0"/>
              </a:rPr>
              <a:t>ELMİ-PEDAQOJİ FƏALİYYƏT VƏ KADR HAZIRLIĞI</a:t>
            </a:r>
            <a:endParaRPr lang="ru-RU" sz="2000" b="1" spc="300" dirty="0">
              <a:solidFill>
                <a:schemeClr val="bg1"/>
              </a:solidFill>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51</a:t>
            </a:fld>
            <a:r>
              <a:rPr lang="az-Latn-AZ" smtClean="0"/>
              <a:t>/76</a:t>
            </a:r>
            <a:endParaRPr lang="ru-RU" dirty="0"/>
          </a:p>
        </p:txBody>
      </p:sp>
    </p:spTree>
    <p:extLst>
      <p:ext uri="{BB962C8B-B14F-4D97-AF65-F5344CB8AC3E}">
        <p14:creationId xmlns:p14="http://schemas.microsoft.com/office/powerpoint/2010/main" val="262172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Title 1">
            <a:extLst>
              <a:ext uri="{FF2B5EF4-FFF2-40B4-BE49-F238E27FC236}">
                <a16:creationId xmlns:a16="http://schemas.microsoft.com/office/drawing/2014/main" id="{250AC038-C455-8D4E-B5DC-42F90E9F4904}"/>
              </a:ext>
            </a:extLst>
          </p:cNvPr>
          <p:cNvSpPr txBox="1">
            <a:spLocks/>
          </p:cNvSpPr>
          <p:nvPr/>
        </p:nvSpPr>
        <p:spPr>
          <a:xfrm>
            <a:off x="195086" y="1430999"/>
            <a:ext cx="8926285" cy="52314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z-Latn-AZ" sz="1800" b="1" dirty="0" smtClean="0">
                <a:latin typeface="Times New Roman" panose="02020603050405020304" pitchFamily="18" charset="0"/>
                <a:cs typeface="Times New Roman" panose="02020603050405020304" pitchFamily="18" charset="0"/>
              </a:rPr>
              <a:t>BEYNƏLXALQ   KONFRANSLAR  VƏ   TƏDBİRLƏR</a:t>
            </a:r>
            <a:endParaRPr lang="en-US" sz="1800" dirty="0">
              <a:latin typeface="Times New Roman" panose="02020603050405020304" pitchFamily="18" charset="0"/>
              <a:cs typeface="Times New Roman" panose="02020603050405020304" pitchFamily="18" charset="0"/>
            </a:endParaRPr>
          </a:p>
        </p:txBody>
      </p:sp>
      <p:graphicFrame>
        <p:nvGraphicFramePr>
          <p:cNvPr id="14" name="Chart 7"/>
          <p:cNvGraphicFramePr/>
          <p:nvPr>
            <p:extLst>
              <p:ext uri="{D42A27DB-BD31-4B8C-83A1-F6EECF244321}">
                <p14:modId xmlns:p14="http://schemas.microsoft.com/office/powerpoint/2010/main" val="3280090454"/>
              </p:ext>
            </p:extLst>
          </p:nvPr>
        </p:nvGraphicFramePr>
        <p:xfrm>
          <a:off x="805030" y="1169288"/>
          <a:ext cx="7917769" cy="4653019"/>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5AA2EA63-CE52-664B-A01D-3BFE24677003}"/>
              </a:ext>
            </a:extLst>
          </p:cNvPr>
          <p:cNvSpPr txBox="1">
            <a:spLocks/>
          </p:cNvSpPr>
          <p:nvPr/>
        </p:nvSpPr>
        <p:spPr>
          <a:xfrm>
            <a:off x="6749215" y="2111053"/>
            <a:ext cx="2076911" cy="514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az-Latn-AZ" sz="2800" b="1" spc="300" dirty="0" smtClean="0">
                <a:latin typeface="Times New Roman" panose="02020603050405020304" pitchFamily="18" charset="0"/>
                <a:cs typeface="Times New Roman" panose="02020603050405020304" pitchFamily="18" charset="0"/>
              </a:rPr>
              <a:t>Cəmi: </a:t>
            </a:r>
            <a:r>
              <a:rPr lang="en-US" sz="2800" b="1" spc="300" dirty="0" smtClean="0">
                <a:solidFill>
                  <a:schemeClr val="accent5">
                    <a:lumMod val="75000"/>
                  </a:schemeClr>
                </a:solidFill>
                <a:latin typeface="Times New Roman" panose="02020603050405020304" pitchFamily="18" charset="0"/>
                <a:cs typeface="Times New Roman" panose="02020603050405020304" pitchFamily="18" charset="0"/>
              </a:rPr>
              <a:t>16</a:t>
            </a:r>
            <a:endParaRPr lang="en-US" sz="2800" spc="3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30"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2" name="Прямоугольник 31"/>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33801" y="164322"/>
            <a:ext cx="1985608"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1812831" y="189231"/>
            <a:ext cx="6743712" cy="461665"/>
          </a:xfrm>
          <a:prstGeom prst="rect">
            <a:avLst/>
          </a:prstGeom>
        </p:spPr>
        <p:txBody>
          <a:bodyPr wrap="square">
            <a:spAutoFit/>
          </a:bodyPr>
          <a:lstStyle/>
          <a:p>
            <a:pPr algn="just"/>
            <a:r>
              <a:rPr lang="az-Latn-AZ" sz="2400" b="1" spc="300" dirty="0" smtClean="0">
                <a:solidFill>
                  <a:schemeClr val="bg1"/>
                </a:solidFill>
                <a:latin typeface="Times New Roman" panose="02020603050405020304" pitchFamily="18" charset="0"/>
                <a:cs typeface="Times New Roman" panose="02020603050405020304" pitchFamily="18" charset="0"/>
              </a:rPr>
              <a:t>BEYNƏLXALQ  ELMİ  ƏMƏKDAŞLIQ</a:t>
            </a:r>
            <a:endParaRPr lang="ru-RU" sz="2400" b="1" spc="300" dirty="0">
              <a:solidFill>
                <a:schemeClr val="bg1"/>
              </a:solidFill>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52</a:t>
            </a:fld>
            <a:r>
              <a:rPr lang="az-Latn-AZ" smtClean="0"/>
              <a:t>/76</a:t>
            </a:r>
            <a:endParaRPr lang="ru-RU" dirty="0"/>
          </a:p>
        </p:txBody>
      </p:sp>
    </p:spTree>
    <p:extLst>
      <p:ext uri="{BB962C8B-B14F-4D97-AF65-F5344CB8AC3E}">
        <p14:creationId xmlns:p14="http://schemas.microsoft.com/office/powerpoint/2010/main" val="3857400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1" name="Прямоугольник 10"/>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grpSp>
        <p:nvGrpSpPr>
          <p:cNvPr id="24" name="Группа 23"/>
          <p:cNvGrpSpPr/>
          <p:nvPr/>
        </p:nvGrpSpPr>
        <p:grpSpPr>
          <a:xfrm>
            <a:off x="1648155" y="1209873"/>
            <a:ext cx="1945143" cy="1158130"/>
            <a:chOff x="2302722" y="1161749"/>
            <a:chExt cx="1394260" cy="1158130"/>
          </a:xfrm>
        </p:grpSpPr>
        <p:sp>
          <p:nvSpPr>
            <p:cNvPr id="25" name="Прямоугольник 24"/>
            <p:cNvSpPr/>
            <p:nvPr/>
          </p:nvSpPr>
          <p:spPr>
            <a:xfrm>
              <a:off x="2302722" y="1161749"/>
              <a:ext cx="1394260" cy="1158130"/>
            </a:xfrm>
            <a:prstGeom prst="rect">
              <a:avLst/>
            </a:prstGeom>
            <a:solidFill>
              <a:srgbClr val="9A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2576310" y="1283593"/>
              <a:ext cx="1028280" cy="830997"/>
            </a:xfrm>
            <a:prstGeom prst="rect">
              <a:avLst/>
            </a:prstGeom>
            <a:ln>
              <a:noFill/>
            </a:ln>
          </p:spPr>
          <p:txBody>
            <a:bodyPr wrap="square">
              <a:spAutoFit/>
            </a:bodyPr>
            <a:lstStyle/>
            <a:p>
              <a:r>
                <a:rPr lang="az-Latn-AZ" sz="4800" dirty="0">
                  <a:solidFill>
                    <a:schemeClr val="bg1"/>
                  </a:solidFill>
                  <a:latin typeface="Palatino Linotype" pitchFamily="18" charset="0"/>
                </a:rPr>
                <a:t>2%</a:t>
              </a:r>
              <a:endParaRPr lang="ru-RU" sz="4800" dirty="0">
                <a:solidFill>
                  <a:schemeClr val="bg1"/>
                </a:solidFill>
              </a:endParaRPr>
            </a:p>
          </p:txBody>
        </p:sp>
      </p:grpSp>
      <p:pic>
        <p:nvPicPr>
          <p:cNvPr id="38" name="Picture 2" descr="Stanford University Overview | MyCollegeSe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4892" y="942543"/>
            <a:ext cx="4001599" cy="175069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21644" y="2604947"/>
            <a:ext cx="5908848" cy="369332"/>
          </a:xfrm>
          <a:prstGeom prst="rect">
            <a:avLst/>
          </a:prstGeom>
        </p:spPr>
        <p:txBody>
          <a:bodyPr wrap="square">
            <a:spAutoFit/>
          </a:bodyPr>
          <a:lstStyle/>
          <a:p>
            <a:pPr algn="ctr"/>
            <a:r>
              <a:rPr lang="az-Latn-AZ" b="1" dirty="0">
                <a:latin typeface="Palatino Linotype" panose="02040502050505030304" pitchFamily="18" charset="0"/>
                <a:ea typeface="Calibri" panose="020F0502020204030204" pitchFamily="34" charset="0"/>
                <a:cs typeface="Times New Roman" panose="02020603050405020304" pitchFamily="18" charset="0"/>
              </a:rPr>
              <a:t>2020-2022-ci illər üzrə Azərbaycan alimlərinin sayı</a:t>
            </a:r>
            <a:endParaRPr lang="ru-RU" b="1" dirty="0"/>
          </a:p>
        </p:txBody>
      </p:sp>
      <p:graphicFrame>
        <p:nvGraphicFramePr>
          <p:cNvPr id="7" name="Таблица 6"/>
          <p:cNvGraphicFramePr>
            <a:graphicFrameLocks noGrp="1"/>
          </p:cNvGraphicFramePr>
          <p:nvPr>
            <p:extLst>
              <p:ext uri="{D42A27DB-BD31-4B8C-83A1-F6EECF244321}">
                <p14:modId xmlns:p14="http://schemas.microsoft.com/office/powerpoint/2010/main" val="4265534782"/>
              </p:ext>
            </p:extLst>
          </p:nvPr>
        </p:nvGraphicFramePr>
        <p:xfrm>
          <a:off x="607912" y="3306618"/>
          <a:ext cx="7886700" cy="2194560"/>
        </p:xfrm>
        <a:graphic>
          <a:graphicData uri="http://schemas.openxmlformats.org/drawingml/2006/table">
            <a:tbl>
              <a:tblPr firstRow="1" firstCol="1" bandRow="1">
                <a:tableStyleId>{5940675A-B579-460E-94D1-54222C63F5DA}</a:tableStyleId>
              </a:tblPr>
              <a:tblGrid>
                <a:gridCol w="4213470">
                  <a:extLst>
                    <a:ext uri="{9D8B030D-6E8A-4147-A177-3AD203B41FA5}">
                      <a16:colId xmlns:a16="http://schemas.microsoft.com/office/drawing/2014/main" val="1300226970"/>
                    </a:ext>
                  </a:extLst>
                </a:gridCol>
                <a:gridCol w="1293091">
                  <a:extLst>
                    <a:ext uri="{9D8B030D-6E8A-4147-A177-3AD203B41FA5}">
                      <a16:colId xmlns:a16="http://schemas.microsoft.com/office/drawing/2014/main" val="2763345843"/>
                    </a:ext>
                  </a:extLst>
                </a:gridCol>
                <a:gridCol w="1283854">
                  <a:extLst>
                    <a:ext uri="{9D8B030D-6E8A-4147-A177-3AD203B41FA5}">
                      <a16:colId xmlns:a16="http://schemas.microsoft.com/office/drawing/2014/main" val="518912037"/>
                    </a:ext>
                  </a:extLst>
                </a:gridCol>
                <a:gridCol w="1096285">
                  <a:extLst>
                    <a:ext uri="{9D8B030D-6E8A-4147-A177-3AD203B41FA5}">
                      <a16:colId xmlns:a16="http://schemas.microsoft.com/office/drawing/2014/main" val="8938512"/>
                    </a:ext>
                  </a:extLst>
                </a:gridCol>
              </a:tblGrid>
              <a:tr h="308176">
                <a:tc>
                  <a:txBody>
                    <a:bodyPr/>
                    <a:lstStyle/>
                    <a:p>
                      <a:pPr algn="just">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b="1" dirty="0">
                          <a:solidFill>
                            <a:schemeClr val="bg1"/>
                          </a:solidFill>
                          <a:effectLst/>
                          <a:latin typeface="Times New Roman" panose="02020603050405020304" pitchFamily="18" charset="0"/>
                          <a:cs typeface="Times New Roman" panose="02020603050405020304" pitchFamily="18" charset="0"/>
                        </a:rPr>
                        <a:t>2020</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00CC"/>
                    </a:solidFill>
                  </a:tcPr>
                </a:tc>
                <a:tc>
                  <a:txBody>
                    <a:bodyPr/>
                    <a:lstStyle/>
                    <a:p>
                      <a:pPr algn="ctr">
                        <a:lnSpc>
                          <a:spcPct val="150000"/>
                        </a:lnSpc>
                        <a:spcBef>
                          <a:spcPts val="600"/>
                        </a:spcBef>
                        <a:spcAft>
                          <a:spcPts val="600"/>
                        </a:spcAft>
                      </a:pPr>
                      <a:r>
                        <a:rPr lang="az-Latn-AZ" sz="1600" b="1" dirty="0">
                          <a:solidFill>
                            <a:schemeClr val="bg1"/>
                          </a:solidFill>
                          <a:effectLst/>
                          <a:latin typeface="Times New Roman" panose="02020603050405020304" pitchFamily="18" charset="0"/>
                          <a:cs typeface="Times New Roman" panose="02020603050405020304" pitchFamily="18" charset="0"/>
                        </a:rPr>
                        <a:t>2021</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00CC"/>
                    </a:solidFill>
                  </a:tcPr>
                </a:tc>
                <a:tc>
                  <a:txBody>
                    <a:bodyPr/>
                    <a:lstStyle/>
                    <a:p>
                      <a:pPr algn="ctr">
                        <a:lnSpc>
                          <a:spcPct val="150000"/>
                        </a:lnSpc>
                        <a:spcBef>
                          <a:spcPts val="600"/>
                        </a:spcBef>
                        <a:spcAft>
                          <a:spcPts val="600"/>
                        </a:spcAft>
                      </a:pPr>
                      <a:r>
                        <a:rPr lang="az-Latn-AZ" sz="1600" b="1" dirty="0">
                          <a:solidFill>
                            <a:schemeClr val="bg1"/>
                          </a:solidFill>
                          <a:effectLst/>
                          <a:latin typeface="Times New Roman" panose="02020603050405020304" pitchFamily="18" charset="0"/>
                          <a:cs typeface="Times New Roman" panose="02020603050405020304" pitchFamily="18" charset="0"/>
                        </a:rPr>
                        <a:t>2022</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00CC"/>
                    </a:solidFill>
                  </a:tcPr>
                </a:tc>
                <a:extLst>
                  <a:ext uri="{0D108BD9-81ED-4DB2-BD59-A6C34878D82A}">
                    <a16:rowId xmlns:a16="http://schemas.microsoft.com/office/drawing/2014/main" val="3118656140"/>
                  </a:ext>
                </a:extLst>
              </a:tr>
              <a:tr h="0">
                <a:tc>
                  <a:txBody>
                    <a:bodyPr/>
                    <a:lstStyle/>
                    <a:p>
                      <a:pPr algn="just">
                        <a:lnSpc>
                          <a:spcPct val="150000"/>
                        </a:lnSpc>
                        <a:spcBef>
                          <a:spcPts val="600"/>
                        </a:spcBef>
                        <a:spcAft>
                          <a:spcPts val="600"/>
                        </a:spcAft>
                      </a:pPr>
                      <a:r>
                        <a:rPr lang="az-Latn-AZ" sz="1600" b="1">
                          <a:effectLst/>
                          <a:latin typeface="Times New Roman" panose="02020603050405020304" pitchFamily="18" charset="0"/>
                          <a:cs typeface="Times New Roman" panose="02020603050405020304" pitchFamily="18" charset="0"/>
                        </a:rPr>
                        <a:t>Azərbaycan üzrə:</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14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0023248"/>
                  </a:ext>
                </a:extLst>
              </a:tr>
              <a:tr h="0">
                <a:tc>
                  <a:txBody>
                    <a:bodyPr/>
                    <a:lstStyle/>
                    <a:p>
                      <a:pPr algn="just">
                        <a:lnSpc>
                          <a:spcPct val="150000"/>
                        </a:lnSpc>
                        <a:spcBef>
                          <a:spcPts val="600"/>
                        </a:spcBef>
                        <a:spcAft>
                          <a:spcPts val="600"/>
                        </a:spcAft>
                      </a:pPr>
                      <a:r>
                        <a:rPr lang="az-Latn-AZ" sz="1600" b="1" baseline="0" dirty="0" smtClean="0">
                          <a:effectLst/>
                          <a:latin typeface="Times New Roman" panose="02020603050405020304" pitchFamily="18" charset="0"/>
                          <a:cs typeface="Times New Roman" panose="02020603050405020304" pitchFamily="18" charset="0"/>
                        </a:rPr>
                        <a:t>    </a:t>
                      </a:r>
                      <a:r>
                        <a:rPr lang="az-Latn-AZ" sz="1600" b="1" dirty="0" smtClean="0">
                          <a:effectLst/>
                          <a:latin typeface="Times New Roman" panose="02020603050405020304" pitchFamily="18" charset="0"/>
                          <a:cs typeface="Times New Roman" panose="02020603050405020304" pitchFamily="18" charset="0"/>
                        </a:rPr>
                        <a:t>AMEA </a:t>
                      </a:r>
                      <a:r>
                        <a:rPr lang="az-Latn-AZ" sz="1600" b="1" dirty="0">
                          <a:effectLst/>
                          <a:latin typeface="Times New Roman" panose="02020603050405020304" pitchFamily="18" charset="0"/>
                          <a:cs typeface="Times New Roman" panose="02020603050405020304" pitchFamily="18" charset="0"/>
                        </a:rPr>
                        <a:t>üzrə:</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6753195"/>
                  </a:ext>
                </a:extLst>
              </a:tr>
              <a:tr h="0">
                <a:tc>
                  <a:txBody>
                    <a:bodyPr/>
                    <a:lstStyle/>
                    <a:p>
                      <a:pPr algn="just">
                        <a:lnSpc>
                          <a:spcPct val="150000"/>
                        </a:lnSpc>
                        <a:spcBef>
                          <a:spcPts val="600"/>
                        </a:spcBef>
                        <a:spcAft>
                          <a:spcPts val="600"/>
                        </a:spcAft>
                      </a:pPr>
                      <a:r>
                        <a:rPr lang="az-Latn-AZ" sz="1600" b="1" baseline="0" dirty="0">
                          <a:effectLst/>
                          <a:latin typeface="Times New Roman" panose="02020603050405020304" pitchFamily="18" charset="0"/>
                          <a:cs typeface="Times New Roman" panose="02020603050405020304" pitchFamily="18" charset="0"/>
                        </a:rPr>
                        <a:t> </a:t>
                      </a:r>
                      <a:r>
                        <a:rPr lang="az-Latn-AZ" sz="1600" b="1" baseline="0" dirty="0" smtClean="0">
                          <a:effectLst/>
                          <a:latin typeface="Times New Roman" panose="02020603050405020304" pitchFamily="18" charset="0"/>
                          <a:cs typeface="Times New Roman" panose="02020603050405020304" pitchFamily="18" charset="0"/>
                        </a:rPr>
                        <a:t>      </a:t>
                      </a:r>
                      <a:r>
                        <a:rPr lang="az-Latn-AZ" sz="1600" b="1" dirty="0" smtClean="0">
                          <a:effectLst/>
                          <a:latin typeface="Times New Roman" panose="02020603050405020304" pitchFamily="18" charset="0"/>
                          <a:cs typeface="Times New Roman" panose="02020603050405020304" pitchFamily="18" charset="0"/>
                        </a:rPr>
                        <a:t>FRTEB </a:t>
                      </a:r>
                      <a:r>
                        <a:rPr lang="az-Latn-AZ" sz="1600" b="1" dirty="0">
                          <a:effectLst/>
                          <a:latin typeface="Times New Roman" panose="02020603050405020304" pitchFamily="18" charset="0"/>
                          <a:cs typeface="Times New Roman" panose="02020603050405020304" pitchFamily="18" charset="0"/>
                        </a:rPr>
                        <a:t>üzrə:</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8432337"/>
                  </a:ext>
                </a:extLst>
              </a:tr>
              <a:tr h="0">
                <a:tc>
                  <a:txBody>
                    <a:bodyPr/>
                    <a:lstStyle/>
                    <a:p>
                      <a:pPr marL="628650" lvl="0" indent="180975" algn="l">
                        <a:lnSpc>
                          <a:spcPct val="150000"/>
                        </a:lnSpc>
                        <a:spcBef>
                          <a:spcPts val="600"/>
                        </a:spcBef>
                        <a:spcAft>
                          <a:spcPts val="600"/>
                        </a:spcAft>
                        <a:buFont typeface="Symbol" panose="05050102010706020507" pitchFamily="18" charset="2"/>
                        <a:buChar char=""/>
                      </a:pPr>
                      <a:r>
                        <a:rPr lang="az-Latn-AZ" sz="1600" dirty="0">
                          <a:effectLst/>
                          <a:latin typeface="Times New Roman" panose="02020603050405020304" pitchFamily="18" charset="0"/>
                          <a:cs typeface="Times New Roman" panose="02020603050405020304" pitchFamily="18" charset="0"/>
                        </a:rPr>
                        <a:t>İnformasiya Texnologiyaları 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776021"/>
                  </a:ext>
                </a:extLst>
              </a:tr>
              <a:tr h="0">
                <a:tc>
                  <a:txBody>
                    <a:bodyPr/>
                    <a:lstStyle/>
                    <a:p>
                      <a:pPr marL="628650" lvl="0" indent="180975" algn="l">
                        <a:lnSpc>
                          <a:spcPct val="150000"/>
                        </a:lnSpc>
                        <a:spcBef>
                          <a:spcPts val="600"/>
                        </a:spcBef>
                        <a:spcAft>
                          <a:spcPts val="600"/>
                        </a:spcAft>
                        <a:buFont typeface="Symbol" panose="05050102010706020507" pitchFamily="18" charset="2"/>
                        <a:buChar char=""/>
                      </a:pPr>
                      <a:r>
                        <a:rPr lang="az-Latn-AZ" sz="1600" dirty="0">
                          <a:effectLst/>
                          <a:latin typeface="Times New Roman" panose="02020603050405020304" pitchFamily="18" charset="0"/>
                          <a:cs typeface="Times New Roman" panose="02020603050405020304" pitchFamily="18" charset="0"/>
                        </a:rPr>
                        <a:t>Radiasiya Problemləri İnstitutu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az-Latn-AZ" sz="1600" dirty="0">
                          <a:effectLst/>
                          <a:latin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3809380"/>
                  </a:ext>
                </a:extLst>
              </a:tr>
            </a:tbl>
          </a:graphicData>
        </a:graphic>
      </p:graphicFrame>
      <p:pic>
        <p:nvPicPr>
          <p:cNvPr id="21"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3" name="Прямоугольник 22"/>
          <p:cNvSpPr/>
          <p:nvPr/>
        </p:nvSpPr>
        <p:spPr>
          <a:xfrm>
            <a:off x="-30857" y="0"/>
            <a:ext cx="9152228"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7" name="Прямоугольник 36"/>
          <p:cNvSpPr/>
          <p:nvPr/>
        </p:nvSpPr>
        <p:spPr>
          <a:xfrm>
            <a:off x="-33801" y="164322"/>
            <a:ext cx="1985608"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1812831" y="189231"/>
            <a:ext cx="6743712" cy="461665"/>
          </a:xfrm>
          <a:prstGeom prst="rect">
            <a:avLst/>
          </a:prstGeom>
        </p:spPr>
        <p:txBody>
          <a:bodyPr wrap="square">
            <a:spAutoFit/>
          </a:bodyPr>
          <a:lstStyle/>
          <a:p>
            <a:pPr algn="just"/>
            <a:r>
              <a:rPr lang="az-Latn-AZ" sz="2400" b="1" spc="300" dirty="0" smtClean="0">
                <a:solidFill>
                  <a:schemeClr val="bg1"/>
                </a:solidFill>
                <a:latin typeface="Times New Roman" panose="02020603050405020304" pitchFamily="18" charset="0"/>
                <a:cs typeface="Times New Roman" panose="02020603050405020304" pitchFamily="18" charset="0"/>
              </a:rPr>
              <a:t>BEYNƏLXALQ  ELMİ  ƏMƏKDAŞLIQ</a:t>
            </a:r>
            <a:endParaRPr lang="ru-RU" sz="2400" b="1" spc="300" dirty="0">
              <a:solidFill>
                <a:schemeClr val="bg1"/>
              </a:solidFill>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53</a:t>
            </a:fld>
            <a:r>
              <a:rPr lang="az-Latn-AZ" smtClean="0"/>
              <a:t>/76</a:t>
            </a:r>
            <a:endParaRPr lang="ru-RU" dirty="0"/>
          </a:p>
        </p:txBody>
      </p:sp>
    </p:spTree>
    <p:extLst>
      <p:ext uri="{BB962C8B-B14F-4D97-AF65-F5344CB8AC3E}">
        <p14:creationId xmlns:p14="http://schemas.microsoft.com/office/powerpoint/2010/main" val="338957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8" name="Прямоугольник 27"/>
          <p:cNvSpPr/>
          <p:nvPr/>
        </p:nvSpPr>
        <p:spPr>
          <a:xfrm>
            <a:off x="715" y="1047560"/>
            <a:ext cx="9125626" cy="5150779"/>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10910" y="1017541"/>
            <a:ext cx="8472871" cy="400110"/>
          </a:xfrm>
          <a:prstGeom prst="rect">
            <a:avLst/>
          </a:prstGeom>
        </p:spPr>
        <p:txBody>
          <a:bodyPr wrap="square">
            <a:spAutoFit/>
          </a:bodyPr>
          <a:lstStyle/>
          <a:p>
            <a:pPr marL="342900" indent="-342900" algn="just">
              <a:buFont typeface="Wingdings" panose="05000000000000000000" pitchFamily="2" charset="2"/>
              <a:buChar char="Ø"/>
            </a:pPr>
            <a:r>
              <a:rPr lang="az-Latn-AZ" sz="2000" b="1" dirty="0" smtClean="0">
                <a:latin typeface="Times New Roman" panose="02020603050405020304" pitchFamily="18" charset="0"/>
                <a:cs typeface="Times New Roman" panose="02020603050405020304" pitchFamily="18" charset="0"/>
              </a:rPr>
              <a:t>AZSCİENCENET  VƏ   DATA   MƏRKƏZ   ÜZRƏ   VƏZİYYƏT</a:t>
            </a:r>
            <a:endParaRPr lang="ru-RU" sz="20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 name="Прямоугольник 15"/>
          <p:cNvSpPr/>
          <p:nvPr/>
        </p:nvSpPr>
        <p:spPr>
          <a:xfrm>
            <a:off x="803563" y="1454698"/>
            <a:ext cx="8472871" cy="1169551"/>
          </a:xfrm>
          <a:prstGeom prst="rect">
            <a:avLst/>
          </a:prstGeom>
        </p:spPr>
        <p:txBody>
          <a:bodyPr wrap="square">
            <a:spAutoFit/>
          </a:bodyPr>
          <a:lstStyle/>
          <a:p>
            <a:pPr marL="342900" indent="-342900" algn="just">
              <a:spcAft>
                <a:spcPts val="600"/>
              </a:spcAft>
              <a:buFont typeface="Courier New" panose="02070309020205020404" pitchFamily="49" charset="0"/>
              <a:buChar char="o"/>
            </a:pPr>
            <a:r>
              <a:rPr lang="az-Latn-AZ" sz="2000" dirty="0" smtClean="0">
                <a:latin typeface="Times New Roman" panose="02020603050405020304" pitchFamily="18" charset="0"/>
                <a:cs typeface="Times New Roman" panose="02020603050405020304" pitchFamily="18" charset="0"/>
              </a:rPr>
              <a:t>DATA   MƏRKƏZ   YENİDƏN   QURULMUŞDUR</a:t>
            </a:r>
          </a:p>
          <a:p>
            <a:pPr marL="342900" indent="-342900" algn="just">
              <a:spcAft>
                <a:spcPts val="600"/>
              </a:spcAft>
              <a:buFont typeface="Courier New" panose="02070309020205020404" pitchFamily="49" charset="0"/>
              <a:buChar char="o"/>
            </a:pPr>
            <a:r>
              <a:rPr lang="az-Latn-AZ" sz="2000" dirty="0" smtClean="0">
                <a:latin typeface="Times New Roman" panose="02020603050405020304" pitchFamily="18" charset="0"/>
                <a:cs typeface="Times New Roman" panose="02020603050405020304" pitchFamily="18" charset="0"/>
              </a:rPr>
              <a:t>GEANT və EaPConnect layihəsi</a:t>
            </a:r>
          </a:p>
          <a:p>
            <a:pPr algn="just">
              <a:spcAft>
                <a:spcPts val="600"/>
              </a:spcAft>
            </a:pPr>
            <a:endParaRPr lang="ru-RU" sz="20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535180211"/>
              </p:ext>
            </p:extLst>
          </p:nvPr>
        </p:nvGraphicFramePr>
        <p:xfrm>
          <a:off x="803563" y="2257154"/>
          <a:ext cx="7711786" cy="2107859"/>
        </p:xfrm>
        <a:graphic>
          <a:graphicData uri="http://schemas.openxmlformats.org/drawingml/2006/table">
            <a:tbl>
              <a:tblPr firstRow="1" bandRow="1">
                <a:tableStyleId>{5C22544A-7EE6-4342-B048-85BDC9FD1C3A}</a:tableStyleId>
              </a:tblPr>
              <a:tblGrid>
                <a:gridCol w="5075866">
                  <a:extLst>
                    <a:ext uri="{9D8B030D-6E8A-4147-A177-3AD203B41FA5}">
                      <a16:colId xmlns:a16="http://schemas.microsoft.com/office/drawing/2014/main" val="556697754"/>
                    </a:ext>
                  </a:extLst>
                </a:gridCol>
                <a:gridCol w="1842171">
                  <a:extLst>
                    <a:ext uri="{9D8B030D-6E8A-4147-A177-3AD203B41FA5}">
                      <a16:colId xmlns:a16="http://schemas.microsoft.com/office/drawing/2014/main" val="4251668910"/>
                    </a:ext>
                  </a:extLst>
                </a:gridCol>
                <a:gridCol w="793749">
                  <a:extLst>
                    <a:ext uri="{9D8B030D-6E8A-4147-A177-3AD203B41FA5}">
                      <a16:colId xmlns:a16="http://schemas.microsoft.com/office/drawing/2014/main" val="2029429065"/>
                    </a:ext>
                  </a:extLst>
                </a:gridCol>
              </a:tblGrid>
              <a:tr h="505395">
                <a:tc>
                  <a:txBody>
                    <a:bodyPr/>
                    <a:lstStyle/>
                    <a:p>
                      <a:pPr marL="285750" indent="-285750">
                        <a:buFont typeface="Courier New" panose="02070309020205020404" pitchFamily="49" charset="0"/>
                        <a:buChar char="o"/>
                      </a:pPr>
                      <a:r>
                        <a:rPr lang="az-Latn-AZ" sz="1800" b="0" dirty="0" smtClean="0">
                          <a:solidFill>
                            <a:schemeClr val="tx1"/>
                          </a:solidFill>
                          <a:latin typeface="Times New Roman" panose="02020603050405020304" pitchFamily="18" charset="0"/>
                          <a:cs typeface="Times New Roman" panose="02020603050405020304" pitchFamily="18" charset="0"/>
                        </a:rPr>
                        <a:t>İNTERNET</a:t>
                      </a:r>
                      <a:r>
                        <a:rPr lang="en-US" sz="1800" b="0" dirty="0" smtClean="0">
                          <a:solidFill>
                            <a:schemeClr val="tx1"/>
                          </a:solidFill>
                          <a:latin typeface="Times New Roman" panose="02020603050405020304" pitchFamily="18" charset="0"/>
                          <a:cs typeface="Times New Roman" panose="02020603050405020304" pitchFamily="18" charset="0"/>
                        </a:rPr>
                        <a:t> </a:t>
                      </a:r>
                      <a:r>
                        <a:rPr lang="az-Latn-AZ" sz="1800" b="0" dirty="0" smtClean="0">
                          <a:solidFill>
                            <a:schemeClr val="tx1"/>
                          </a:solidFill>
                          <a:latin typeface="Times New Roman" panose="02020603050405020304" pitchFamily="18" charset="0"/>
                          <a:cs typeface="Times New Roman" panose="02020603050405020304" pitchFamily="18" charset="0"/>
                        </a:rPr>
                        <a:t> TRAFİK ..........................................</a:t>
                      </a:r>
                      <a:endParaRPr lang="ru-R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z-Latn-AZ" sz="1600" b="0" dirty="0" smtClean="0">
                          <a:solidFill>
                            <a:schemeClr val="tx1"/>
                          </a:solidFill>
                          <a:latin typeface="Times New Roman" panose="02020603050405020304" pitchFamily="18" charset="0"/>
                          <a:cs typeface="Times New Roman" panose="02020603050405020304" pitchFamily="18" charset="0"/>
                        </a:rPr>
                        <a:t>- </a:t>
                      </a:r>
                      <a:r>
                        <a:rPr lang="az-Latn-AZ" sz="1800" b="1" dirty="0" smtClean="0">
                          <a:solidFill>
                            <a:schemeClr val="tx1"/>
                          </a:solidFill>
                          <a:latin typeface="Times New Roman" panose="02020603050405020304" pitchFamily="18" charset="0"/>
                          <a:cs typeface="Times New Roman" panose="02020603050405020304" pitchFamily="18" charset="0"/>
                        </a:rPr>
                        <a:t>3.5 Gbit/san</a:t>
                      </a:r>
                      <a:r>
                        <a:rPr lang="az-Latn-AZ" sz="1600" b="0" dirty="0" smtClean="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az-Latn-AZ" sz="1800" b="0" dirty="0" smtClean="0">
                          <a:solidFill>
                            <a:schemeClr val="tx1"/>
                          </a:solidFill>
                          <a:latin typeface="Times New Roman" panose="02020603050405020304" pitchFamily="18" charset="0"/>
                          <a:cs typeface="Times New Roman" panose="02020603050405020304" pitchFamily="18" charset="0"/>
                        </a:rPr>
                        <a:t>- </a:t>
                      </a:r>
                      <a:r>
                        <a:rPr lang="az-Latn-AZ" sz="1800" b="1" dirty="0" smtClean="0">
                          <a:solidFill>
                            <a:schemeClr val="tx1"/>
                          </a:solidFill>
                          <a:latin typeface="Times New Roman" panose="02020603050405020304" pitchFamily="18" charset="0"/>
                          <a:cs typeface="Times New Roman" panose="02020603050405020304" pitchFamily="18" charset="0"/>
                        </a:rPr>
                        <a:t>80%</a:t>
                      </a:r>
                      <a:endParaRPr lang="ru-RU"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794395"/>
                  </a:ext>
                </a:extLst>
              </a:tr>
              <a:tr h="400616">
                <a:tc>
                  <a:txBody>
                    <a:bodyPr/>
                    <a:lstStyle/>
                    <a:p>
                      <a:pPr marL="285750" indent="-285750">
                        <a:buFont typeface="Courier New" panose="02070309020205020404" pitchFamily="49" charset="0"/>
                        <a:buChar char="o"/>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HESABLAMA </a:t>
                      </a:r>
                      <a:r>
                        <a:rPr lang="en-US"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GÜCÜ ........................................</a:t>
                      </a:r>
                      <a:endParaRPr lang="ru-RU"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az-Latn-AZ" sz="16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2000" b="1" kern="1200" dirty="0" smtClean="0">
                          <a:solidFill>
                            <a:schemeClr val="tx1"/>
                          </a:solidFill>
                          <a:latin typeface="Times New Roman" panose="02020603050405020304" pitchFamily="18" charset="0"/>
                          <a:ea typeface="+mn-ea"/>
                          <a:cs typeface="Times New Roman" panose="02020603050405020304" pitchFamily="18" charset="0"/>
                        </a:rPr>
                        <a:t>21 Tflops</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70%</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3720164"/>
                  </a:ext>
                </a:extLst>
              </a:tr>
              <a:tr h="400616">
                <a:tc>
                  <a:txBody>
                    <a:bodyPr/>
                    <a:lstStyle/>
                    <a:p>
                      <a:pPr marL="285750" indent="-285750">
                        <a:buFont typeface="Courier New" panose="02070309020205020404" pitchFamily="49" charset="0"/>
                        <a:buChar char="o"/>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YADDAŞ</a:t>
                      </a:r>
                      <a:r>
                        <a:rPr lang="en-US"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RESURSU .........................................</a:t>
                      </a:r>
                      <a:endParaRPr lang="ru-RU"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768 Tbayt</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90%</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80444"/>
                  </a:ext>
                </a:extLst>
              </a:tr>
              <a:tr h="400616">
                <a:tc>
                  <a:txBody>
                    <a:bodyPr/>
                    <a:lstStyle/>
                    <a:p>
                      <a:pPr marL="285750" indent="-285750">
                        <a:buFont typeface="Courier New" panose="02070309020205020404" pitchFamily="49" charset="0"/>
                        <a:buChar char="o"/>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İSTİFADƏÇİLƏRİN </a:t>
                      </a:r>
                      <a:r>
                        <a:rPr lang="en-US"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SAYI ................................</a:t>
                      </a:r>
                      <a:endParaRPr lang="ru-RU"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7650</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ru-RU"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358098"/>
                  </a:ext>
                </a:extLst>
              </a:tr>
              <a:tr h="400616">
                <a:tc>
                  <a:txBody>
                    <a:bodyPr/>
                    <a:lstStyle/>
                    <a:p>
                      <a:pPr marL="285750" indent="-285750">
                        <a:buFont typeface="Courier New" panose="02070309020205020404" pitchFamily="49" charset="0"/>
                        <a:buChar char="o"/>
                      </a:pPr>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İNTERNET</a:t>
                      </a:r>
                      <a:r>
                        <a:rPr lang="az-Latn-AZ" sz="1800" b="0" kern="1200" baseline="0" dirty="0" smtClean="0">
                          <a:solidFill>
                            <a:schemeClr val="tx1"/>
                          </a:solidFill>
                          <a:latin typeface="Times New Roman" panose="02020603050405020304" pitchFamily="18" charset="0"/>
                          <a:ea typeface="+mn-ea"/>
                          <a:cs typeface="Times New Roman" panose="02020603050405020304" pitchFamily="18" charset="0"/>
                        </a:rPr>
                        <a:t> VƏ ŞƏBƏKƏ XİDMƏTLƏRİ ........</a:t>
                      </a:r>
                      <a:endParaRPr lang="az-Latn-AZ" sz="1800" b="0" kern="1200" dirty="0" smtClean="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az-Latn-AZ" sz="1800" b="0" kern="1200" dirty="0" smtClean="0">
                          <a:solidFill>
                            <a:schemeClr val="tx1"/>
                          </a:solidFill>
                          <a:latin typeface="Times New Roman" panose="02020603050405020304" pitchFamily="18" charset="0"/>
                          <a:ea typeface="+mn-ea"/>
                          <a:cs typeface="Times New Roman" panose="02020603050405020304" pitchFamily="18" charset="0"/>
                        </a:rPr>
                        <a:t>- </a:t>
                      </a:r>
                      <a:r>
                        <a:rPr lang="az-Latn-AZ" sz="1800" b="1" kern="1200" dirty="0" smtClean="0">
                          <a:solidFill>
                            <a:schemeClr val="tx1"/>
                          </a:solidFill>
                          <a:latin typeface="Times New Roman" panose="02020603050405020304" pitchFamily="18" charset="0"/>
                          <a:ea typeface="+mn-ea"/>
                          <a:cs typeface="Times New Roman" panose="02020603050405020304" pitchFamily="18" charset="0"/>
                        </a:rPr>
                        <a:t>22</a:t>
                      </a:r>
                      <a:endParaRPr lang="ru-RU" sz="1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808075"/>
                  </a:ext>
                </a:extLst>
              </a:tr>
            </a:tbl>
          </a:graphicData>
        </a:graphic>
      </p:graphicFrame>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26" y="4390858"/>
            <a:ext cx="2478986" cy="1769492"/>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348" y="4449083"/>
            <a:ext cx="2631302" cy="1758892"/>
          </a:xfrm>
          <a:prstGeom prst="rect">
            <a:avLst/>
          </a:prstGeom>
        </p:spPr>
      </p:pic>
      <p:pic>
        <p:nvPicPr>
          <p:cNvPr id="32"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4" name="Прямоугольник 33"/>
          <p:cNvSpPr/>
          <p:nvPr/>
        </p:nvSpPr>
        <p:spPr>
          <a:xfrm>
            <a:off x="-30857" y="-11316"/>
            <a:ext cx="9174857"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5" name="Прямоугольник 34"/>
          <p:cNvSpPr/>
          <p:nvPr/>
        </p:nvSpPr>
        <p:spPr>
          <a:xfrm>
            <a:off x="-33801" y="164322"/>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11" name="Прямоугольник 5"/>
          <p:cNvSpPr/>
          <p:nvPr/>
        </p:nvSpPr>
        <p:spPr>
          <a:xfrm>
            <a:off x="1957647" y="151494"/>
            <a:ext cx="6164701"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ELEKTRON  </a:t>
            </a:r>
            <a:r>
              <a:rPr lang="az-Latn-AZ" sz="2400" b="1" spc="300" dirty="0">
                <a:solidFill>
                  <a:schemeClr val="bg1"/>
                </a:solidFill>
                <a:latin typeface="Times New Roman" panose="02020603050405020304" pitchFamily="18" charset="0"/>
                <a:cs typeface="Times New Roman" panose="02020603050405020304" pitchFamily="18" charset="0"/>
              </a:rPr>
              <a:t>ELMİN </a:t>
            </a:r>
            <a:r>
              <a:rPr lang="az-Latn-AZ" sz="2400" b="1" spc="300" dirty="0" smtClean="0">
                <a:solidFill>
                  <a:schemeClr val="bg1"/>
                </a:solidFill>
                <a:latin typeface="Times New Roman" panose="02020603050405020304" pitchFamily="18" charset="0"/>
                <a:cs typeface="Times New Roman" panose="02020603050405020304" pitchFamily="18" charset="0"/>
              </a:rPr>
              <a:t>  VƏZİYYƏTİ</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54</a:t>
            </a:fld>
            <a:r>
              <a:rPr lang="az-Latn-AZ" smtClean="0"/>
              <a:t>/76</a:t>
            </a:r>
            <a:endParaRPr lang="ru-RU" dirty="0"/>
          </a:p>
        </p:txBody>
      </p:sp>
    </p:spTree>
    <p:extLst>
      <p:ext uri="{BB962C8B-B14F-4D97-AF65-F5344CB8AC3E}">
        <p14:creationId xmlns:p14="http://schemas.microsoft.com/office/powerpoint/2010/main" val="3015580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5" name="Прямоугольник 164"/>
          <p:cNvSpPr/>
          <p:nvPr/>
        </p:nvSpPr>
        <p:spPr>
          <a:xfrm>
            <a:off x="715" y="1090314"/>
            <a:ext cx="9125626" cy="5098789"/>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9" name="Прямоугольник 158"/>
          <p:cNvSpPr/>
          <p:nvPr/>
        </p:nvSpPr>
        <p:spPr>
          <a:xfrm>
            <a:off x="229245" y="1282259"/>
            <a:ext cx="8472871" cy="400110"/>
          </a:xfrm>
          <a:prstGeom prst="rect">
            <a:avLst/>
          </a:prstGeom>
        </p:spPr>
        <p:txBody>
          <a:bodyPr wrap="square">
            <a:spAutoFit/>
          </a:bodyPr>
          <a:lstStyle/>
          <a:p>
            <a:pPr marL="342900" indent="-342900" algn="just">
              <a:buFont typeface="Wingdings" panose="05000000000000000000" pitchFamily="2" charset="2"/>
              <a:buChar char="Ø"/>
            </a:pPr>
            <a:r>
              <a:rPr lang="az-Latn-AZ" sz="2000" b="1" dirty="0" smtClean="0">
                <a:latin typeface="Times New Roman" panose="02020603050405020304" pitchFamily="18" charset="0"/>
                <a:cs typeface="Times New Roman" panose="02020603050405020304" pitchFamily="18" charset="0"/>
              </a:rPr>
              <a:t>DATA SCİENCE ÜZRƏ VƏZİYYƏT:</a:t>
            </a:r>
            <a:endParaRPr lang="ru-RU" sz="2000" b="1" dirty="0">
              <a:latin typeface="Times New Roman" panose="02020603050405020304" pitchFamily="18" charset="0"/>
              <a:cs typeface="Times New Roman" panose="02020603050405020304" pitchFamily="18" charset="0"/>
            </a:endParaRPr>
          </a:p>
        </p:txBody>
      </p:sp>
      <p:sp>
        <p:nvSpPr>
          <p:cNvPr id="161" name="Прямоугольник 160"/>
          <p:cNvSpPr/>
          <p:nvPr/>
        </p:nvSpPr>
        <p:spPr>
          <a:xfrm>
            <a:off x="990810" y="1704664"/>
            <a:ext cx="8472871" cy="1338828"/>
          </a:xfrm>
          <a:prstGeom prst="rect">
            <a:avLst/>
          </a:prstGeom>
        </p:spPr>
        <p:txBody>
          <a:bodyPr wrap="square">
            <a:spAutoFit/>
          </a:bodyPr>
          <a:lstStyle/>
          <a:p>
            <a:pPr marL="342900" indent="-342900" algn="just">
              <a:lnSpc>
                <a:spcPct val="150000"/>
              </a:lnSpc>
              <a:buFont typeface="Courier New" panose="02070309020205020404" pitchFamily="49" charset="0"/>
              <a:buChar char="o"/>
            </a:pPr>
            <a:r>
              <a:rPr lang="az-Latn-AZ" dirty="0" smtClean="0">
                <a:latin typeface="Times New Roman" panose="02020603050405020304" pitchFamily="18" charset="0"/>
                <a:cs typeface="Times New Roman" panose="02020603050405020304" pitchFamily="18" charset="0"/>
              </a:rPr>
              <a:t>RADİOEKOLOGİYA 4.0</a:t>
            </a:r>
          </a:p>
          <a:p>
            <a:pPr marL="342900" indent="-342900" algn="just">
              <a:lnSpc>
                <a:spcPct val="150000"/>
              </a:lnSpc>
              <a:buFont typeface="Courier New" panose="02070309020205020404" pitchFamily="49" charset="0"/>
              <a:buChar char="o"/>
            </a:pPr>
            <a:r>
              <a:rPr lang="az-Latn-AZ" dirty="0" smtClean="0">
                <a:latin typeface="Times New Roman" panose="02020603050405020304" pitchFamily="18" charset="0"/>
                <a:cs typeface="Times New Roman" panose="02020603050405020304" pitchFamily="18" charset="0"/>
              </a:rPr>
              <a:t>ENERJİ 4.0</a:t>
            </a:r>
          </a:p>
          <a:p>
            <a:pPr marL="342900" indent="-342900" algn="just">
              <a:lnSpc>
                <a:spcPct val="150000"/>
              </a:lnSpc>
              <a:buFont typeface="Courier New" panose="02070309020205020404" pitchFamily="49" charset="0"/>
              <a:buChar char="o"/>
            </a:pPr>
            <a:r>
              <a:rPr lang="az-Latn-AZ" dirty="0" smtClean="0">
                <a:latin typeface="Times New Roman" panose="02020603050405020304" pitchFamily="18" charset="0"/>
                <a:cs typeface="Times New Roman" panose="02020603050405020304" pitchFamily="18" charset="0"/>
              </a:rPr>
              <a:t>NƏQLİYYAT 4.0</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178" y="3418083"/>
            <a:ext cx="2740297" cy="2056321"/>
          </a:xfrm>
          <a:prstGeom prst="rect">
            <a:avLst/>
          </a:prstGeom>
        </p:spPr>
      </p:pic>
      <p:pic>
        <p:nvPicPr>
          <p:cNvPr id="20" name="Picture 4" descr="Belə bir peşə var - dəniz neftçisi">
            <a:extLst>
              <a:ext uri="{FF2B5EF4-FFF2-40B4-BE49-F238E27FC236}">
                <a16:creationId xmlns:a16="http://schemas.microsoft.com/office/drawing/2014/main" id="{53D5EB50-67AA-4694-96C9-A5ACB0B74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732" y="3418083"/>
            <a:ext cx="2745293" cy="205632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358646" y="1682369"/>
            <a:ext cx="4572000" cy="1338828"/>
          </a:xfrm>
          <a:prstGeom prst="rect">
            <a:avLst/>
          </a:prstGeom>
        </p:spPr>
        <p:txBody>
          <a:bodyPr>
            <a:spAutoFit/>
          </a:bodyPr>
          <a:lstStyle/>
          <a:p>
            <a:pPr marL="342900" indent="-342900" algn="just">
              <a:lnSpc>
                <a:spcPct val="150000"/>
              </a:lnSpc>
              <a:buFont typeface="Courier New" panose="02070309020205020404" pitchFamily="49" charset="0"/>
              <a:buChar char="o"/>
            </a:pPr>
            <a:r>
              <a:rPr lang="az-Latn-AZ" dirty="0">
                <a:latin typeface="Times New Roman" panose="02020603050405020304" pitchFamily="18" charset="0"/>
                <a:cs typeface="Times New Roman" panose="02020603050405020304" pitchFamily="18" charset="0"/>
              </a:rPr>
              <a:t>XƏRÇƏNG + AI</a:t>
            </a:r>
          </a:p>
          <a:p>
            <a:pPr marL="342900" indent="-342900" algn="just">
              <a:lnSpc>
                <a:spcPct val="150000"/>
              </a:lnSpc>
              <a:buFont typeface="Courier New" panose="02070309020205020404" pitchFamily="49" charset="0"/>
              <a:buChar char="o"/>
            </a:pPr>
            <a:r>
              <a:rPr lang="az-Latn-AZ" dirty="0">
                <a:latin typeface="Times New Roman" panose="02020603050405020304" pitchFamily="18" charset="0"/>
                <a:cs typeface="Times New Roman" panose="02020603050405020304" pitchFamily="18" charset="0"/>
              </a:rPr>
              <a:t>RƏQƏMSAL </a:t>
            </a:r>
            <a:r>
              <a:rPr lang="az-Latn-AZ" dirty="0" smtClean="0">
                <a:latin typeface="Times New Roman" panose="02020603050405020304" pitchFamily="18" charset="0"/>
                <a:cs typeface="Times New Roman" panose="02020603050405020304" pitchFamily="18" charset="0"/>
              </a:rPr>
              <a:t>  TİBB</a:t>
            </a:r>
            <a:endParaRPr lang="az-Latn-AZ" dirty="0">
              <a:latin typeface="Times New Roman" panose="02020603050405020304" pitchFamily="18" charset="0"/>
              <a:cs typeface="Times New Roman" panose="02020603050405020304" pitchFamily="18" charset="0"/>
            </a:endParaRPr>
          </a:p>
          <a:p>
            <a:pPr marL="342900" indent="-342900" algn="just">
              <a:lnSpc>
                <a:spcPct val="150000"/>
              </a:lnSpc>
              <a:buFont typeface="Courier New" panose="02070309020205020404" pitchFamily="49" charset="0"/>
              <a:buChar char="o"/>
            </a:pPr>
            <a:r>
              <a:rPr lang="az-Latn-AZ" dirty="0">
                <a:latin typeface="Times New Roman" panose="02020603050405020304" pitchFamily="18" charset="0"/>
                <a:cs typeface="Times New Roman" panose="02020603050405020304" pitchFamily="18" charset="0"/>
              </a:rPr>
              <a:t>ASTROİNFORMATİKA</a:t>
            </a:r>
          </a:p>
        </p:txBody>
      </p:sp>
      <p:pic>
        <p:nvPicPr>
          <p:cNvPr id="17"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316"/>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9" name="Прямоугольник 18"/>
          <p:cNvSpPr/>
          <p:nvPr/>
        </p:nvSpPr>
        <p:spPr>
          <a:xfrm>
            <a:off x="-30857" y="-11316"/>
            <a:ext cx="9174857" cy="85287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3" name="Прямоугольник 22"/>
          <p:cNvSpPr/>
          <p:nvPr/>
        </p:nvSpPr>
        <p:spPr>
          <a:xfrm>
            <a:off x="-33801" y="164322"/>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VI.FRTEB: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5"/>
          <p:cNvSpPr/>
          <p:nvPr/>
        </p:nvSpPr>
        <p:spPr>
          <a:xfrm>
            <a:off x="1957647" y="151494"/>
            <a:ext cx="6164701"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ELEKTRON  </a:t>
            </a:r>
            <a:r>
              <a:rPr lang="az-Latn-AZ" sz="2400" b="1" spc="300" dirty="0">
                <a:solidFill>
                  <a:schemeClr val="bg1"/>
                </a:solidFill>
                <a:latin typeface="Times New Roman" panose="02020603050405020304" pitchFamily="18" charset="0"/>
                <a:cs typeface="Times New Roman" panose="02020603050405020304" pitchFamily="18" charset="0"/>
              </a:rPr>
              <a:t>ELMİN </a:t>
            </a:r>
            <a:r>
              <a:rPr lang="az-Latn-AZ" sz="2400" b="1" spc="300" dirty="0" smtClean="0">
                <a:solidFill>
                  <a:schemeClr val="bg1"/>
                </a:solidFill>
                <a:latin typeface="Times New Roman" panose="02020603050405020304" pitchFamily="18" charset="0"/>
                <a:cs typeface="Times New Roman" panose="02020603050405020304" pitchFamily="18" charset="0"/>
              </a:rPr>
              <a:t>  VƏZİYYƏTİ</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55</a:t>
            </a:fld>
            <a:r>
              <a:rPr lang="az-Latn-AZ" smtClean="0"/>
              <a:t>/76</a:t>
            </a:r>
            <a:endParaRPr lang="ru-RU" dirty="0"/>
          </a:p>
        </p:txBody>
      </p:sp>
    </p:spTree>
    <p:extLst>
      <p:ext uri="{BB962C8B-B14F-4D97-AF65-F5344CB8AC3E}">
        <p14:creationId xmlns:p14="http://schemas.microsoft.com/office/powerpoint/2010/main" val="896470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6" name="TextBox 25">
            <a:extLst>
              <a:ext uri="{FF2B5EF4-FFF2-40B4-BE49-F238E27FC236}">
                <a16:creationId xmlns:a16="http://schemas.microsoft.com/office/drawing/2014/main" id="{EB1CA56C-B759-8E36-7AF8-21D7B63C4DA9}"/>
              </a:ext>
            </a:extLst>
          </p:cNvPr>
          <p:cNvSpPr txBox="1"/>
          <p:nvPr/>
        </p:nvSpPr>
        <p:spPr>
          <a:xfrm>
            <a:off x="193084" y="1281703"/>
            <a:ext cx="8806327" cy="646331"/>
          </a:xfrm>
          <a:prstGeom prst="rect">
            <a:avLst/>
          </a:prstGeom>
          <a:noFill/>
        </p:spPr>
        <p:txBody>
          <a:bodyPr wrap="square" rtlCol="0">
            <a:spAutoFit/>
          </a:bodyPr>
          <a:lstStyle/>
          <a:p>
            <a:pPr algn="ctr"/>
            <a:r>
              <a:rPr lang="az-Latn-AZ" b="1" dirty="0">
                <a:latin typeface="Times New Roman" panose="02020603050405020304" pitchFamily="18" charset="0"/>
                <a:ea typeface="+mj-ea"/>
                <a:cs typeface="Times New Roman" panose="02020603050405020304" pitchFamily="18" charset="0"/>
              </a:rPr>
              <a:t>ELMİ  MÜƏSSİSƏLƏRİN  SOSİAL  ŞƏBƏKƏLƏRDƏ </a:t>
            </a:r>
            <a:endParaRPr lang="az-Latn-AZ" b="1" dirty="0" smtClean="0">
              <a:latin typeface="Times New Roman" panose="02020603050405020304" pitchFamily="18" charset="0"/>
              <a:ea typeface="+mj-ea"/>
              <a:cs typeface="Times New Roman" panose="02020603050405020304" pitchFamily="18" charset="0"/>
            </a:endParaRPr>
          </a:p>
          <a:p>
            <a:pPr algn="ctr"/>
            <a:r>
              <a:rPr lang="az-Latn-AZ" b="1" dirty="0" smtClean="0">
                <a:latin typeface="Times New Roman" panose="02020603050405020304" pitchFamily="18" charset="0"/>
                <a:ea typeface="+mj-ea"/>
                <a:cs typeface="Times New Roman" panose="02020603050405020304" pitchFamily="18" charset="0"/>
              </a:rPr>
              <a:t>TƏMSİL </a:t>
            </a:r>
            <a:r>
              <a:rPr lang="az-Latn-AZ" b="1" dirty="0">
                <a:latin typeface="Times New Roman" panose="02020603050405020304" pitchFamily="18" charset="0"/>
                <a:ea typeface="+mj-ea"/>
                <a:cs typeface="Times New Roman" panose="02020603050405020304" pitchFamily="18" charset="0"/>
              </a:rPr>
              <a:t>OLUNMA VƏZİYYƏTİ</a:t>
            </a:r>
            <a:endParaRPr lang="ru-RU" b="1" dirty="0">
              <a:latin typeface="Times New Roman" panose="02020603050405020304" pitchFamily="18" charset="0"/>
              <a:ea typeface="+mj-ea"/>
              <a:cs typeface="Times New Roman" panose="02020603050405020304" pitchFamily="18" charset="0"/>
            </a:endParaRPr>
          </a:p>
        </p:txBody>
      </p:sp>
      <p:graphicFrame>
        <p:nvGraphicFramePr>
          <p:cNvPr id="27" name="Таблица 17">
            <a:extLst>
              <a:ext uri="{FF2B5EF4-FFF2-40B4-BE49-F238E27FC236}">
                <a16:creationId xmlns:a16="http://schemas.microsoft.com/office/drawing/2014/main" id="{2E0ECF89-7601-2DE6-743D-D6408D3FBEBA}"/>
              </a:ext>
            </a:extLst>
          </p:cNvPr>
          <p:cNvGraphicFramePr>
            <a:graphicFrameLocks noGrp="1"/>
          </p:cNvGraphicFramePr>
          <p:nvPr>
            <p:extLst>
              <p:ext uri="{D42A27DB-BD31-4B8C-83A1-F6EECF244321}">
                <p14:modId xmlns:p14="http://schemas.microsoft.com/office/powerpoint/2010/main" val="70933296"/>
              </p:ext>
            </p:extLst>
          </p:nvPr>
        </p:nvGraphicFramePr>
        <p:xfrm>
          <a:off x="332566" y="2184047"/>
          <a:ext cx="8767026" cy="2476700"/>
        </p:xfrm>
        <a:graphic>
          <a:graphicData uri="http://schemas.openxmlformats.org/drawingml/2006/table">
            <a:tbl>
              <a:tblPr firstRow="1" bandRow="1">
                <a:tableStyleId>{5940675A-B579-460E-94D1-54222C63F5DA}</a:tableStyleId>
              </a:tblPr>
              <a:tblGrid>
                <a:gridCol w="1027744">
                  <a:extLst>
                    <a:ext uri="{9D8B030D-6E8A-4147-A177-3AD203B41FA5}">
                      <a16:colId xmlns:a16="http://schemas.microsoft.com/office/drawing/2014/main" val="1777461956"/>
                    </a:ext>
                  </a:extLst>
                </a:gridCol>
                <a:gridCol w="1214724">
                  <a:extLst>
                    <a:ext uri="{9D8B030D-6E8A-4147-A177-3AD203B41FA5}">
                      <a16:colId xmlns:a16="http://schemas.microsoft.com/office/drawing/2014/main" val="3389075846"/>
                    </a:ext>
                  </a:extLst>
                </a:gridCol>
                <a:gridCol w="1093076">
                  <a:extLst>
                    <a:ext uri="{9D8B030D-6E8A-4147-A177-3AD203B41FA5}">
                      <a16:colId xmlns:a16="http://schemas.microsoft.com/office/drawing/2014/main" val="3492304795"/>
                    </a:ext>
                  </a:extLst>
                </a:gridCol>
                <a:gridCol w="1114097">
                  <a:extLst>
                    <a:ext uri="{9D8B030D-6E8A-4147-A177-3AD203B41FA5}">
                      <a16:colId xmlns:a16="http://schemas.microsoft.com/office/drawing/2014/main" val="34686027"/>
                    </a:ext>
                  </a:extLst>
                </a:gridCol>
                <a:gridCol w="1177159">
                  <a:extLst>
                    <a:ext uri="{9D8B030D-6E8A-4147-A177-3AD203B41FA5}">
                      <a16:colId xmlns:a16="http://schemas.microsoft.com/office/drawing/2014/main" val="2263296259"/>
                    </a:ext>
                  </a:extLst>
                </a:gridCol>
                <a:gridCol w="924910">
                  <a:extLst>
                    <a:ext uri="{9D8B030D-6E8A-4147-A177-3AD203B41FA5}">
                      <a16:colId xmlns:a16="http://schemas.microsoft.com/office/drawing/2014/main" val="264700052"/>
                    </a:ext>
                  </a:extLst>
                </a:gridCol>
                <a:gridCol w="1090911">
                  <a:extLst>
                    <a:ext uri="{9D8B030D-6E8A-4147-A177-3AD203B41FA5}">
                      <a16:colId xmlns:a16="http://schemas.microsoft.com/office/drawing/2014/main" val="64832150"/>
                    </a:ext>
                  </a:extLst>
                </a:gridCol>
                <a:gridCol w="1124405">
                  <a:extLst>
                    <a:ext uri="{9D8B030D-6E8A-4147-A177-3AD203B41FA5}">
                      <a16:colId xmlns:a16="http://schemas.microsoft.com/office/drawing/2014/main" val="3929078178"/>
                    </a:ext>
                  </a:extLst>
                </a:gridCol>
              </a:tblGrid>
              <a:tr h="1175987">
                <a:tc>
                  <a:txBody>
                    <a:bodyPr/>
                    <a:lstStyle/>
                    <a:p>
                      <a:endParaRPr lang="ru-RU" b="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İnformasiya Texnologiyaları İnstitutu</a:t>
                      </a:r>
                      <a:endParaRPr lang="ru-RU"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Riyaziyyat və Mexanika İnstitutu</a:t>
                      </a:r>
                      <a:endParaRPr lang="ru-RU"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a:solidFill>
                            <a:schemeClr val="tx1"/>
                          </a:solidFill>
                          <a:effectLst/>
                          <a:latin typeface="Times New Roman" panose="02020603050405020304" pitchFamily="18" charset="0"/>
                          <a:ea typeface="+mn-ea"/>
                          <a:cs typeface="Times New Roman" panose="02020603050405020304" pitchFamily="18" charset="0"/>
                        </a:rPr>
                        <a:t>Şamaxı Astrofizika Rəsədxanası</a:t>
                      </a: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Fizika İnstitutu</a:t>
                      </a:r>
                      <a:endParaRPr lang="ru-RU"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İdarəetmə Sistemləri İnstitutu</a:t>
                      </a:r>
                      <a:endParaRPr lang="ru-RU" sz="12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z-Latn-AZ" sz="1200" b="1" kern="1200" dirty="0">
                          <a:solidFill>
                            <a:schemeClr val="tx1"/>
                          </a:solidFill>
                          <a:effectLst/>
                          <a:latin typeface="Times New Roman" panose="02020603050405020304" pitchFamily="18" charset="0"/>
                          <a:ea typeface="+mn-ea"/>
                          <a:cs typeface="Times New Roman" panose="02020603050405020304" pitchFamily="18" charset="0"/>
                        </a:rPr>
                        <a:t>Radiasiya Problemləri İnstitutu </a:t>
                      </a: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92075" indent="0" algn="ctr">
                        <a:lnSpc>
                          <a:spcPct val="115000"/>
                        </a:lnSpc>
                      </a:pPr>
                      <a:r>
                        <a:rPr lang="az-Latn-AZ" sz="1200" b="1" kern="1200" dirty="0" smtClean="0">
                          <a:solidFill>
                            <a:schemeClr val="tx1"/>
                          </a:solidFill>
                          <a:effectLst/>
                          <a:latin typeface="Times New Roman" panose="02020603050405020304" pitchFamily="18" charset="0"/>
                          <a:ea typeface="+mn-ea"/>
                          <a:cs typeface="Times New Roman" panose="02020603050405020304" pitchFamily="18" charset="0"/>
                        </a:rPr>
                        <a:t>Biofizika İnstitutu</a:t>
                      </a: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126735656"/>
                  </a:ext>
                </a:extLst>
              </a:tr>
              <a:tr h="433571">
                <a:tc>
                  <a:txBody>
                    <a:bodyPr/>
                    <a:lstStyle/>
                    <a:p>
                      <a:r>
                        <a:rPr lang="az-Latn-AZ" sz="1400" b="1" kern="1200" dirty="0">
                          <a:solidFill>
                            <a:schemeClr val="tx1"/>
                          </a:solidFill>
                          <a:effectLst/>
                          <a:latin typeface="Times New Roman" panose="02020603050405020304" pitchFamily="18" charset="0"/>
                          <a:ea typeface="+mn-ea"/>
                          <a:cs typeface="Times New Roman" panose="02020603050405020304" pitchFamily="18" charset="0"/>
                        </a:rPr>
                        <a:t>Facebook</a:t>
                      </a:r>
                      <a:endParaRPr lang="ru-RU" sz="1400" b="1" dirty="0">
                        <a:latin typeface="Times New Roman" panose="02020603050405020304" pitchFamily="18" charset="0"/>
                        <a:cs typeface="Times New Roman" panose="02020603050405020304" pitchFamily="18" charset="0"/>
                      </a:endParaRPr>
                    </a:p>
                  </a:txBody>
                  <a:tcPr/>
                </a:tc>
                <a:tc>
                  <a:txBody>
                    <a:bodyPr/>
                    <a:lstStyle/>
                    <a:p>
                      <a:endParaRPr lang="ru-RU" dirty="0"/>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pPr marL="457200" algn="l">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endParaRPr lang="ru-RU" dirty="0"/>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pPr marL="457200" algn="ctr">
                        <a:lnSpc>
                          <a:spcPct val="115000"/>
                        </a:lnSpc>
                        <a:spcAft>
                          <a:spcPts val="1000"/>
                        </a:spcAft>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9885970"/>
                  </a:ext>
                </a:extLst>
              </a:tr>
              <a:tr h="433571">
                <a:tc>
                  <a:txBody>
                    <a:bodyPr/>
                    <a:lstStyle/>
                    <a:p>
                      <a:r>
                        <a:rPr lang="az-Latn-AZ" sz="1400" b="1" kern="1200" dirty="0">
                          <a:solidFill>
                            <a:schemeClr val="tx1"/>
                          </a:solidFill>
                          <a:effectLst/>
                          <a:latin typeface="Times New Roman" panose="02020603050405020304" pitchFamily="18" charset="0"/>
                          <a:ea typeface="+mn-ea"/>
                          <a:cs typeface="Times New Roman" panose="02020603050405020304" pitchFamily="18" charset="0"/>
                        </a:rPr>
                        <a:t>T</a:t>
                      </a:r>
                      <a:r>
                        <a:rPr lang="en-US" sz="1400" b="1" kern="1200" dirty="0">
                          <a:solidFill>
                            <a:schemeClr val="tx1"/>
                          </a:solidFill>
                          <a:effectLst/>
                          <a:latin typeface="Times New Roman" panose="02020603050405020304" pitchFamily="18" charset="0"/>
                          <a:ea typeface="+mn-ea"/>
                          <a:cs typeface="Times New Roman" panose="02020603050405020304" pitchFamily="18" charset="0"/>
                        </a:rPr>
                        <a:t>w</a:t>
                      </a:r>
                      <a:r>
                        <a:rPr lang="az-Latn-AZ" sz="1400" b="1" kern="1200" dirty="0">
                          <a:solidFill>
                            <a:schemeClr val="tx1"/>
                          </a:solidFill>
                          <a:effectLst/>
                          <a:latin typeface="Times New Roman" panose="02020603050405020304" pitchFamily="18" charset="0"/>
                          <a:ea typeface="+mn-ea"/>
                          <a:cs typeface="Times New Roman" panose="02020603050405020304" pitchFamily="18" charset="0"/>
                        </a:rPr>
                        <a:t>itter</a:t>
                      </a:r>
                      <a:endParaRPr lang="ru-RU" sz="1400" b="1" dirty="0">
                        <a:latin typeface="Times New Roman" panose="02020603050405020304" pitchFamily="18" charset="0"/>
                        <a:cs typeface="Times New Roman" panose="02020603050405020304" pitchFamily="18" charset="0"/>
                      </a:endParaRPr>
                    </a:p>
                  </a:txBody>
                  <a:tcPr/>
                </a:tc>
                <a:tc>
                  <a:txBody>
                    <a:bodyPr/>
                    <a:lstStyle/>
                    <a:p>
                      <a:endParaRPr lang="ru-RU" dirty="0"/>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ru-RU"/>
                    </a:p>
                  </a:txBody>
                  <a:tcPr marL="68580" marR="68580" marT="0" marB="0" anchor="ct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5881044"/>
                  </a:ext>
                </a:extLst>
              </a:tr>
              <a:tr h="433571">
                <a:tc>
                  <a:txBody>
                    <a:bodyPr/>
                    <a:lstStyle/>
                    <a:p>
                      <a:r>
                        <a:rPr lang="az-Latn-AZ" sz="1400" b="1" kern="1200" dirty="0">
                          <a:solidFill>
                            <a:schemeClr val="tx1"/>
                          </a:solidFill>
                          <a:effectLst/>
                          <a:latin typeface="Times New Roman" panose="02020603050405020304" pitchFamily="18" charset="0"/>
                          <a:ea typeface="+mn-ea"/>
                          <a:cs typeface="Times New Roman" panose="02020603050405020304" pitchFamily="18" charset="0"/>
                        </a:rPr>
                        <a:t>YouTube</a:t>
                      </a:r>
                      <a:endParaRPr lang="ru-RU" sz="1400" b="1" dirty="0">
                        <a:latin typeface="Times New Roman" panose="02020603050405020304" pitchFamily="18" charset="0"/>
                        <a:cs typeface="Times New Roman" panose="02020603050405020304" pitchFamily="18" charset="0"/>
                      </a:endParaRPr>
                    </a:p>
                  </a:txBody>
                  <a:tcPr/>
                </a:tc>
                <a:tc>
                  <a:txBody>
                    <a:bodyPr/>
                    <a:lstStyle/>
                    <a:p>
                      <a:endParaRPr lang="ru-RU" dirty="0"/>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9A46"/>
                    </a:solidFill>
                  </a:tcP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ru-RU" dirty="0"/>
                    </a:p>
                  </a:txBody>
                  <a:tcPr marL="68580" marR="68580" marT="0" marB="0" anchor="ctr"/>
                </a:tc>
                <a:tc>
                  <a:txBody>
                    <a:bodyPr/>
                    <a:lstStyle/>
                    <a:p>
                      <a:pPr marL="457200" algn="ctr">
                        <a:lnSpc>
                          <a:spcPct val="115000"/>
                        </a:lnSpc>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15000"/>
                        </a:lnSpc>
                        <a:spcAft>
                          <a:spcPts val="1000"/>
                        </a:spcAft>
                      </a:pPr>
                      <a:endParaRPr lang="ru-RU"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0161936"/>
                  </a:ext>
                </a:extLst>
              </a:tr>
            </a:tbl>
          </a:graphicData>
        </a:graphic>
      </p:graphicFrame>
      <p:cxnSp>
        <p:nvCxnSpPr>
          <p:cNvPr id="28" name="Прямая соединительная линия 27">
            <a:extLst>
              <a:ext uri="{FF2B5EF4-FFF2-40B4-BE49-F238E27FC236}">
                <a16:creationId xmlns:a16="http://schemas.microsoft.com/office/drawing/2014/main" id="{4066F761-E8B2-E872-FFCA-704D2601D0B3}"/>
              </a:ext>
            </a:extLst>
          </p:cNvPr>
          <p:cNvCxnSpPr/>
          <p:nvPr/>
        </p:nvCxnSpPr>
        <p:spPr>
          <a:xfrm>
            <a:off x="332566" y="2217921"/>
            <a:ext cx="1006679" cy="1094348"/>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F4C038A-ECBB-5247-2EB6-C015ACEBC72B}"/>
              </a:ext>
            </a:extLst>
          </p:cNvPr>
          <p:cNvSpPr txBox="1"/>
          <p:nvPr/>
        </p:nvSpPr>
        <p:spPr>
          <a:xfrm>
            <a:off x="705678" y="2180413"/>
            <a:ext cx="784567" cy="461665"/>
          </a:xfrm>
          <a:prstGeom prst="rect">
            <a:avLst/>
          </a:prstGeom>
          <a:noFill/>
        </p:spPr>
        <p:txBody>
          <a:bodyPr wrap="square" rtlCol="0">
            <a:spAutoFit/>
          </a:bodyPr>
          <a:lstStyle/>
          <a:p>
            <a:r>
              <a:rPr lang="az-Latn-AZ" sz="1200" b="1" dirty="0">
                <a:latin typeface="Times New Roman" panose="02020603050405020304" pitchFamily="18" charset="0"/>
                <a:cs typeface="Times New Roman" panose="02020603050405020304" pitchFamily="18" charset="0"/>
              </a:rPr>
              <a:t>Elmi müəssisə</a:t>
            </a:r>
            <a:endParaRPr lang="ru-RU" sz="12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2487697-C54E-B4C0-831C-3A41D0F0FD7F}"/>
              </a:ext>
            </a:extLst>
          </p:cNvPr>
          <p:cNvSpPr txBox="1"/>
          <p:nvPr/>
        </p:nvSpPr>
        <p:spPr>
          <a:xfrm>
            <a:off x="378508" y="2828018"/>
            <a:ext cx="960737" cy="461665"/>
          </a:xfrm>
          <a:prstGeom prst="rect">
            <a:avLst/>
          </a:prstGeom>
          <a:noFill/>
        </p:spPr>
        <p:txBody>
          <a:bodyPr wrap="square" rtlCol="0">
            <a:spAutoFit/>
          </a:bodyPr>
          <a:lstStyle/>
          <a:p>
            <a:r>
              <a:rPr lang="az-Latn-AZ" sz="1200" b="1" dirty="0">
                <a:latin typeface="Times New Roman" panose="02020603050405020304" pitchFamily="18" charset="0"/>
                <a:cs typeface="Times New Roman" panose="02020603050405020304" pitchFamily="18" charset="0"/>
              </a:rPr>
              <a:t>Sosial şəbəkə</a:t>
            </a:r>
            <a:endParaRPr lang="ru-RU" sz="1200" b="1" dirty="0">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24" name="Picture 2" descr="C:\Users\hp\Downloads\AMEA logo (aq re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35" name="Прямоугольник 34"/>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6" name="Прямоугольник 35"/>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56</a:t>
            </a:fld>
            <a:r>
              <a:rPr lang="az-Latn-AZ" smtClean="0"/>
              <a:t>/76</a:t>
            </a:r>
            <a:endParaRPr lang="ru-RU" dirty="0"/>
          </a:p>
        </p:txBody>
      </p:sp>
    </p:spTree>
    <p:extLst>
      <p:ext uri="{BB962C8B-B14F-4D97-AF65-F5344CB8AC3E}">
        <p14:creationId xmlns:p14="http://schemas.microsoft.com/office/powerpoint/2010/main" val="4150582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7" name="Прямоугольник 26">
            <a:extLst>
              <a:ext uri="{FF2B5EF4-FFF2-40B4-BE49-F238E27FC236}">
                <a16:creationId xmlns:a16="http://schemas.microsoft.com/office/drawing/2014/main" id="{FF085E3A-FA5D-6A9B-D322-B5BF82478F56}"/>
              </a:ext>
            </a:extLst>
          </p:cNvPr>
          <p:cNvSpPr/>
          <p:nvPr/>
        </p:nvSpPr>
        <p:spPr>
          <a:xfrm>
            <a:off x="5849074" y="1058468"/>
            <a:ext cx="3102131" cy="553998"/>
          </a:xfrm>
          <a:prstGeom prst="rect">
            <a:avLst/>
          </a:prstGeom>
          <a:noFill/>
        </p:spPr>
        <p:txBody>
          <a:bodyPr wrap="none">
            <a:spAutoFit/>
          </a:bodyPr>
          <a:lstStyle/>
          <a:p>
            <a:r>
              <a:rPr lang="az-Latn-AZ" sz="3000" b="1" dirty="0">
                <a:latin typeface="Palatino Linotype" panose="02040502050505030304" pitchFamily="18" charset="0"/>
              </a:rPr>
              <a:t>Ümumi sayı: </a:t>
            </a:r>
            <a:r>
              <a:rPr lang="az-Latn-AZ" sz="3000" b="1" dirty="0" smtClean="0">
                <a:solidFill>
                  <a:srgbClr val="000099"/>
                </a:solidFill>
                <a:latin typeface="Palatino Linotype" panose="02040502050505030304" pitchFamily="18" charset="0"/>
              </a:rPr>
              <a:t>185</a:t>
            </a:r>
            <a:endParaRPr lang="ru-RU" sz="3000" dirty="0">
              <a:solidFill>
                <a:srgbClr val="000099"/>
              </a:solidFill>
            </a:endParaRPr>
          </a:p>
        </p:txBody>
      </p:sp>
      <p:graphicFrame>
        <p:nvGraphicFramePr>
          <p:cNvPr id="5" name="Диаграмма 4"/>
          <p:cNvGraphicFramePr/>
          <p:nvPr>
            <p:extLst>
              <p:ext uri="{D42A27DB-BD31-4B8C-83A1-F6EECF244321}">
                <p14:modId xmlns:p14="http://schemas.microsoft.com/office/powerpoint/2010/main" val="2431438949"/>
              </p:ext>
            </p:extLst>
          </p:nvPr>
        </p:nvGraphicFramePr>
        <p:xfrm>
          <a:off x="563367" y="1624939"/>
          <a:ext cx="7447331" cy="4611067"/>
        </p:xfrm>
        <a:graphic>
          <a:graphicData uri="http://schemas.openxmlformats.org/drawingml/2006/chart">
            <c:chart xmlns:c="http://schemas.openxmlformats.org/drawingml/2006/chart" xmlns:r="http://schemas.openxmlformats.org/officeDocument/2006/relationships" r:id="rId3"/>
          </a:graphicData>
        </a:graphic>
      </p:graphicFrame>
      <p:sp>
        <p:nvSpPr>
          <p:cNvPr id="29" name="Прямоугольник 2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3"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5" name="Прямоугольник 14"/>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1"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57</a:t>
            </a:fld>
            <a:r>
              <a:rPr lang="az-Latn-AZ" smtClean="0"/>
              <a:t>/76</a:t>
            </a:r>
            <a:endParaRPr lang="ru-RU" dirty="0"/>
          </a:p>
        </p:txBody>
      </p:sp>
    </p:spTree>
    <p:extLst>
      <p:ext uri="{BB962C8B-B14F-4D97-AF65-F5344CB8AC3E}">
        <p14:creationId xmlns:p14="http://schemas.microsoft.com/office/powerpoint/2010/main" val="67601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6" name="Прямоугольник 35"/>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18275"/>
            <a:ext cx="9126341" cy="5120418"/>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23977F02-C56D-CCF2-3E16-D341AE08FA69}"/>
              </a:ext>
            </a:extLst>
          </p:cNvPr>
          <p:cNvSpPr/>
          <p:nvPr/>
        </p:nvSpPr>
        <p:spPr>
          <a:xfrm>
            <a:off x="2379706" y="1052694"/>
            <a:ext cx="4645775" cy="417871"/>
          </a:xfrm>
          <a:prstGeom prst="rect">
            <a:avLst/>
          </a:prstGeom>
        </p:spPr>
        <p:txBody>
          <a:bodyPr wrap="square">
            <a:spAutoFit/>
          </a:bodyPr>
          <a:lstStyle/>
          <a:p>
            <a:pPr algn="ctr">
              <a:lnSpc>
                <a:spcPct val="115000"/>
              </a:lnSpc>
              <a:spcAft>
                <a:spcPts val="1000"/>
              </a:spcAft>
              <a:tabLst>
                <a:tab pos="1028700" algn="l"/>
              </a:tabLst>
            </a:pPr>
            <a:r>
              <a:rPr lang="az-Latn-AZ" sz="2000" b="1" dirty="0">
                <a:latin typeface="Times New Roman" panose="02020603050405020304" pitchFamily="18" charset="0"/>
                <a:ea typeface="+mj-ea"/>
                <a:cs typeface="Times New Roman" panose="02020603050405020304" pitchFamily="18" charset="0"/>
              </a:rPr>
              <a:t>ELMİ-POPULYAR</a:t>
            </a:r>
            <a:r>
              <a:rPr lang="az-Latn-A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az-Latn-AZ"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NƏŞRLƏR</a:t>
            </a:r>
            <a:endParaRPr lang="ru-RU" sz="2000" b="1" dirty="0">
              <a:latin typeface="Times New Roman" panose="02020603050405020304" pitchFamily="18" charset="0"/>
              <a:ea typeface="+mj-ea"/>
              <a:cs typeface="Times New Roman" panose="02020603050405020304" pitchFamily="18" charset="0"/>
            </a:endParaRPr>
          </a:p>
        </p:txBody>
      </p:sp>
      <p:sp>
        <p:nvSpPr>
          <p:cNvPr id="27" name="Надпись 2">
            <a:extLst>
              <a:ext uri="{FF2B5EF4-FFF2-40B4-BE49-F238E27FC236}">
                <a16:creationId xmlns:a16="http://schemas.microsoft.com/office/drawing/2014/main" id="{AAC582C0-3247-4A79-25CB-59F14086F2E5}"/>
              </a:ext>
            </a:extLst>
          </p:cNvPr>
          <p:cNvSpPr txBox="1">
            <a:spLocks noChangeArrowheads="1"/>
          </p:cNvSpPr>
          <p:nvPr/>
        </p:nvSpPr>
        <p:spPr bwMode="auto">
          <a:xfrm>
            <a:off x="7519745" y="1964145"/>
            <a:ext cx="1530439" cy="42165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az-Latn-AZ" sz="2000" b="1" dirty="0">
                <a:effectLst/>
                <a:latin typeface="Palatino Linotype"/>
                <a:ea typeface="Calibri"/>
                <a:cs typeface="Times New Roman"/>
              </a:rPr>
              <a:t>Cəmi: </a:t>
            </a:r>
            <a:r>
              <a:rPr lang="az-Latn-AZ" sz="2000" b="1" dirty="0" smtClean="0">
                <a:latin typeface="Palatino Linotype"/>
                <a:ea typeface="Calibri"/>
                <a:cs typeface="Times New Roman"/>
              </a:rPr>
              <a:t>50</a:t>
            </a:r>
            <a:endParaRPr lang="ru-RU" dirty="0">
              <a:effectLst/>
              <a:latin typeface="Calibri"/>
              <a:ea typeface="Calibri"/>
              <a:cs typeface="Times New Roman"/>
            </a:endParaRPr>
          </a:p>
        </p:txBody>
      </p:sp>
      <p:graphicFrame>
        <p:nvGraphicFramePr>
          <p:cNvPr id="39" name="Диаграмма 38">
            <a:extLst>
              <a:ext uri="{FF2B5EF4-FFF2-40B4-BE49-F238E27FC236}">
                <a16:creationId xmlns:a16="http://schemas.microsoft.com/office/drawing/2014/main" id="{D3F5EF88-7236-AD0A-B7DF-34C14281B9A5}"/>
              </a:ext>
            </a:extLst>
          </p:cNvPr>
          <p:cNvGraphicFramePr>
            <a:graphicFrameLocks/>
          </p:cNvGraphicFramePr>
          <p:nvPr>
            <p:extLst>
              <p:ext uri="{D42A27DB-BD31-4B8C-83A1-F6EECF244321}">
                <p14:modId xmlns:p14="http://schemas.microsoft.com/office/powerpoint/2010/main" val="1238670520"/>
              </p:ext>
            </p:extLst>
          </p:nvPr>
        </p:nvGraphicFramePr>
        <p:xfrm>
          <a:off x="397164" y="1269003"/>
          <a:ext cx="8161611" cy="4627671"/>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9" name="Прямоугольник 18"/>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 name="Прямоугольник 20"/>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2"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58</a:t>
            </a:fld>
            <a:r>
              <a:rPr lang="az-Latn-AZ" smtClean="0"/>
              <a:t>/76</a:t>
            </a:r>
            <a:endParaRPr lang="ru-RU" dirty="0"/>
          </a:p>
        </p:txBody>
      </p:sp>
    </p:spTree>
    <p:extLst>
      <p:ext uri="{BB962C8B-B14F-4D97-AF65-F5344CB8AC3E}">
        <p14:creationId xmlns:p14="http://schemas.microsoft.com/office/powerpoint/2010/main" val="2447962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715" y="984822"/>
            <a:ext cx="9125626" cy="5166596"/>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23977F02-C56D-CCF2-3E16-D341AE08FA69}"/>
              </a:ext>
            </a:extLst>
          </p:cNvPr>
          <p:cNvSpPr/>
          <p:nvPr/>
        </p:nvSpPr>
        <p:spPr>
          <a:xfrm>
            <a:off x="2319944" y="1261912"/>
            <a:ext cx="4645775" cy="446276"/>
          </a:xfrm>
          <a:prstGeom prst="rect">
            <a:avLst/>
          </a:prstGeom>
        </p:spPr>
        <p:txBody>
          <a:bodyPr wrap="square">
            <a:spAutoFit/>
          </a:bodyPr>
          <a:lstStyle/>
          <a:p>
            <a:pPr algn="ctr">
              <a:lnSpc>
                <a:spcPct val="115000"/>
              </a:lnSpc>
              <a:spcAft>
                <a:spcPts val="1000"/>
              </a:spcAft>
              <a:tabLst>
                <a:tab pos="1028700" algn="l"/>
              </a:tabLst>
            </a:pPr>
            <a:r>
              <a:rPr lang="az-Latn-AZ" sz="2000" b="1" dirty="0">
                <a:latin typeface="Times New Roman" panose="02020603050405020304" pitchFamily="18" charset="0"/>
                <a:ea typeface="+mj-ea"/>
                <a:cs typeface="Times New Roman" panose="02020603050405020304" pitchFamily="18" charset="0"/>
              </a:rPr>
              <a:t>TV </a:t>
            </a:r>
            <a:r>
              <a:rPr lang="az-Latn-AZ" sz="2000" b="1" dirty="0" smtClean="0">
                <a:latin typeface="Times New Roman" panose="02020603050405020304" pitchFamily="18" charset="0"/>
                <a:ea typeface="+mj-ea"/>
                <a:cs typeface="Times New Roman" panose="02020603050405020304" pitchFamily="18" charset="0"/>
              </a:rPr>
              <a:t>  VƏ   RADİODA   ÇIXIŞLAR</a:t>
            </a:r>
            <a:endParaRPr lang="ru-RU" sz="2000" b="1" dirty="0">
              <a:latin typeface="Times New Roman" panose="02020603050405020304" pitchFamily="18" charset="0"/>
              <a:ea typeface="+mj-ea"/>
              <a:cs typeface="Times New Roman" panose="02020603050405020304" pitchFamily="18" charset="0"/>
            </a:endParaRPr>
          </a:p>
        </p:txBody>
      </p:sp>
      <p:sp>
        <p:nvSpPr>
          <p:cNvPr id="29" name="Надпись 2">
            <a:extLst>
              <a:ext uri="{FF2B5EF4-FFF2-40B4-BE49-F238E27FC236}">
                <a16:creationId xmlns:a16="http://schemas.microsoft.com/office/drawing/2014/main" id="{7DC65471-7132-C2B9-DEC1-B0BB8EC54EB2}"/>
              </a:ext>
            </a:extLst>
          </p:cNvPr>
          <p:cNvSpPr txBox="1">
            <a:spLocks noChangeArrowheads="1"/>
          </p:cNvSpPr>
          <p:nvPr/>
        </p:nvSpPr>
        <p:spPr bwMode="auto">
          <a:xfrm>
            <a:off x="7205761" y="2290098"/>
            <a:ext cx="1530439" cy="42165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az-Latn-AZ" sz="2000" b="1" dirty="0">
                <a:effectLst/>
                <a:latin typeface="Palatino Linotype"/>
                <a:ea typeface="Calibri"/>
                <a:cs typeface="Times New Roman"/>
              </a:rPr>
              <a:t>Cəmi: </a:t>
            </a:r>
            <a:r>
              <a:rPr lang="en-US" sz="2000" b="1" dirty="0" smtClean="0">
                <a:latin typeface="Palatino Linotype"/>
                <a:ea typeface="Calibri"/>
                <a:cs typeface="Times New Roman"/>
              </a:rPr>
              <a:t>6</a:t>
            </a:r>
            <a:r>
              <a:rPr lang="az-Latn-AZ" sz="2000" b="1" dirty="0" smtClean="0">
                <a:latin typeface="Palatino Linotype"/>
                <a:ea typeface="Calibri"/>
                <a:cs typeface="Times New Roman"/>
              </a:rPr>
              <a:t>5</a:t>
            </a:r>
            <a:endParaRPr lang="ru-RU" dirty="0">
              <a:effectLst/>
              <a:latin typeface="Calibri"/>
              <a:ea typeface="Calibri"/>
              <a:cs typeface="Times New Roman"/>
            </a:endParaRPr>
          </a:p>
        </p:txBody>
      </p:sp>
      <p:graphicFrame>
        <p:nvGraphicFramePr>
          <p:cNvPr id="27" name="Диаграмма 26">
            <a:extLst>
              <a:ext uri="{FF2B5EF4-FFF2-40B4-BE49-F238E27FC236}">
                <a16:creationId xmlns:a16="http://schemas.microsoft.com/office/drawing/2014/main" id="{55782291-134A-1F09-275D-217740A0F159}"/>
              </a:ext>
            </a:extLst>
          </p:cNvPr>
          <p:cNvGraphicFramePr>
            <a:graphicFrameLocks/>
          </p:cNvGraphicFramePr>
          <p:nvPr>
            <p:extLst>
              <p:ext uri="{D42A27DB-BD31-4B8C-83A1-F6EECF244321}">
                <p14:modId xmlns:p14="http://schemas.microsoft.com/office/powerpoint/2010/main" val="64758558"/>
              </p:ext>
            </p:extLst>
          </p:nvPr>
        </p:nvGraphicFramePr>
        <p:xfrm>
          <a:off x="387927" y="1708188"/>
          <a:ext cx="8343583" cy="4302286"/>
        </p:xfrm>
        <a:graphic>
          <a:graphicData uri="http://schemas.openxmlformats.org/drawingml/2006/chart">
            <c:chart xmlns:c="http://schemas.openxmlformats.org/drawingml/2006/chart" xmlns:r="http://schemas.openxmlformats.org/officeDocument/2006/relationships" r:id="rId3"/>
          </a:graphicData>
        </a:graphic>
      </p:graphicFrame>
      <p:sp>
        <p:nvSpPr>
          <p:cNvPr id="35" name="Прямоугольник 34"/>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5"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7" name="Прямоугольник 16"/>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1"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59</a:t>
            </a:fld>
            <a:r>
              <a:rPr lang="az-Latn-AZ" smtClean="0"/>
              <a:t>/76</a:t>
            </a:r>
            <a:endParaRPr lang="ru-RU" dirty="0"/>
          </a:p>
        </p:txBody>
      </p:sp>
    </p:spTree>
    <p:extLst>
      <p:ext uri="{BB962C8B-B14F-4D97-AF65-F5344CB8AC3E}">
        <p14:creationId xmlns:p14="http://schemas.microsoft.com/office/powerpoint/2010/main" val="2179893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6481" y="993539"/>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378371" y="2266921"/>
            <a:ext cx="8355725" cy="3046988"/>
          </a:xfrm>
          <a:prstGeom prst="rect">
            <a:avLst/>
          </a:prstGeom>
        </p:spPr>
        <p:txBody>
          <a:bodyPr wrap="square">
            <a:spAutoFit/>
          </a:bodyPr>
          <a:lstStyle/>
          <a:p>
            <a:pPr algn="just">
              <a:lnSpc>
                <a:spcPct val="150000"/>
              </a:lnSpc>
            </a:pPr>
            <a:r>
              <a:rPr lang="az-Latn-AZ" sz="1600" dirty="0">
                <a:latin typeface="Times New Roman" pitchFamily="18" charset="0"/>
                <a:cs typeface="Times New Roman" pitchFamily="18" charset="0"/>
              </a:rPr>
              <a:t>Azərbaycan dilində olan dialoq sistemlərində istifadəçi müraciətinin təsniflənməsi, dil modelinin qurulması və varlıq adlarının təyini məsələlərinin birgə öyrənilməsi üçün transformer əsaslı neyron şəbəkə modeli işlənmişdir. Təklif olunan neyron şəbəkənin öyrədilməsi üçün istifadə olunan məqsəd funksiyası sadalanan məsələlərin məqsəd funksiyalarının bükülməsi olaraq minimallaşdırılır. İşdə göstərilmişdir ki, bu şəkildə qurulmuş neyron şəbəkə istifadəçi müraciətinin təyini ilə yanaşı, tətbiq sahəsini təsvir edən dil modelini də eyni zamanda öyrəndiyindən həmin domendə daha qənaətbəxş nəticələr verir.</a:t>
            </a:r>
            <a:endParaRPr lang="ru-RU" sz="1600" dirty="0">
              <a:latin typeface="Times New Roman" pitchFamily="18" charset="0"/>
              <a:cs typeface="Times New Roman" pitchFamily="18" charset="0"/>
            </a:endParaRPr>
          </a:p>
          <a:p>
            <a:pPr marL="809625" algn="just">
              <a:lnSpc>
                <a:spcPct val="150000"/>
              </a:lnSpc>
            </a:pPr>
            <a:r>
              <a:rPr lang="az-Latn-AZ" sz="1600" b="1" dirty="0" smtClean="0">
                <a:latin typeface="Times New Roman" pitchFamily="18" charset="0"/>
                <a:cs typeface="Times New Roman" pitchFamily="18" charset="0"/>
              </a:rPr>
              <a:t>İcraçı</a:t>
            </a:r>
            <a:r>
              <a:rPr lang="az-Latn-AZ" sz="1600" b="1" dirty="0">
                <a:latin typeface="Times New Roman" pitchFamily="18" charset="0"/>
                <a:cs typeface="Times New Roman" pitchFamily="18" charset="0"/>
              </a:rPr>
              <a:t>: </a:t>
            </a:r>
            <a:r>
              <a:rPr lang="az-Latn-AZ" sz="1600" dirty="0">
                <a:latin typeface="Times New Roman" pitchFamily="18" charset="0"/>
                <a:cs typeface="Times New Roman" pitchFamily="18" charset="0"/>
              </a:rPr>
              <a:t>texnika üzrə fəlsəfə doktoru </a:t>
            </a:r>
            <a:r>
              <a:rPr lang="az-Latn-AZ" sz="1600" b="1" dirty="0">
                <a:latin typeface="Times New Roman" pitchFamily="18" charset="0"/>
                <a:cs typeface="Times New Roman" pitchFamily="18" charset="0"/>
              </a:rPr>
              <a:t>Samir Rüstəmov</a:t>
            </a:r>
            <a:endParaRPr lang="ru-RU" sz="1600" b="1" dirty="0">
              <a:latin typeface="Times New Roman" pitchFamily="18" charset="0"/>
              <a:cs typeface="Times New Roman" pitchFamily="18" charset="0"/>
            </a:endParaRPr>
          </a:p>
        </p:txBody>
      </p:sp>
      <p:sp>
        <p:nvSpPr>
          <p:cNvPr id="12" name="Прямоугольник 1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 name="Прямоугольник 2"/>
          <p:cNvSpPr/>
          <p:nvPr/>
        </p:nvSpPr>
        <p:spPr>
          <a:xfrm>
            <a:off x="2292717" y="1638641"/>
            <a:ext cx="5219699" cy="400110"/>
          </a:xfrm>
          <a:prstGeom prst="rect">
            <a:avLst/>
          </a:prstGeom>
        </p:spPr>
        <p:txBody>
          <a:bodyPr wrap="none">
            <a:spAutoFit/>
          </a:bodyPr>
          <a:lstStyle/>
          <a:p>
            <a:pPr algn="ctr"/>
            <a:r>
              <a:rPr lang="az-Latn-AZ" sz="2000" b="1" dirty="0" smtClean="0">
                <a:latin typeface="Times New Roman" pitchFamily="18" charset="0"/>
                <a:cs typeface="Times New Roman" pitchFamily="18" charset="0"/>
              </a:rPr>
              <a:t>İDARƏETMƏ   SİSTEMLƏRİ   İNSTİTUTU</a:t>
            </a:r>
            <a:endParaRPr lang="az-Latn-AZ" sz="2000" b="1" dirty="0">
              <a:latin typeface="Times New Roman" pitchFamily="18" charset="0"/>
              <a:cs typeface="Times New Roman" pitchFamily="18" charset="0"/>
            </a:endParaRPr>
          </a:p>
        </p:txBody>
      </p:sp>
      <p:sp>
        <p:nvSpPr>
          <p:cNvPr id="22" name="Прямоугольник 21"/>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52274" y="127378"/>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913786" y="113767"/>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4" name="Прямоугольник 13"/>
          <p:cNvSpPr/>
          <p:nvPr/>
        </p:nvSpPr>
        <p:spPr>
          <a:xfrm>
            <a:off x="378371" y="1155224"/>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6</a:t>
            </a:fld>
            <a:r>
              <a:rPr lang="az-Latn-AZ" smtClean="0"/>
              <a:t>/76</a:t>
            </a:r>
            <a:endParaRPr lang="ru-RU" dirty="0"/>
          </a:p>
        </p:txBody>
      </p:sp>
    </p:spTree>
    <p:extLst>
      <p:ext uri="{BB962C8B-B14F-4D97-AF65-F5344CB8AC3E}">
        <p14:creationId xmlns:p14="http://schemas.microsoft.com/office/powerpoint/2010/main" val="2245317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715" y="1126603"/>
            <a:ext cx="9125626" cy="5040442"/>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a:extLst>
              <a:ext uri="{FF2B5EF4-FFF2-40B4-BE49-F238E27FC236}">
                <a16:creationId xmlns:a16="http://schemas.microsoft.com/office/drawing/2014/main" id="{00D07A72-99EE-D360-A4DF-2446344403F9}"/>
              </a:ext>
            </a:extLst>
          </p:cNvPr>
          <p:cNvSpPr/>
          <p:nvPr/>
        </p:nvSpPr>
        <p:spPr>
          <a:xfrm>
            <a:off x="3717670" y="3298675"/>
            <a:ext cx="0" cy="125834"/>
          </a:xfrm>
          <a:prstGeom prst="rect">
            <a:avLst/>
          </a:prstGeom>
          <a:solidFill>
            <a:srgbClr val="8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9" name="Надпись 2">
            <a:extLst>
              <a:ext uri="{FF2B5EF4-FFF2-40B4-BE49-F238E27FC236}">
                <a16:creationId xmlns:a16="http://schemas.microsoft.com/office/drawing/2014/main" id="{3412B8DB-50E6-FF46-9764-70BDA1E09B0D}"/>
              </a:ext>
            </a:extLst>
          </p:cNvPr>
          <p:cNvSpPr txBox="1">
            <a:spLocks noChangeArrowheads="1"/>
          </p:cNvSpPr>
          <p:nvPr/>
        </p:nvSpPr>
        <p:spPr bwMode="auto">
          <a:xfrm>
            <a:off x="7327809" y="2295817"/>
            <a:ext cx="1530439" cy="42165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az-Latn-AZ" sz="2000" b="1" dirty="0">
                <a:effectLst/>
                <a:latin typeface="Palatino Linotype"/>
                <a:ea typeface="Calibri"/>
                <a:cs typeface="Times New Roman"/>
              </a:rPr>
              <a:t>Cəmi: </a:t>
            </a:r>
            <a:r>
              <a:rPr lang="az-Latn-AZ" sz="2000" b="1" dirty="0" smtClean="0">
                <a:latin typeface="Palatino Linotype"/>
                <a:ea typeface="Calibri"/>
                <a:cs typeface="Times New Roman"/>
              </a:rPr>
              <a:t>70</a:t>
            </a:r>
            <a:endParaRPr lang="ru-RU" dirty="0">
              <a:effectLst/>
              <a:latin typeface="Calibri"/>
              <a:ea typeface="Calibri"/>
              <a:cs typeface="Times New Roman"/>
            </a:endParaRPr>
          </a:p>
        </p:txBody>
      </p:sp>
      <p:sp>
        <p:nvSpPr>
          <p:cNvPr id="30" name="TextBox 29">
            <a:extLst>
              <a:ext uri="{FF2B5EF4-FFF2-40B4-BE49-F238E27FC236}">
                <a16:creationId xmlns:a16="http://schemas.microsoft.com/office/drawing/2014/main" id="{69DBC29F-5A03-0085-C0B4-92D33B2B8129}"/>
              </a:ext>
            </a:extLst>
          </p:cNvPr>
          <p:cNvSpPr txBox="1"/>
          <p:nvPr/>
        </p:nvSpPr>
        <p:spPr>
          <a:xfrm>
            <a:off x="1676381" y="1327676"/>
            <a:ext cx="6416648" cy="677108"/>
          </a:xfrm>
          <a:prstGeom prst="rect">
            <a:avLst/>
          </a:prstGeom>
          <a:noFill/>
        </p:spPr>
        <p:txBody>
          <a:bodyPr wrap="square" rtlCol="0">
            <a:spAutoFit/>
          </a:bodyPr>
          <a:lstStyle/>
          <a:p>
            <a:r>
              <a:rPr lang="az-Latn-AZ" sz="2000" b="1" dirty="0" smtClean="0">
                <a:latin typeface="Times New Roman" panose="02020603050405020304" pitchFamily="18" charset="0"/>
                <a:ea typeface="+mj-ea"/>
                <a:cs typeface="Times New Roman" panose="02020603050405020304" pitchFamily="18" charset="0"/>
              </a:rPr>
              <a:t>VEB-SAYTLARDA   ÇIXIŞLAR VƏ  MÜSAHİBƏLƏR</a:t>
            </a:r>
            <a:endParaRPr lang="ru-RU" sz="2000" b="1" dirty="0">
              <a:latin typeface="Times New Roman" panose="02020603050405020304" pitchFamily="18" charset="0"/>
              <a:ea typeface="+mj-ea"/>
              <a:cs typeface="Times New Roman" panose="02020603050405020304" pitchFamily="18" charset="0"/>
            </a:endParaRPr>
          </a:p>
          <a:p>
            <a:endParaRPr lang="ru-RU" dirty="0"/>
          </a:p>
        </p:txBody>
      </p:sp>
      <p:graphicFrame>
        <p:nvGraphicFramePr>
          <p:cNvPr id="26" name="Диаграмма 25">
            <a:extLst>
              <a:ext uri="{FF2B5EF4-FFF2-40B4-BE49-F238E27FC236}">
                <a16:creationId xmlns:a16="http://schemas.microsoft.com/office/drawing/2014/main" id="{A2D8AA47-42A6-B1DC-D415-EFC14769AC1D}"/>
              </a:ext>
            </a:extLst>
          </p:cNvPr>
          <p:cNvGraphicFramePr>
            <a:graphicFrameLocks/>
          </p:cNvGraphicFramePr>
          <p:nvPr>
            <p:extLst>
              <p:ext uri="{D42A27DB-BD31-4B8C-83A1-F6EECF244321}">
                <p14:modId xmlns:p14="http://schemas.microsoft.com/office/powerpoint/2010/main" val="2991992013"/>
              </p:ext>
            </p:extLst>
          </p:nvPr>
        </p:nvGraphicFramePr>
        <p:xfrm>
          <a:off x="618835" y="1828800"/>
          <a:ext cx="7993167" cy="4102840"/>
        </p:xfrm>
        <a:graphic>
          <a:graphicData uri="http://schemas.openxmlformats.org/drawingml/2006/chart">
            <c:chart xmlns:c="http://schemas.openxmlformats.org/drawingml/2006/chart" xmlns:r="http://schemas.openxmlformats.org/officeDocument/2006/relationships" r:id="rId3"/>
          </a:graphicData>
        </a:graphic>
      </p:graphicFrame>
      <p:sp>
        <p:nvSpPr>
          <p:cNvPr id="40" name="Прямоугольник 39"/>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6"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8" name="Прямоугольник 17"/>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1"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60</a:t>
            </a:fld>
            <a:r>
              <a:rPr lang="az-Latn-AZ" smtClean="0"/>
              <a:t>/76</a:t>
            </a:r>
            <a:endParaRPr lang="ru-RU" dirty="0"/>
          </a:p>
        </p:txBody>
      </p:sp>
    </p:spTree>
    <p:extLst>
      <p:ext uri="{BB962C8B-B14F-4D97-AF65-F5344CB8AC3E}">
        <p14:creationId xmlns:p14="http://schemas.microsoft.com/office/powerpoint/2010/main" val="1511448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715" y="1001650"/>
            <a:ext cx="9125626" cy="5140531"/>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Заголовок 1">
            <a:extLst>
              <a:ext uri="{FF2B5EF4-FFF2-40B4-BE49-F238E27FC236}">
                <a16:creationId xmlns:a16="http://schemas.microsoft.com/office/drawing/2014/main" id="{78F957C6-BE87-D8FC-C827-4206455B4E71}"/>
              </a:ext>
            </a:extLst>
          </p:cNvPr>
          <p:cNvSpPr txBox="1">
            <a:spLocks/>
          </p:cNvSpPr>
          <p:nvPr/>
        </p:nvSpPr>
        <p:spPr>
          <a:xfrm>
            <a:off x="-34729" y="1048944"/>
            <a:ext cx="9140217" cy="7317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z-Latn-AZ" sz="2000" b="1" dirty="0">
                <a:latin typeface="Times New Roman" panose="02020603050405020304" pitchFamily="18" charset="0"/>
                <a:cs typeface="Times New Roman" panose="02020603050405020304" pitchFamily="18" charset="0"/>
              </a:rPr>
              <a:t>ELMİ  MÜƏSSİSƏLƏRİN  VEB-SAYTLARINA</a:t>
            </a:r>
          </a:p>
          <a:p>
            <a:pPr algn="ctr">
              <a:lnSpc>
                <a:spcPct val="100000"/>
              </a:lnSpc>
            </a:pPr>
            <a:endParaRPr lang="az-Latn-AZ" sz="900" b="1" dirty="0">
              <a:latin typeface="Times New Roman" panose="02020603050405020304" pitchFamily="18" charset="0"/>
              <a:cs typeface="Times New Roman" panose="02020603050405020304" pitchFamily="18" charset="0"/>
            </a:endParaRPr>
          </a:p>
          <a:p>
            <a:pPr algn="ctr">
              <a:lnSpc>
                <a:spcPct val="100000"/>
              </a:lnSpc>
            </a:pPr>
            <a:r>
              <a:rPr lang="az-Latn-AZ" sz="1000" b="1" dirty="0" smtClean="0">
                <a:latin typeface="Times New Roman" panose="02020603050405020304" pitchFamily="18" charset="0"/>
                <a:cs typeface="Times New Roman" panose="02020603050405020304" pitchFamily="18" charset="0"/>
              </a:rPr>
              <a:t> </a:t>
            </a:r>
            <a:r>
              <a:rPr lang="az-Latn-AZ" sz="2300" b="1" dirty="0" smtClean="0">
                <a:latin typeface="Times New Roman" panose="02020603050405020304" pitchFamily="18" charset="0"/>
                <a:cs typeface="Times New Roman" panose="02020603050405020304" pitchFamily="18" charset="0"/>
              </a:rPr>
              <a:t>  </a:t>
            </a:r>
            <a:r>
              <a:rPr lang="az-Latn-AZ" sz="2000" b="1" dirty="0" smtClean="0">
                <a:latin typeface="Times New Roman" panose="02020603050405020304" pitchFamily="18" charset="0"/>
                <a:cs typeface="Times New Roman" panose="02020603050405020304" pitchFamily="18" charset="0"/>
              </a:rPr>
              <a:t>MÜRACİƏTLƏRİN   STATİSTİKASI</a:t>
            </a:r>
            <a:endParaRPr lang="ru-RU" sz="2000" b="1" dirty="0">
              <a:latin typeface="Times New Roman" panose="02020603050405020304" pitchFamily="18" charset="0"/>
              <a:cs typeface="Times New Roman" panose="02020603050405020304" pitchFamily="18" charset="0"/>
            </a:endParaRPr>
          </a:p>
        </p:txBody>
      </p:sp>
      <p:sp>
        <p:nvSpPr>
          <p:cNvPr id="29" name="Надпись 2">
            <a:extLst>
              <a:ext uri="{FF2B5EF4-FFF2-40B4-BE49-F238E27FC236}">
                <a16:creationId xmlns:a16="http://schemas.microsoft.com/office/drawing/2014/main" id="{2536C3AB-B1FC-6EB8-504C-1FBD6183A091}"/>
              </a:ext>
            </a:extLst>
          </p:cNvPr>
          <p:cNvSpPr txBox="1">
            <a:spLocks noChangeArrowheads="1"/>
          </p:cNvSpPr>
          <p:nvPr/>
        </p:nvSpPr>
        <p:spPr bwMode="auto">
          <a:xfrm>
            <a:off x="7534850" y="2209764"/>
            <a:ext cx="1515334" cy="355803"/>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az-Latn-AZ" sz="1600" b="1" dirty="0">
                <a:effectLst/>
                <a:latin typeface="Times New Roman" panose="02020603050405020304" pitchFamily="18" charset="0"/>
                <a:ea typeface="Calibri"/>
                <a:cs typeface="Times New Roman" panose="02020603050405020304" pitchFamily="18" charset="0"/>
              </a:rPr>
              <a:t>Cəmi: </a:t>
            </a:r>
            <a:r>
              <a:rPr lang="az-Latn-AZ" sz="1600" b="1" dirty="0" smtClean="0">
                <a:latin typeface="Times New Roman" panose="02020603050405020304" pitchFamily="18" charset="0"/>
                <a:ea typeface="Calibri"/>
                <a:cs typeface="Times New Roman" panose="02020603050405020304" pitchFamily="18" charset="0"/>
              </a:rPr>
              <a:t>556 201</a:t>
            </a:r>
            <a:endParaRPr lang="ru-RU" sz="1400" dirty="0">
              <a:effectLst/>
              <a:latin typeface="Times New Roman" panose="02020603050405020304" pitchFamily="18" charset="0"/>
              <a:ea typeface="Calibri"/>
              <a:cs typeface="Times New Roman" panose="02020603050405020304" pitchFamily="18" charset="0"/>
            </a:endParaRPr>
          </a:p>
        </p:txBody>
      </p:sp>
      <p:graphicFrame>
        <p:nvGraphicFramePr>
          <p:cNvPr id="27" name="Диаграмма 26">
            <a:extLst>
              <a:ext uri="{FF2B5EF4-FFF2-40B4-BE49-F238E27FC236}">
                <a16:creationId xmlns:a16="http://schemas.microsoft.com/office/drawing/2014/main" id="{87DFF555-3175-5A16-F658-9A5C87949DC3}"/>
              </a:ext>
            </a:extLst>
          </p:cNvPr>
          <p:cNvGraphicFramePr>
            <a:graphicFrameLocks/>
          </p:cNvGraphicFramePr>
          <p:nvPr>
            <p:extLst>
              <p:ext uri="{D42A27DB-BD31-4B8C-83A1-F6EECF244321}">
                <p14:modId xmlns:p14="http://schemas.microsoft.com/office/powerpoint/2010/main" val="3820203996"/>
              </p:ext>
            </p:extLst>
          </p:nvPr>
        </p:nvGraphicFramePr>
        <p:xfrm>
          <a:off x="591127" y="1943099"/>
          <a:ext cx="8174182" cy="4134427"/>
        </p:xfrm>
        <a:graphic>
          <a:graphicData uri="http://schemas.openxmlformats.org/drawingml/2006/chart">
            <c:chart xmlns:c="http://schemas.openxmlformats.org/drawingml/2006/chart" xmlns:r="http://schemas.openxmlformats.org/officeDocument/2006/relationships" r:id="rId3"/>
          </a:graphicData>
        </a:graphic>
      </p:graphicFrame>
      <p:sp>
        <p:nvSpPr>
          <p:cNvPr id="42" name="Прямоугольник 41"/>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5"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9" name="Прямоугольник 18"/>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 name="Прямоугольник 20"/>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2"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61</a:t>
            </a:fld>
            <a:r>
              <a:rPr lang="az-Latn-AZ" smtClean="0"/>
              <a:t>/76</a:t>
            </a:r>
            <a:endParaRPr lang="ru-RU" dirty="0"/>
          </a:p>
        </p:txBody>
      </p:sp>
    </p:spTree>
    <p:extLst>
      <p:ext uri="{BB962C8B-B14F-4D97-AF65-F5344CB8AC3E}">
        <p14:creationId xmlns:p14="http://schemas.microsoft.com/office/powerpoint/2010/main" val="262195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715" y="1010886"/>
            <a:ext cx="9125626" cy="5125501"/>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Надпись 2">
            <a:extLst>
              <a:ext uri="{FF2B5EF4-FFF2-40B4-BE49-F238E27FC236}">
                <a16:creationId xmlns:a16="http://schemas.microsoft.com/office/drawing/2014/main" id="{A9CAFC7D-7BE0-A43E-D425-E0FDFD1C31A0}"/>
              </a:ext>
            </a:extLst>
          </p:cNvPr>
          <p:cNvSpPr txBox="1">
            <a:spLocks noChangeArrowheads="1"/>
          </p:cNvSpPr>
          <p:nvPr/>
        </p:nvSpPr>
        <p:spPr bwMode="auto">
          <a:xfrm>
            <a:off x="7431051" y="2152461"/>
            <a:ext cx="1530439" cy="42165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az-Latn-AZ" sz="2000" b="1" dirty="0">
                <a:effectLst/>
                <a:latin typeface="Palatino Linotype"/>
                <a:ea typeface="Calibri"/>
                <a:cs typeface="Times New Roman"/>
              </a:rPr>
              <a:t>Cəmi: </a:t>
            </a:r>
            <a:r>
              <a:rPr lang="az-Latn-AZ" sz="2000" b="1" dirty="0" smtClean="0">
                <a:latin typeface="Palatino Linotype"/>
                <a:ea typeface="Calibri"/>
                <a:cs typeface="Times New Roman"/>
              </a:rPr>
              <a:t>1396</a:t>
            </a:r>
            <a:endParaRPr lang="ru-RU" dirty="0">
              <a:effectLst/>
              <a:latin typeface="Calibri"/>
              <a:ea typeface="Calibri"/>
              <a:cs typeface="Times New Roman"/>
            </a:endParaRPr>
          </a:p>
        </p:txBody>
      </p:sp>
      <p:sp>
        <p:nvSpPr>
          <p:cNvPr id="27" name="TextBox 26">
            <a:extLst>
              <a:ext uri="{FF2B5EF4-FFF2-40B4-BE49-F238E27FC236}">
                <a16:creationId xmlns:a16="http://schemas.microsoft.com/office/drawing/2014/main" id="{9A9DA7C1-9117-7C67-FCA2-FC1283F94753}"/>
              </a:ext>
            </a:extLst>
          </p:cNvPr>
          <p:cNvSpPr txBox="1"/>
          <p:nvPr/>
        </p:nvSpPr>
        <p:spPr>
          <a:xfrm>
            <a:off x="1150766" y="1132227"/>
            <a:ext cx="6838682" cy="984885"/>
          </a:xfrm>
          <a:prstGeom prst="rect">
            <a:avLst/>
          </a:prstGeom>
          <a:noFill/>
        </p:spPr>
        <p:txBody>
          <a:bodyPr wrap="square" rtlCol="0">
            <a:spAutoFit/>
          </a:bodyPr>
          <a:lstStyle/>
          <a:p>
            <a:pPr algn="ctr"/>
            <a:r>
              <a:rPr lang="az-Latn-AZ" sz="2000" b="1" dirty="0">
                <a:latin typeface="Times New Roman" panose="02020603050405020304" pitchFamily="18" charset="0"/>
                <a:ea typeface="+mj-ea"/>
                <a:cs typeface="Times New Roman" panose="02020603050405020304" pitchFamily="18" charset="0"/>
              </a:rPr>
              <a:t>ELMİ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MÜƏSSİSƏLƏRİN</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 </a:t>
            </a:r>
            <a:r>
              <a:rPr lang="az-Latn-AZ" sz="2000" b="1" dirty="0">
                <a:latin typeface="Times New Roman" panose="02020603050405020304" pitchFamily="18" charset="0"/>
                <a:ea typeface="+mj-ea"/>
                <a:cs typeface="Times New Roman" panose="02020603050405020304" pitchFamily="18" charset="0"/>
              </a:rPr>
              <a:t>FƏALİYYƏTİNİN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KİV-DƏ </a:t>
            </a:r>
            <a:r>
              <a:rPr lang="az-Latn-AZ" sz="2000" b="1" dirty="0">
                <a:latin typeface="Times New Roman" panose="02020603050405020304" pitchFamily="18" charset="0"/>
                <a:ea typeface="+mj-ea"/>
                <a:cs typeface="Times New Roman" panose="02020603050405020304" pitchFamily="18" charset="0"/>
              </a:rPr>
              <a:t>İŞIQLANDIRILMASI </a:t>
            </a:r>
            <a:endParaRPr lang="ru-RU" sz="2000" b="1" dirty="0">
              <a:latin typeface="Times New Roman" panose="02020603050405020304" pitchFamily="18" charset="0"/>
              <a:ea typeface="+mj-ea"/>
              <a:cs typeface="Times New Roman" panose="02020603050405020304" pitchFamily="18" charset="0"/>
            </a:endParaRPr>
          </a:p>
          <a:p>
            <a:pPr algn="ctr"/>
            <a:endParaRPr lang="ru-RU" dirty="0"/>
          </a:p>
        </p:txBody>
      </p:sp>
      <p:graphicFrame>
        <p:nvGraphicFramePr>
          <p:cNvPr id="36" name="Диаграмма 35">
            <a:extLst>
              <a:ext uri="{FF2B5EF4-FFF2-40B4-BE49-F238E27FC236}">
                <a16:creationId xmlns:a16="http://schemas.microsoft.com/office/drawing/2014/main" id="{E36FA15B-DAFD-3D6A-3432-84BEAEEA9C22}"/>
              </a:ext>
            </a:extLst>
          </p:cNvPr>
          <p:cNvGraphicFramePr>
            <a:graphicFrameLocks/>
          </p:cNvGraphicFramePr>
          <p:nvPr>
            <p:extLst>
              <p:ext uri="{D42A27DB-BD31-4B8C-83A1-F6EECF244321}">
                <p14:modId xmlns:p14="http://schemas.microsoft.com/office/powerpoint/2010/main" val="3277119892"/>
              </p:ext>
            </p:extLst>
          </p:nvPr>
        </p:nvGraphicFramePr>
        <p:xfrm>
          <a:off x="628073" y="1838035"/>
          <a:ext cx="8000084" cy="4037297"/>
        </p:xfrm>
        <a:graphic>
          <a:graphicData uri="http://schemas.openxmlformats.org/drawingml/2006/chart">
            <c:chart xmlns:c="http://schemas.openxmlformats.org/drawingml/2006/chart" xmlns:r="http://schemas.openxmlformats.org/officeDocument/2006/relationships" r:id="rId3"/>
          </a:graphicData>
        </a:graphic>
      </p:graphicFrame>
      <p:sp>
        <p:nvSpPr>
          <p:cNvPr id="38" name="Прямоугольник 37"/>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5"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9" name="Прямоугольник 18"/>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 name="Прямоугольник 20"/>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2"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62</a:t>
            </a:fld>
            <a:r>
              <a:rPr lang="az-Latn-AZ" smtClean="0"/>
              <a:t>/76</a:t>
            </a:r>
            <a:endParaRPr lang="ru-RU" dirty="0"/>
          </a:p>
        </p:txBody>
      </p:sp>
    </p:spTree>
    <p:extLst>
      <p:ext uri="{BB962C8B-B14F-4D97-AF65-F5344CB8AC3E}">
        <p14:creationId xmlns:p14="http://schemas.microsoft.com/office/powerpoint/2010/main" val="918176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715" y="1106939"/>
            <a:ext cx="9125626" cy="5062952"/>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a:extLst>
              <a:ext uri="{FF2B5EF4-FFF2-40B4-BE49-F238E27FC236}">
                <a16:creationId xmlns:a16="http://schemas.microsoft.com/office/drawing/2014/main" id="{1D6EF03C-4517-466E-4E3E-2AA60907A537}"/>
              </a:ext>
            </a:extLst>
          </p:cNvPr>
          <p:cNvSpPr/>
          <p:nvPr/>
        </p:nvSpPr>
        <p:spPr>
          <a:xfrm>
            <a:off x="925716" y="1319566"/>
            <a:ext cx="7831642" cy="800219"/>
          </a:xfrm>
          <a:prstGeom prst="rect">
            <a:avLst/>
          </a:prstGeom>
        </p:spPr>
        <p:txBody>
          <a:bodyPr wrap="square">
            <a:spAutoFit/>
          </a:bodyPr>
          <a:lstStyle/>
          <a:p>
            <a:pPr algn="ctr">
              <a:lnSpc>
                <a:spcPct val="115000"/>
              </a:lnSpc>
              <a:spcAft>
                <a:spcPts val="1000"/>
              </a:spcAft>
              <a:tabLst>
                <a:tab pos="1028700" algn="l"/>
              </a:tabLst>
            </a:pPr>
            <a:r>
              <a:rPr lang="az-Latn-AZ" sz="2000" b="1" dirty="0">
                <a:latin typeface="Times New Roman" panose="02020603050405020304" pitchFamily="18" charset="0"/>
                <a:ea typeface="+mj-ea"/>
                <a:cs typeface="Times New Roman" panose="02020603050405020304" pitchFamily="18" charset="0"/>
              </a:rPr>
              <a:t>ELMİ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MÜƏSSİSƏLƏR</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 </a:t>
            </a:r>
            <a:r>
              <a:rPr lang="az-Latn-AZ" sz="2000" b="1" dirty="0">
                <a:latin typeface="Times New Roman" panose="02020603050405020304" pitchFamily="18" charset="0"/>
                <a:ea typeface="+mj-ea"/>
                <a:cs typeface="Times New Roman" panose="02020603050405020304" pitchFamily="18" charset="0"/>
              </a:rPr>
              <a:t>TƏRƏFİNDƏN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VİKİPEDİYADA </a:t>
            </a:r>
            <a:r>
              <a:rPr lang="az-Latn-AZ" sz="2000" b="1" dirty="0">
                <a:latin typeface="Times New Roman" panose="02020603050405020304" pitchFamily="18" charset="0"/>
                <a:ea typeface="+mj-ea"/>
                <a:cs typeface="Times New Roman" panose="02020603050405020304" pitchFamily="18" charset="0"/>
              </a:rPr>
              <a:t>YARADILAN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MƏQALƏLƏRİN </a:t>
            </a:r>
            <a:r>
              <a:rPr lang="en-US" sz="2000" b="1" dirty="0" smtClean="0">
                <a:latin typeface="Times New Roman" panose="02020603050405020304" pitchFamily="18" charset="0"/>
                <a:ea typeface="+mj-ea"/>
                <a:cs typeface="Times New Roman" panose="02020603050405020304" pitchFamily="18" charset="0"/>
              </a:rPr>
              <a:t>  </a:t>
            </a:r>
            <a:r>
              <a:rPr lang="az-Latn-AZ" sz="2000" b="1" dirty="0" smtClean="0">
                <a:latin typeface="Times New Roman" panose="02020603050405020304" pitchFamily="18" charset="0"/>
                <a:ea typeface="+mj-ea"/>
                <a:cs typeface="Times New Roman" panose="02020603050405020304" pitchFamily="18" charset="0"/>
              </a:rPr>
              <a:t>S</a:t>
            </a:r>
            <a:r>
              <a:rPr lang="en-US" sz="2000" b="1" dirty="0" smtClean="0">
                <a:latin typeface="Times New Roman" panose="02020603050405020304" pitchFamily="18" charset="0"/>
                <a:ea typeface="+mj-ea"/>
                <a:cs typeface="Times New Roman" panose="02020603050405020304" pitchFamily="18" charset="0"/>
              </a:rPr>
              <a:t>AY</a:t>
            </a:r>
            <a:r>
              <a:rPr lang="az-Latn-AZ" sz="2000" b="1" dirty="0" smtClean="0">
                <a:latin typeface="Times New Roman" panose="02020603050405020304" pitchFamily="18" charset="0"/>
                <a:ea typeface="+mj-ea"/>
                <a:cs typeface="Times New Roman" panose="02020603050405020304" pitchFamily="18" charset="0"/>
              </a:rPr>
              <a:t>I</a:t>
            </a:r>
            <a:endParaRPr lang="ru-RU" sz="2000" b="1" dirty="0">
              <a:latin typeface="Times New Roman" panose="02020603050405020304" pitchFamily="18" charset="0"/>
              <a:ea typeface="+mj-ea"/>
              <a:cs typeface="Times New Roman" panose="02020603050405020304" pitchFamily="18" charset="0"/>
            </a:endParaRPr>
          </a:p>
        </p:txBody>
      </p:sp>
      <p:sp>
        <p:nvSpPr>
          <p:cNvPr id="39" name="Прямоугольник 38">
            <a:extLst>
              <a:ext uri="{FF2B5EF4-FFF2-40B4-BE49-F238E27FC236}">
                <a16:creationId xmlns:a16="http://schemas.microsoft.com/office/drawing/2014/main" id="{FA41A7E0-C305-E5E6-4BCF-96589E1B627B}"/>
              </a:ext>
            </a:extLst>
          </p:cNvPr>
          <p:cNvSpPr/>
          <p:nvPr/>
        </p:nvSpPr>
        <p:spPr>
          <a:xfrm>
            <a:off x="7432956" y="2673785"/>
            <a:ext cx="1324402" cy="400110"/>
          </a:xfrm>
          <a:prstGeom prst="rect">
            <a:avLst/>
          </a:prstGeom>
          <a:noFill/>
        </p:spPr>
        <p:txBody>
          <a:bodyPr wrap="none">
            <a:spAutoFit/>
          </a:bodyPr>
          <a:lstStyle/>
          <a:p>
            <a:r>
              <a:rPr lang="az-Latn-AZ" sz="2000" b="1" dirty="0" smtClean="0">
                <a:latin typeface="Palatino Linotype" panose="02040502050505030304" pitchFamily="18" charset="0"/>
              </a:rPr>
              <a:t>Cəmi: 235</a:t>
            </a:r>
            <a:endParaRPr lang="ru-RU" sz="2000" dirty="0"/>
          </a:p>
        </p:txBody>
      </p:sp>
      <p:graphicFrame>
        <p:nvGraphicFramePr>
          <p:cNvPr id="26" name="Диаграмма 25">
            <a:extLst>
              <a:ext uri="{FF2B5EF4-FFF2-40B4-BE49-F238E27FC236}">
                <a16:creationId xmlns:a16="http://schemas.microsoft.com/office/drawing/2014/main" id="{14472609-F2F8-C0EE-65CC-9D9D1814F83F}"/>
              </a:ext>
            </a:extLst>
          </p:cNvPr>
          <p:cNvGraphicFramePr>
            <a:graphicFrameLocks/>
          </p:cNvGraphicFramePr>
          <p:nvPr>
            <p:extLst>
              <p:ext uri="{D42A27DB-BD31-4B8C-83A1-F6EECF244321}">
                <p14:modId xmlns:p14="http://schemas.microsoft.com/office/powerpoint/2010/main" val="979608595"/>
              </p:ext>
            </p:extLst>
          </p:nvPr>
        </p:nvGraphicFramePr>
        <p:xfrm>
          <a:off x="152400" y="1743074"/>
          <a:ext cx="8847012" cy="4343689"/>
        </p:xfrm>
        <a:graphic>
          <a:graphicData uri="http://schemas.openxmlformats.org/drawingml/2006/chart">
            <c:chart xmlns:c="http://schemas.openxmlformats.org/drawingml/2006/chart" xmlns:r="http://schemas.openxmlformats.org/officeDocument/2006/relationships" r:id="rId3"/>
          </a:graphicData>
        </a:graphic>
      </p:graphicFrame>
      <p:sp>
        <p:nvSpPr>
          <p:cNvPr id="28" name="Прямоугольник 27"/>
          <p:cNvSpPr/>
          <p:nvPr/>
        </p:nvSpPr>
        <p:spPr>
          <a:xfrm>
            <a:off x="-22152" y="6216689"/>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pic>
        <p:nvPicPr>
          <p:cNvPr id="15" name="Picture 2" descr="C:\Users\hp\Downloads\AMEA logo (aq re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080"/>
            <a:ext cx="773316" cy="773316"/>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46" y="900608"/>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7" name="Прямоугольник 16"/>
          <p:cNvSpPr/>
          <p:nvPr/>
        </p:nvSpPr>
        <p:spPr>
          <a:xfrm>
            <a:off x="-30857" y="0"/>
            <a:ext cx="9152228" cy="85079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89217" y="173558"/>
            <a:ext cx="2271006" cy="446276"/>
          </a:xfrm>
          <a:prstGeom prst="rect">
            <a:avLst/>
          </a:prstGeom>
        </p:spPr>
        <p:txBody>
          <a:bodyPr wrap="none">
            <a:spAutoFit/>
          </a:bodyPr>
          <a:lstStyle/>
          <a:p>
            <a:r>
              <a:rPr lang="az-Latn-AZ" sz="2300" b="1" spc="300" dirty="0" smtClean="0">
                <a:solidFill>
                  <a:schemeClr val="bg1"/>
                </a:solidFill>
                <a:latin typeface="Times New Roman" panose="02020603050405020304" pitchFamily="18" charset="0"/>
                <a:cs typeface="Times New Roman" panose="02020603050405020304" pitchFamily="18" charset="0"/>
              </a:rPr>
              <a:t>VII.FRTEB: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19" name="Прямоугольник 5"/>
          <p:cNvSpPr/>
          <p:nvPr/>
        </p:nvSpPr>
        <p:spPr>
          <a:xfrm>
            <a:off x="2015843" y="198580"/>
            <a:ext cx="7397538" cy="446276"/>
          </a:xfrm>
          <a:prstGeom prst="rect">
            <a:avLst/>
          </a:prstGeom>
        </p:spPr>
        <p:txBody>
          <a:bodyPr wrap="none">
            <a:spAutoFit/>
          </a:bodyPr>
          <a:lstStyle/>
          <a:p>
            <a:r>
              <a:rPr lang="az-Latn-AZ" sz="2300" b="1" dirty="0">
                <a:solidFill>
                  <a:schemeClr val="bg1"/>
                </a:solidFill>
                <a:latin typeface="Times New Roman" panose="02020603050405020304" pitchFamily="18" charset="0"/>
                <a:cs typeface="Times New Roman" panose="02020603050405020304" pitchFamily="18" charset="0"/>
              </a:rPr>
              <a:t>ELMİN   </a:t>
            </a:r>
            <a:r>
              <a:rPr lang="az-Latn-AZ" sz="2300" b="1" dirty="0" smtClean="0">
                <a:solidFill>
                  <a:schemeClr val="bg1"/>
                </a:solidFill>
                <a:latin typeface="Times New Roman" panose="02020603050405020304" pitchFamily="18" charset="0"/>
                <a:cs typeface="Times New Roman" panose="02020603050405020304" pitchFamily="18" charset="0"/>
              </a:rPr>
              <a:t>POPULYARLAŞDIRILMASI   VƏ  </a:t>
            </a:r>
            <a:r>
              <a:rPr lang="az-Latn-AZ" sz="2300" b="1" dirty="0">
                <a:solidFill>
                  <a:schemeClr val="bg1"/>
                </a:solidFill>
                <a:latin typeface="Times New Roman" panose="02020603050405020304" pitchFamily="18" charset="0"/>
                <a:cs typeface="Times New Roman" panose="02020603050405020304" pitchFamily="18" charset="0"/>
              </a:rPr>
              <a:t>TƏBLİĞİ  </a:t>
            </a:r>
            <a:endParaRPr lang="ru-RU" sz="23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63</a:t>
            </a:fld>
            <a:r>
              <a:rPr lang="az-Latn-AZ" smtClean="0"/>
              <a:t>/76</a:t>
            </a:r>
            <a:endParaRPr lang="ru-RU" dirty="0"/>
          </a:p>
        </p:txBody>
      </p:sp>
    </p:spTree>
    <p:extLst>
      <p:ext uri="{BB962C8B-B14F-4D97-AF65-F5344CB8AC3E}">
        <p14:creationId xmlns:p14="http://schemas.microsoft.com/office/powerpoint/2010/main" val="243884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30857" y="0"/>
            <a:ext cx="9174857" cy="80781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 name="Прямоугольник 20"/>
          <p:cNvSpPr/>
          <p:nvPr/>
        </p:nvSpPr>
        <p:spPr>
          <a:xfrm>
            <a:off x="-61509" y="201266"/>
            <a:ext cx="2192203" cy="400110"/>
          </a:xfrm>
          <a:prstGeom prst="rect">
            <a:avLst/>
          </a:prstGeom>
        </p:spPr>
        <p:txBody>
          <a:bodyPr wrap="none">
            <a:spAutoFit/>
          </a:bodyPr>
          <a:lstStyle/>
          <a:p>
            <a:r>
              <a:rPr lang="az-Latn-AZ" sz="2000" b="1" spc="300" dirty="0" smtClean="0">
                <a:solidFill>
                  <a:schemeClr val="bg1"/>
                </a:solidFill>
                <a:latin typeface="Times New Roman" panose="02020603050405020304" pitchFamily="18" charset="0"/>
                <a:cs typeface="Times New Roman" panose="02020603050405020304" pitchFamily="18" charset="0"/>
              </a:rPr>
              <a:t>VIII.FRTEB: </a:t>
            </a:r>
            <a:endParaRPr lang="ru-RU" sz="2000" b="1" spc="300" dirty="0">
              <a:solidFill>
                <a:schemeClr val="bg1"/>
              </a:solidFill>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1" name="Прямоугольник 10"/>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2665779" y="1142181"/>
            <a:ext cx="3586238" cy="369332"/>
          </a:xfrm>
          <a:prstGeom prst="rect">
            <a:avLst/>
          </a:prstGeom>
        </p:spPr>
        <p:txBody>
          <a:bodyPr wrap="none">
            <a:spAutoFit/>
          </a:bodyPr>
          <a:lstStyle/>
          <a:p>
            <a:pPr algn="ctr"/>
            <a:r>
              <a:rPr lang="az-Latn-AZ" b="1" dirty="0" smtClean="0">
                <a:latin typeface="Times New Roman" panose="02020603050405020304" pitchFamily="18" charset="0"/>
                <a:cs typeface="Times New Roman" panose="02020603050405020304" pitchFamily="18" charset="0"/>
              </a:rPr>
              <a:t>NƏŞR   OLUNAN   JURNALLAR</a:t>
            </a:r>
            <a:endParaRPr lang="az-Latn-AZ"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94581" y="152185"/>
            <a:ext cx="6063135" cy="477054"/>
          </a:xfrm>
          <a:prstGeom prst="rect">
            <a:avLst/>
          </a:prstGeom>
        </p:spPr>
        <p:txBody>
          <a:bodyPr wrap="none">
            <a:spAutoFit/>
          </a:bodyPr>
          <a:lstStyle/>
          <a:p>
            <a:pPr algn="ctr"/>
            <a:r>
              <a:rPr lang="az-Latn-AZ" sz="2500" b="1" spc="300" dirty="0" smtClean="0">
                <a:solidFill>
                  <a:schemeClr val="bg1"/>
                </a:solidFill>
                <a:latin typeface="Times New Roman" panose="02020603050405020304" pitchFamily="18" charset="0"/>
                <a:cs typeface="Times New Roman" panose="02020603050405020304" pitchFamily="18" charset="0"/>
              </a:rPr>
              <a:t>ELMİ-TƏŞKİLATİ   </a:t>
            </a:r>
            <a:r>
              <a:rPr lang="az-Latn-AZ" sz="2500" b="1" spc="300" dirty="0">
                <a:solidFill>
                  <a:schemeClr val="bg1"/>
                </a:solidFill>
                <a:latin typeface="Times New Roman" panose="02020603050405020304" pitchFamily="18" charset="0"/>
                <a:cs typeface="Times New Roman" panose="02020603050405020304" pitchFamily="18" charset="0"/>
              </a:rPr>
              <a:t>FƏALİYYƏT</a:t>
            </a:r>
            <a:endParaRPr lang="ru-RU" sz="2500" b="1" spc="300" dirty="0">
              <a:solidFill>
                <a:schemeClr val="bg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7853" y="6412799"/>
            <a:ext cx="7930222" cy="338554"/>
          </a:xfrm>
          <a:prstGeom prst="rect">
            <a:avLst/>
          </a:prstGeom>
        </p:spPr>
        <p:txBody>
          <a:bodyPr wrap="square">
            <a:spAutoFit/>
          </a:bodyPr>
          <a:lstStyle/>
          <a:p>
            <a:pPr lvl="1" algn="ctr">
              <a:buSzPts val="1200"/>
              <a:tabLst>
                <a:tab pos="180340" algn="l"/>
              </a:tabLst>
            </a:pPr>
            <a:r>
              <a:rPr lang="az-Latn-AZ" sz="1600" b="1" spc="300" dirty="0" smtClean="0">
                <a:latin typeface="Times New Roman" panose="02020603050405020304" pitchFamily="18" charset="0"/>
                <a:cs typeface="Times New Roman" panose="02020603050405020304" pitchFamily="18" charset="0"/>
              </a:rPr>
              <a:t>Ölkə üzrə</a:t>
            </a:r>
            <a:r>
              <a:rPr lang="en-US" sz="1600" b="1" spc="300" dirty="0" smtClean="0">
                <a:latin typeface="Times New Roman" panose="02020603050405020304" pitchFamily="18" charset="0"/>
                <a:cs typeface="Times New Roman" panose="02020603050405020304" pitchFamily="18" charset="0"/>
              </a:rPr>
              <a:t> </a:t>
            </a:r>
            <a:r>
              <a:rPr lang="en-US" sz="1600" b="1" spc="300" dirty="0" err="1" smtClean="0">
                <a:solidFill>
                  <a:srgbClr val="0000CC"/>
                </a:solidFill>
                <a:latin typeface="Times New Roman" panose="02020603050405020304" pitchFamily="18" charset="0"/>
                <a:cs typeface="Times New Roman" panose="02020603050405020304" pitchFamily="18" charset="0"/>
              </a:rPr>
              <a:t>WoS</a:t>
            </a:r>
            <a:r>
              <a:rPr lang="en-US" sz="1600" b="1" spc="300" dirty="0">
                <a:solidFill>
                  <a:srgbClr val="FF0000"/>
                </a:solidFill>
                <a:latin typeface="Times New Roman" panose="02020603050405020304" pitchFamily="18" charset="0"/>
                <a:cs typeface="Times New Roman" panose="02020603050405020304" pitchFamily="18" charset="0"/>
              </a:rPr>
              <a:t> </a:t>
            </a:r>
            <a:r>
              <a:rPr lang="en-US" sz="1600" b="1" spc="300" dirty="0" smtClean="0">
                <a:solidFill>
                  <a:srgbClr val="FF0000"/>
                </a:solidFill>
                <a:latin typeface="Times New Roman" panose="02020603050405020304" pitchFamily="18" charset="0"/>
                <a:cs typeface="Times New Roman" panose="02020603050405020304" pitchFamily="18" charset="0"/>
              </a:rPr>
              <a:t>/ </a:t>
            </a:r>
            <a:r>
              <a:rPr lang="en-US" sz="1600" b="1" spc="300" dirty="0" smtClean="0">
                <a:solidFill>
                  <a:srgbClr val="CC3399"/>
                </a:solidFill>
                <a:latin typeface="Times New Roman" panose="02020603050405020304" pitchFamily="18" charset="0"/>
                <a:cs typeface="Times New Roman" panose="02020603050405020304" pitchFamily="18" charset="0"/>
              </a:rPr>
              <a:t>SCOPUS-da</a:t>
            </a:r>
            <a:r>
              <a:rPr lang="en-US" sz="1600" b="1" spc="300" dirty="0" smtClean="0">
                <a:solidFill>
                  <a:srgbClr val="FF0000"/>
                </a:solidFill>
                <a:latin typeface="Times New Roman" panose="02020603050405020304" pitchFamily="18" charset="0"/>
                <a:cs typeface="Times New Roman" panose="02020603050405020304" pitchFamily="18" charset="0"/>
              </a:rPr>
              <a:t> </a:t>
            </a:r>
            <a:r>
              <a:rPr lang="en-US" sz="1600" b="1" spc="300" dirty="0" err="1" smtClean="0">
                <a:latin typeface="Times New Roman" panose="02020603050405020304" pitchFamily="18" charset="0"/>
                <a:cs typeface="Times New Roman" panose="02020603050405020304" pitchFamily="18" charset="0"/>
              </a:rPr>
              <a:t>olan</a:t>
            </a:r>
            <a:r>
              <a:rPr lang="en-US" sz="1600" b="1" spc="300" dirty="0" smtClean="0">
                <a:latin typeface="Times New Roman" panose="02020603050405020304" pitchFamily="18" charset="0"/>
                <a:cs typeface="Times New Roman" panose="02020603050405020304" pitchFamily="18" charset="0"/>
              </a:rPr>
              <a:t> </a:t>
            </a:r>
            <a:r>
              <a:rPr lang="en-US" sz="1600" b="1" spc="300" dirty="0" err="1" smtClean="0">
                <a:latin typeface="Times New Roman" panose="02020603050405020304" pitchFamily="18" charset="0"/>
                <a:cs typeface="Times New Roman" panose="02020603050405020304" pitchFamily="18" charset="0"/>
              </a:rPr>
              <a:t>jurnallar</a:t>
            </a:r>
            <a:r>
              <a:rPr lang="az-Latn-AZ" sz="1600" b="1" spc="300" dirty="0" smtClean="0">
                <a:latin typeface="Times New Roman" panose="02020603050405020304" pitchFamily="18" charset="0"/>
                <a:cs typeface="Times New Roman" panose="02020603050405020304" pitchFamily="18" charset="0"/>
              </a:rPr>
              <a:t>ın sayı =</a:t>
            </a:r>
            <a:r>
              <a:rPr lang="az-Latn-AZ" sz="1600" b="1" spc="300" dirty="0" smtClean="0">
                <a:solidFill>
                  <a:srgbClr val="0000CC"/>
                </a:solidFill>
                <a:latin typeface="Times New Roman" panose="02020603050405020304" pitchFamily="18" charset="0"/>
                <a:cs typeface="Times New Roman" panose="02020603050405020304" pitchFamily="18" charset="0"/>
              </a:rPr>
              <a:t> 7 </a:t>
            </a:r>
            <a:r>
              <a:rPr lang="az-Latn-AZ" sz="1600" b="1" spc="300" dirty="0" smtClean="0">
                <a:latin typeface="Times New Roman" panose="02020603050405020304" pitchFamily="18" charset="0"/>
                <a:cs typeface="Times New Roman" panose="02020603050405020304" pitchFamily="18" charset="0"/>
              </a:rPr>
              <a:t>/</a:t>
            </a:r>
            <a:r>
              <a:rPr lang="az-Latn-AZ" sz="1600" b="1" spc="300" dirty="0" smtClean="0">
                <a:solidFill>
                  <a:srgbClr val="FF0000"/>
                </a:solidFill>
                <a:latin typeface="Times New Roman" panose="02020603050405020304" pitchFamily="18" charset="0"/>
                <a:cs typeface="Times New Roman" panose="02020603050405020304" pitchFamily="18" charset="0"/>
              </a:rPr>
              <a:t> </a:t>
            </a:r>
            <a:r>
              <a:rPr lang="az-Latn-AZ" sz="1600" b="1" spc="300" dirty="0" smtClean="0">
                <a:solidFill>
                  <a:srgbClr val="CC3399"/>
                </a:solidFill>
                <a:latin typeface="Times New Roman" panose="02020603050405020304" pitchFamily="18" charset="0"/>
                <a:cs typeface="Times New Roman" panose="02020603050405020304" pitchFamily="18" charset="0"/>
              </a:rPr>
              <a:t>11</a:t>
            </a:r>
            <a:r>
              <a:rPr lang="az-Latn-AZ" sz="1600" b="1" spc="300" dirty="0" smtClean="0">
                <a:solidFill>
                  <a:srgbClr val="FF0000"/>
                </a:solidFill>
                <a:latin typeface="Times New Roman" panose="02020603050405020304" pitchFamily="18" charset="0"/>
                <a:cs typeface="Times New Roman" panose="02020603050405020304" pitchFamily="18" charset="0"/>
              </a:rPr>
              <a:t> </a:t>
            </a:r>
            <a:endParaRPr lang="az-Latn-AZ" sz="1600" b="1" spc="300" dirty="0" smtClean="0">
              <a:effectLst/>
              <a:latin typeface="Palatino Linotype" panose="02040502050505030304" pitchFamily="18" charset="0"/>
              <a:ea typeface="Times New Roman" panose="02020603050405020304" pitchFamily="18" charset="0"/>
              <a:cs typeface="Calibri" panose="020F0502020204030204" pitchFamily="34" charset="0"/>
            </a:endParaRPr>
          </a:p>
        </p:txBody>
      </p:sp>
      <p:pic>
        <p:nvPicPr>
          <p:cNvPr id="3" name="Рисунок 2"/>
          <p:cNvPicPr>
            <a:picLocks noChangeAspect="1"/>
          </p:cNvPicPr>
          <p:nvPr/>
        </p:nvPicPr>
        <p:blipFill rotWithShape="1">
          <a:blip r:embed="rId3"/>
          <a:srcRect l="17656" t="24906" r="17396" b="18612"/>
          <a:stretch/>
        </p:blipFill>
        <p:spPr>
          <a:xfrm>
            <a:off x="249858" y="1542201"/>
            <a:ext cx="8602808" cy="4208271"/>
          </a:xfrm>
          <a:prstGeom prst="rect">
            <a:avLst/>
          </a:prstGeom>
        </p:spPr>
      </p:pic>
      <p:sp>
        <p:nvSpPr>
          <p:cNvPr id="2" name="Номер слайда 1"/>
          <p:cNvSpPr>
            <a:spLocks noGrp="1"/>
          </p:cNvSpPr>
          <p:nvPr>
            <p:ph type="sldNum" sz="quarter" idx="4"/>
          </p:nvPr>
        </p:nvSpPr>
        <p:spPr/>
        <p:txBody>
          <a:bodyPr/>
          <a:lstStyle/>
          <a:p>
            <a:fld id="{89AB645D-11EB-416E-90BD-BFA708568006}" type="slidenum">
              <a:rPr lang="ru-RU" smtClean="0"/>
              <a:pPr/>
              <a:t>64</a:t>
            </a:fld>
            <a:r>
              <a:rPr lang="az-Latn-AZ" smtClean="0"/>
              <a:t>/76</a:t>
            </a:r>
            <a:endParaRPr lang="ru-RU" dirty="0"/>
          </a:p>
        </p:txBody>
      </p:sp>
    </p:spTree>
    <p:extLst>
      <p:ext uri="{BB962C8B-B14F-4D97-AF65-F5344CB8AC3E}">
        <p14:creationId xmlns:p14="http://schemas.microsoft.com/office/powerpoint/2010/main" val="424988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6481" y="101696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2" name="TextBox 11"/>
          <p:cNvSpPr txBox="1"/>
          <p:nvPr/>
        </p:nvSpPr>
        <p:spPr>
          <a:xfrm>
            <a:off x="444454" y="1392512"/>
            <a:ext cx="8043763" cy="4489947"/>
          </a:xfrm>
          <a:prstGeom prst="rect">
            <a:avLst/>
          </a:prstGeom>
          <a:noFill/>
        </p:spPr>
        <p:txBody>
          <a:bodyPr wrap="square" rtlCol="0">
            <a:spAutoFit/>
          </a:bodyPr>
          <a:lstStyle/>
          <a:p>
            <a:pPr marL="285750" indent="-285750" algn="just">
              <a:lnSpc>
                <a:spcPct val="150000"/>
              </a:lnSpc>
              <a:spcBef>
                <a:spcPts val="1200"/>
              </a:spcBef>
              <a:spcAft>
                <a:spcPts val="1200"/>
              </a:spcAft>
              <a:buFont typeface="Wingdings" panose="05000000000000000000" pitchFamily="2" charset="2"/>
              <a:buChar char="§"/>
            </a:pPr>
            <a:r>
              <a:rPr lang="az-Latn-AZ" dirty="0" smtClean="0">
                <a:latin typeface="Times New Roman" panose="02020603050405020304" pitchFamily="18" charset="0"/>
                <a:cs typeface="Times New Roman" panose="02020603050405020304" pitchFamily="18" charset="0"/>
              </a:rPr>
              <a:t>Bölmənin Ümumi yığıncağı və Elmi şurasının </a:t>
            </a:r>
            <a:r>
              <a:rPr lang="az-Latn-AZ" b="1" dirty="0" smtClean="0">
                <a:latin typeface="Times New Roman" panose="02020603050405020304" pitchFamily="18" charset="0"/>
                <a:cs typeface="Times New Roman" panose="02020603050405020304" pitchFamily="18" charset="0"/>
              </a:rPr>
              <a:t>7  iclası </a:t>
            </a:r>
            <a:r>
              <a:rPr lang="az-Latn-AZ" dirty="0" smtClean="0">
                <a:latin typeface="Times New Roman" panose="02020603050405020304" pitchFamily="18" charset="0"/>
                <a:cs typeface="Times New Roman" panose="02020603050405020304" pitchFamily="18" charset="0"/>
              </a:rPr>
              <a:t>keçirilmişdir.</a:t>
            </a:r>
          </a:p>
          <a:p>
            <a:pPr marL="285750" indent="-285750" algn="just">
              <a:lnSpc>
                <a:spcPct val="150000"/>
              </a:lnSpc>
              <a:spcBef>
                <a:spcPts val="1200"/>
              </a:spcBef>
              <a:spcAft>
                <a:spcPts val="1200"/>
              </a:spcAft>
              <a:buFont typeface="Wingdings" panose="05000000000000000000" pitchFamily="2" charset="2"/>
              <a:buChar char="§"/>
            </a:pPr>
            <a:r>
              <a:rPr lang="az-Latn-AZ" altLang="en-US" dirty="0" smtClean="0">
                <a:latin typeface="Times New Roman" pitchFamily="18" charset="0"/>
                <a:cs typeface="Times New Roman" pitchFamily="18" charset="0"/>
              </a:rPr>
              <a:t>Respublika </a:t>
            </a:r>
            <a:r>
              <a:rPr lang="en-US" altLang="en-US" dirty="0" smtClean="0">
                <a:latin typeface="Times New Roman" pitchFamily="18" charset="0"/>
                <a:cs typeface="Times New Roman" pitchFamily="18" charset="0"/>
              </a:rPr>
              <a:t> </a:t>
            </a:r>
            <a:r>
              <a:rPr lang="az-Latn-AZ" altLang="en-US" dirty="0">
                <a:latin typeface="Times New Roman" pitchFamily="18" charset="0"/>
                <a:cs typeface="Times New Roman" pitchFamily="18" charset="0"/>
              </a:rPr>
              <a:t>Elmi </a:t>
            </a:r>
            <a:r>
              <a:rPr lang="en-US" altLang="en-US" dirty="0">
                <a:latin typeface="Times New Roman" pitchFamily="18" charset="0"/>
                <a:cs typeface="Times New Roman" pitchFamily="18" charset="0"/>
              </a:rPr>
              <a:t> </a:t>
            </a:r>
            <a:r>
              <a:rPr lang="az-Latn-AZ" altLang="en-US" dirty="0">
                <a:latin typeface="Times New Roman" pitchFamily="18" charset="0"/>
                <a:cs typeface="Times New Roman" pitchFamily="18" charset="0"/>
              </a:rPr>
              <a:t>Tədqiqatların </a:t>
            </a:r>
            <a:r>
              <a:rPr lang="en-US" altLang="en-US" dirty="0">
                <a:latin typeface="Times New Roman" pitchFamily="18" charset="0"/>
                <a:cs typeface="Times New Roman" pitchFamily="18" charset="0"/>
              </a:rPr>
              <a:t> </a:t>
            </a:r>
            <a:r>
              <a:rPr lang="az-Latn-AZ" altLang="en-US" dirty="0">
                <a:latin typeface="Times New Roman" pitchFamily="18" charset="0"/>
                <a:cs typeface="Times New Roman" pitchFamily="18" charset="0"/>
              </a:rPr>
              <a:t>Əlaqələndirilməsi </a:t>
            </a:r>
            <a:r>
              <a:rPr lang="en-US" altLang="en-US" dirty="0">
                <a:latin typeface="Times New Roman" pitchFamily="18" charset="0"/>
                <a:cs typeface="Times New Roman" pitchFamily="18" charset="0"/>
              </a:rPr>
              <a:t> </a:t>
            </a:r>
            <a:r>
              <a:rPr lang="az-Latn-AZ" altLang="en-US" dirty="0" smtClean="0">
                <a:latin typeface="Times New Roman" pitchFamily="18" charset="0"/>
                <a:cs typeface="Times New Roman" pitchFamily="18" charset="0"/>
              </a:rPr>
              <a:t>Şurasının </a:t>
            </a:r>
            <a:r>
              <a:rPr lang="az-Latn-AZ" altLang="en-US" b="1" dirty="0" smtClean="0">
                <a:latin typeface="Times New Roman" pitchFamily="18" charset="0"/>
                <a:cs typeface="Times New Roman" pitchFamily="18" charset="0"/>
              </a:rPr>
              <a:t>Fizika </a:t>
            </a:r>
            <a:r>
              <a:rPr lang="az-Latn-AZ"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az-Latn-AZ" b="1" dirty="0">
                <a:latin typeface="Times New Roman" pitchFamily="18" charset="0"/>
                <a:cs typeface="Times New Roman" pitchFamily="18" charset="0"/>
              </a:rPr>
              <a:t>riyaziyyat </a:t>
            </a:r>
            <a:r>
              <a:rPr lang="en-US" b="1" dirty="0">
                <a:latin typeface="Times New Roman" pitchFamily="18" charset="0"/>
                <a:cs typeface="Times New Roman" pitchFamily="18" charset="0"/>
              </a:rPr>
              <a:t> </a:t>
            </a:r>
            <a:r>
              <a:rPr lang="az-Latn-AZ" b="1" dirty="0">
                <a:latin typeface="Times New Roman" pitchFamily="18" charset="0"/>
                <a:cs typeface="Times New Roman" pitchFamily="18" charset="0"/>
              </a:rPr>
              <a:t>və</a:t>
            </a:r>
            <a:r>
              <a:rPr lang="en-US" b="1" dirty="0">
                <a:latin typeface="Times New Roman" pitchFamily="18" charset="0"/>
                <a:cs typeface="Times New Roman" pitchFamily="18" charset="0"/>
              </a:rPr>
              <a:t> </a:t>
            </a:r>
            <a:r>
              <a:rPr lang="az-Latn-AZ" b="1" dirty="0">
                <a:latin typeface="Times New Roman" pitchFamily="18" charset="0"/>
                <a:cs typeface="Times New Roman" pitchFamily="18" charset="0"/>
              </a:rPr>
              <a:t> texnika</a:t>
            </a:r>
            <a:r>
              <a:rPr lang="en-US" b="1" dirty="0">
                <a:latin typeface="Times New Roman" pitchFamily="18" charset="0"/>
                <a:cs typeface="Times New Roman" pitchFamily="18" charset="0"/>
              </a:rPr>
              <a:t> </a:t>
            </a:r>
            <a:r>
              <a:rPr lang="az-Latn-AZ" b="1" dirty="0">
                <a:latin typeface="Times New Roman" pitchFamily="18" charset="0"/>
                <a:cs typeface="Times New Roman" pitchFamily="18" charset="0"/>
              </a:rPr>
              <a:t> elmləri </a:t>
            </a:r>
            <a:r>
              <a:rPr lang="en-US" b="1" dirty="0">
                <a:latin typeface="Times New Roman" pitchFamily="18" charset="0"/>
                <a:cs typeface="Times New Roman" pitchFamily="18" charset="0"/>
              </a:rPr>
              <a:t> </a:t>
            </a:r>
            <a:r>
              <a:rPr lang="az-Latn-AZ" b="1" dirty="0">
                <a:latin typeface="Times New Roman" pitchFamily="18" charset="0"/>
                <a:cs typeface="Times New Roman" pitchFamily="18" charset="0"/>
              </a:rPr>
              <a:t> üzrə </a:t>
            </a:r>
            <a:r>
              <a:rPr lang="en-US" b="1" dirty="0">
                <a:latin typeface="Times New Roman" pitchFamily="18" charset="0"/>
                <a:cs typeface="Times New Roman" pitchFamily="18" charset="0"/>
              </a:rPr>
              <a:t> </a:t>
            </a:r>
            <a:r>
              <a:rPr lang="az-Latn-AZ" b="1" dirty="0">
                <a:latin typeface="Times New Roman" pitchFamily="18" charset="0"/>
                <a:cs typeface="Times New Roman" pitchFamily="18" charset="0"/>
              </a:rPr>
              <a:t>problem </a:t>
            </a:r>
            <a:r>
              <a:rPr lang="az-Latn-AZ" b="1" dirty="0" smtClean="0">
                <a:latin typeface="Times New Roman" pitchFamily="18" charset="0"/>
                <a:cs typeface="Times New Roman" pitchFamily="18" charset="0"/>
              </a:rPr>
              <a:t>şurasının </a:t>
            </a:r>
            <a:r>
              <a:rPr lang="az-Latn-AZ" dirty="0" smtClean="0">
                <a:latin typeface="Times New Roman" pitchFamily="18" charset="0"/>
                <a:cs typeface="Times New Roman" pitchFamily="18" charset="0"/>
              </a:rPr>
              <a:t>fəaliyyəti:</a:t>
            </a:r>
            <a:endParaRPr lang="ru-RU" altLang="en-US" dirty="0">
              <a:latin typeface="Times New Roman" pitchFamily="18" charset="0"/>
              <a:cs typeface="Times New Roman" pitchFamily="18" charset="0"/>
            </a:endParaRPr>
          </a:p>
          <a:p>
            <a:pPr marL="1255713" indent="-534988" algn="just">
              <a:lnSpc>
                <a:spcPct val="150000"/>
              </a:lnSpc>
              <a:spcBef>
                <a:spcPts val="1200"/>
              </a:spcBef>
              <a:spcAft>
                <a:spcPts val="1200"/>
              </a:spcAft>
              <a:buClr>
                <a:srgbClr val="0028A8"/>
              </a:buClr>
              <a:buFont typeface="Courier New" panose="02070309020205020404" pitchFamily="49" charset="0"/>
              <a:buChar char="o"/>
              <a:tabLst>
                <a:tab pos="1081088" algn="l"/>
              </a:tabLst>
            </a:pPr>
            <a:r>
              <a:rPr lang="az-Latn-AZ" dirty="0" smtClean="0">
                <a:latin typeface="Times New Roman" panose="02020603050405020304" pitchFamily="18" charset="0"/>
                <a:cs typeface="Times New Roman" panose="02020603050405020304" pitchFamily="18" charset="0"/>
              </a:rPr>
              <a:t>İclasların sayı - </a:t>
            </a:r>
            <a:r>
              <a:rPr lang="az-Latn-AZ" b="1" dirty="0" smtClean="0">
                <a:latin typeface="Times New Roman" panose="02020603050405020304" pitchFamily="18" charset="0"/>
                <a:cs typeface="Times New Roman" panose="02020603050405020304" pitchFamily="18" charset="0"/>
              </a:rPr>
              <a:t> 4</a:t>
            </a:r>
          </a:p>
          <a:p>
            <a:pPr marL="1255713" indent="-534988" algn="just">
              <a:lnSpc>
                <a:spcPct val="150000"/>
              </a:lnSpc>
              <a:spcBef>
                <a:spcPts val="1200"/>
              </a:spcBef>
              <a:spcAft>
                <a:spcPts val="1200"/>
              </a:spcAft>
              <a:buClr>
                <a:srgbClr val="0028A8"/>
              </a:buClr>
              <a:buFont typeface="Courier New" panose="02070309020205020404" pitchFamily="49" charset="0"/>
              <a:buChar char="o"/>
              <a:tabLst>
                <a:tab pos="1081088" algn="l"/>
              </a:tabLst>
            </a:pPr>
            <a:r>
              <a:rPr lang="az-Latn-AZ" dirty="0" smtClean="0">
                <a:latin typeface="Times New Roman" panose="02020603050405020304" pitchFamily="18" charset="0"/>
                <a:cs typeface="Times New Roman" panose="02020603050405020304" pitchFamily="18" charset="0"/>
              </a:rPr>
              <a:t>Qeydiyyata alınmış dissertasiya işlərinin sayı: </a:t>
            </a:r>
            <a:endParaRPr lang="az-Latn-AZ" dirty="0">
              <a:latin typeface="Times New Roman" panose="02020603050405020304" pitchFamily="18" charset="0"/>
              <a:cs typeface="Times New Roman" panose="02020603050405020304" pitchFamily="18" charset="0"/>
            </a:endParaRPr>
          </a:p>
          <a:p>
            <a:pPr marL="2244725" indent="-100013" algn="just">
              <a:lnSpc>
                <a:spcPct val="150000"/>
              </a:lnSpc>
              <a:spcBef>
                <a:spcPts val="1200"/>
              </a:spcBef>
              <a:spcAft>
                <a:spcPts val="1200"/>
              </a:spcAft>
              <a:buClr>
                <a:srgbClr val="0028A8"/>
              </a:buClr>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elmlər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doktoru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proqramı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üzrə</a:t>
            </a:r>
            <a:r>
              <a:rPr lang="en-US" dirty="0">
                <a:latin typeface="Times New Roman" panose="02020603050405020304" pitchFamily="18" charset="0"/>
                <a:cs typeface="Times New Roman" panose="02020603050405020304" pitchFamily="18" charset="0"/>
              </a:rPr>
              <a:t> </a:t>
            </a:r>
            <a:r>
              <a:rPr lang="az-Latn-AZ" dirty="0">
                <a:latin typeface="Times New Roman" panose="02020603050405020304" pitchFamily="18" charset="0"/>
                <a:cs typeface="Times New Roman" panose="02020603050405020304" pitchFamily="18" charset="0"/>
              </a:rPr>
              <a:t>– </a:t>
            </a:r>
            <a:r>
              <a:rPr lang="az-Latn-AZ" b="1" dirty="0">
                <a:latin typeface="Times New Roman" panose="02020603050405020304" pitchFamily="18" charset="0"/>
                <a:cs typeface="Times New Roman" panose="02020603050405020304" pitchFamily="18" charset="0"/>
              </a:rPr>
              <a:t>37</a:t>
            </a:r>
            <a:r>
              <a:rPr lang="az-Latn-AZ" altLang="en-US" b="1" dirty="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a:p>
            <a:pPr marL="2244725" indent="-100013" algn="just">
              <a:lnSpc>
                <a:spcPct val="150000"/>
              </a:lnSpc>
              <a:spcBef>
                <a:spcPts val="1200"/>
              </a:spcBef>
              <a:spcAft>
                <a:spcPts val="1200"/>
              </a:spcAft>
              <a:buClr>
                <a:srgbClr val="0028A8"/>
              </a:buClr>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fəlsəfə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doktoru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proqramı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üzr</a:t>
            </a:r>
            <a:r>
              <a:rPr lang="az-Latn-AZ" dirty="0" smtClean="0">
                <a:latin typeface="Times New Roman" panose="02020603050405020304" pitchFamily="18" charset="0"/>
                <a:cs typeface="Times New Roman" panose="02020603050405020304" pitchFamily="18" charset="0"/>
              </a:rPr>
              <a:t>ə   – </a:t>
            </a:r>
            <a:r>
              <a:rPr lang="az-Latn-AZ" b="1" dirty="0" smtClean="0">
                <a:latin typeface="Times New Roman" panose="02020603050405020304" pitchFamily="18" charset="0"/>
                <a:cs typeface="Times New Roman" panose="02020603050405020304" pitchFamily="18" charset="0"/>
              </a:rPr>
              <a:t>160</a:t>
            </a:r>
          </a:p>
        </p:txBody>
      </p:sp>
      <p:sp>
        <p:nvSpPr>
          <p:cNvPr id="18" name="Прямоугольник 17"/>
          <p:cNvSpPr/>
          <p:nvPr/>
        </p:nvSpPr>
        <p:spPr>
          <a:xfrm>
            <a:off x="-30857" y="0"/>
            <a:ext cx="9174857" cy="80781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9" name="Прямоугольник 18"/>
          <p:cNvSpPr/>
          <p:nvPr/>
        </p:nvSpPr>
        <p:spPr>
          <a:xfrm>
            <a:off x="-61509" y="201266"/>
            <a:ext cx="2192203" cy="400110"/>
          </a:xfrm>
          <a:prstGeom prst="rect">
            <a:avLst/>
          </a:prstGeom>
        </p:spPr>
        <p:txBody>
          <a:bodyPr wrap="none">
            <a:spAutoFit/>
          </a:bodyPr>
          <a:lstStyle/>
          <a:p>
            <a:r>
              <a:rPr lang="az-Latn-AZ" sz="2000" b="1" spc="300" dirty="0" smtClean="0">
                <a:solidFill>
                  <a:schemeClr val="bg1"/>
                </a:solidFill>
                <a:latin typeface="Times New Roman" panose="02020603050405020304" pitchFamily="18" charset="0"/>
                <a:cs typeface="Times New Roman" panose="02020603050405020304" pitchFamily="18" charset="0"/>
              </a:rPr>
              <a:t>VIII.FRTEB: </a:t>
            </a:r>
            <a:endParaRPr lang="ru-RU" sz="2000" b="1" spc="300" dirty="0">
              <a:solidFill>
                <a:schemeClr val="bg1"/>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2" name="Прямоугольник 21"/>
          <p:cNvSpPr/>
          <p:nvPr/>
        </p:nvSpPr>
        <p:spPr>
          <a:xfrm>
            <a:off x="1994581" y="152185"/>
            <a:ext cx="6063135" cy="477054"/>
          </a:xfrm>
          <a:prstGeom prst="rect">
            <a:avLst/>
          </a:prstGeom>
        </p:spPr>
        <p:txBody>
          <a:bodyPr wrap="none">
            <a:spAutoFit/>
          </a:bodyPr>
          <a:lstStyle/>
          <a:p>
            <a:pPr algn="ctr"/>
            <a:r>
              <a:rPr lang="az-Latn-AZ" sz="2500" b="1" spc="300" dirty="0" smtClean="0">
                <a:solidFill>
                  <a:schemeClr val="bg1"/>
                </a:solidFill>
                <a:latin typeface="Times New Roman" panose="02020603050405020304" pitchFamily="18" charset="0"/>
                <a:cs typeface="Times New Roman" panose="02020603050405020304" pitchFamily="18" charset="0"/>
              </a:rPr>
              <a:t>ELMİ-TƏŞKİLATİ   </a:t>
            </a:r>
            <a:r>
              <a:rPr lang="az-Latn-AZ" sz="2500" b="1" spc="300" dirty="0">
                <a:solidFill>
                  <a:schemeClr val="bg1"/>
                </a:solidFill>
                <a:latin typeface="Times New Roman" panose="02020603050405020304" pitchFamily="18" charset="0"/>
                <a:cs typeface="Times New Roman" panose="02020603050405020304" pitchFamily="18" charset="0"/>
              </a:rPr>
              <a:t>FƏALİYYƏT</a:t>
            </a:r>
            <a:endParaRPr lang="ru-RU" sz="25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65</a:t>
            </a:fld>
            <a:r>
              <a:rPr lang="az-Latn-AZ" smtClean="0"/>
              <a:t>/76</a:t>
            </a:r>
            <a:endParaRPr lang="ru-RU" dirty="0"/>
          </a:p>
        </p:txBody>
      </p:sp>
    </p:spTree>
    <p:extLst>
      <p:ext uri="{BB962C8B-B14F-4D97-AF65-F5344CB8AC3E}">
        <p14:creationId xmlns:p14="http://schemas.microsoft.com/office/powerpoint/2010/main" val="2729292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33583"/>
            <a:ext cx="9125626" cy="5116869"/>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978655" y="1152605"/>
            <a:ext cx="7887665" cy="1200329"/>
          </a:xfrm>
          <a:prstGeom prst="rect">
            <a:avLst/>
          </a:prstGeom>
        </p:spPr>
        <p:txBody>
          <a:bodyPr wrap="square">
            <a:spAutoFit/>
          </a:bodyPr>
          <a:lstStyle/>
          <a:p>
            <a:pPr lvl="0" algn="just"/>
            <a:r>
              <a:rPr lang="az-Latn-AZ" b="1" dirty="0" smtClean="0">
                <a:latin typeface="Palatino Linotype" pitchFamily="18" charset="0"/>
              </a:rPr>
              <a:t>2019-cu İLDƏN ELMİ MÜƏSSİSƏLƏRİN, ELMİ İŞÇİLƏRİN, DOKTORANT VƏ MAGİSTRLƏRİ</a:t>
            </a:r>
            <a:r>
              <a:rPr lang="en-US" b="1" dirty="0" smtClean="0">
                <a:latin typeface="Palatino Linotype" pitchFamily="18" charset="0"/>
              </a:rPr>
              <a:t>N </a:t>
            </a:r>
            <a:r>
              <a:rPr lang="en-US" b="1" dirty="0" err="1" smtClean="0">
                <a:latin typeface="Palatino Linotype" pitchFamily="18" charset="0"/>
              </a:rPr>
              <a:t>WoS</a:t>
            </a:r>
            <a:r>
              <a:rPr lang="en-US" b="1" dirty="0" smtClean="0">
                <a:latin typeface="Palatino Linotype" pitchFamily="18" charset="0"/>
              </a:rPr>
              <a:t>, </a:t>
            </a:r>
            <a:r>
              <a:rPr lang="az-Latn-AZ" b="1" dirty="0" smtClean="0">
                <a:latin typeface="Palatino Linotype" pitchFamily="18" charset="0"/>
              </a:rPr>
              <a:t>SCOPUS, SPRİNGER VƏ S. KİMİ </a:t>
            </a:r>
            <a:r>
              <a:rPr lang="az-Latn-AZ" b="1" dirty="0" smtClean="0">
                <a:solidFill>
                  <a:srgbClr val="FF0000"/>
                </a:solidFill>
                <a:latin typeface="Palatino Linotype" pitchFamily="18" charset="0"/>
              </a:rPr>
              <a:t>BEYNƏLXALQ ELMİ İNFORMASİYA BAZALARINA ÇIXIŞLARI YOXDUR</a:t>
            </a:r>
            <a:r>
              <a:rPr lang="az-Latn-AZ" b="1" dirty="0" smtClean="0">
                <a:latin typeface="Palatino Linotype" pitchFamily="18" charset="0"/>
              </a:rPr>
              <a:t>:</a:t>
            </a:r>
            <a:endParaRPr lang="en-US" b="1" dirty="0">
              <a:latin typeface="Palatino Linotype" pitchFamily="18" charset="0"/>
            </a:endParaRPr>
          </a:p>
        </p:txBody>
      </p:sp>
      <p:sp>
        <p:nvSpPr>
          <p:cNvPr id="12" name="Прямоугольник 11"/>
          <p:cNvSpPr/>
          <p:nvPr/>
        </p:nvSpPr>
        <p:spPr>
          <a:xfrm>
            <a:off x="1241596" y="2376368"/>
            <a:ext cx="7536873" cy="3789435"/>
          </a:xfrm>
          <a:prstGeom prst="rect">
            <a:avLst/>
          </a:prstGeom>
        </p:spPr>
        <p:txBody>
          <a:bodyPr wrap="square">
            <a:spAutoFit/>
          </a:bodyPr>
          <a:lstStyle/>
          <a:p>
            <a:pPr marL="285750" lvl="0" indent="-285750" algn="just">
              <a:lnSpc>
                <a:spcPct val="150000"/>
              </a:lnSpc>
              <a:buFont typeface="Courier New" panose="02070309020205020404" pitchFamily="49" charset="0"/>
              <a:buChar char="o"/>
            </a:pPr>
            <a:r>
              <a:rPr lang="az-Latn-AZ" b="1" dirty="0" smtClean="0">
                <a:latin typeface="Palatino Linotype" pitchFamily="18" charset="0"/>
              </a:rPr>
              <a:t>BU DA ELMİ MÜƏSSİSƏLƏRDƏ APARILAN TƏDQİQATLARIN KEYFİYYƏTİNƏ BİR BAŞA NEQATİV TƏSİR GÖSTƏRİR</a:t>
            </a:r>
          </a:p>
          <a:p>
            <a:pPr marL="285750" lvl="0" indent="-285750" algn="just">
              <a:lnSpc>
                <a:spcPct val="150000"/>
              </a:lnSpc>
              <a:buFont typeface="Courier New" panose="02070309020205020404" pitchFamily="49" charset="0"/>
              <a:buChar char="o"/>
            </a:pPr>
            <a:r>
              <a:rPr lang="az-Latn-AZ" b="1" dirty="0" smtClean="0">
                <a:latin typeface="Palatino Linotype" pitchFamily="18" charset="0"/>
              </a:rPr>
              <a:t>BU SƏBƏBDƏN ELMİ İŞÇİLƏR VƏ DOKTORANTLAR TƏRƏFİNDƏN BEYNƏLXALQ BAZALARDA İNDEKSLƏŞƏN JURNALLARA TƏQDİM OLUNAN MƏQALƏLƏRİN DƏRCİ EHTİMALI XEYLİ AZALIR</a:t>
            </a:r>
          </a:p>
          <a:p>
            <a:pPr marL="285750" lvl="0" indent="-285750" algn="just">
              <a:lnSpc>
                <a:spcPct val="150000"/>
              </a:lnSpc>
              <a:buFont typeface="Courier New" panose="02070309020205020404" pitchFamily="49" charset="0"/>
              <a:buChar char="o"/>
            </a:pPr>
            <a:r>
              <a:rPr lang="az-Latn-AZ" b="1" dirty="0" smtClean="0">
                <a:latin typeface="Palatino Linotype" pitchFamily="18" charset="0"/>
              </a:rPr>
              <a:t>NƏTİCƏ ETİBARI İLƏ, BU </a:t>
            </a:r>
            <a:r>
              <a:rPr lang="az-Latn-AZ" b="1" dirty="0">
                <a:latin typeface="Palatino Linotype" pitchFamily="18" charset="0"/>
              </a:rPr>
              <a:t>PROBLEM </a:t>
            </a:r>
            <a:r>
              <a:rPr lang="az-Latn-AZ" b="1" dirty="0" smtClean="0">
                <a:latin typeface="Palatino Linotype" pitchFamily="18" charset="0"/>
              </a:rPr>
              <a:t>BEYNƏLXALQ SƏVİYYƏDƏ AZƏRBAYCAN ELMİNİN NÜFUZUNA NEQATİV TƏSİR GÖSTƏRİR</a:t>
            </a:r>
            <a:endParaRPr lang="en-US" b="1" dirty="0">
              <a:latin typeface="Palatino Linotype" pitchFamily="18" charset="0"/>
            </a:endParaRPr>
          </a:p>
        </p:txBody>
      </p:sp>
      <p:grpSp>
        <p:nvGrpSpPr>
          <p:cNvPr id="15" name="Группа 14"/>
          <p:cNvGrpSpPr/>
          <p:nvPr/>
        </p:nvGrpSpPr>
        <p:grpSpPr>
          <a:xfrm>
            <a:off x="148571" y="1364257"/>
            <a:ext cx="681514" cy="694933"/>
            <a:chOff x="8367682" y="1"/>
            <a:chExt cx="681514" cy="694933"/>
          </a:xfrm>
        </p:grpSpPr>
        <p:sp>
          <p:nvSpPr>
            <p:cNvPr id="18" name="Равнобедренный треугольник 17"/>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9" name="Группа 18"/>
            <p:cNvGrpSpPr/>
            <p:nvPr/>
          </p:nvGrpSpPr>
          <p:grpSpPr>
            <a:xfrm>
              <a:off x="8416636" y="73988"/>
              <a:ext cx="581891" cy="620946"/>
              <a:chOff x="8416636" y="73988"/>
              <a:chExt cx="581891" cy="620946"/>
            </a:xfrm>
          </p:grpSpPr>
          <p:sp>
            <p:nvSpPr>
              <p:cNvPr id="21" name="Равнобедренный треугольник 20"/>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3"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9" name="Прямоугольник 2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2" name="Прямоугольник 31"/>
          <p:cNvSpPr/>
          <p:nvPr/>
        </p:nvSpPr>
        <p:spPr>
          <a:xfrm>
            <a:off x="-30857" y="0"/>
            <a:ext cx="9152228" cy="80781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3" name="Прямоугольник 32"/>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2153290" y="13971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66</a:t>
            </a:fld>
            <a:r>
              <a:rPr lang="az-Latn-AZ" smtClean="0"/>
              <a:t>/76</a:t>
            </a:r>
            <a:endParaRPr lang="ru-RU" dirty="0"/>
          </a:p>
        </p:txBody>
      </p:sp>
    </p:spTree>
    <p:extLst>
      <p:ext uri="{BB962C8B-B14F-4D97-AF65-F5344CB8AC3E}">
        <p14:creationId xmlns:p14="http://schemas.microsoft.com/office/powerpoint/2010/main" val="213961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62607"/>
            <a:ext cx="9125626" cy="5098048"/>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189438" y="1152605"/>
            <a:ext cx="7650280" cy="1754326"/>
          </a:xfrm>
          <a:prstGeom prst="rect">
            <a:avLst/>
          </a:prstGeom>
        </p:spPr>
        <p:txBody>
          <a:bodyPr wrap="square">
            <a:spAutoFit/>
          </a:bodyPr>
          <a:lstStyle/>
          <a:p>
            <a:pPr lvl="0" algn="just">
              <a:lnSpc>
                <a:spcPct val="150000"/>
              </a:lnSpc>
            </a:pPr>
            <a:r>
              <a:rPr lang="az-Latn-AZ" b="1" dirty="0" smtClean="0">
                <a:latin typeface="Palatino Linotype" pitchFamily="18" charset="0"/>
              </a:rPr>
              <a:t>ELMİ MÜƏSSİSƏLƏRİN DÖVLƏT TAPŞIRIQLARI VƏ PROQRAMLARI ÇƏRÇİVƏSİNDƏ   HƏYATA KEÇİRDİYİ    İŞLƏRƏ, HƏMÇİNİN ELMİ-EKSPERTİZA FƏALİYYƏTİNƏ   GÖRƏ </a:t>
            </a:r>
            <a:r>
              <a:rPr lang="az-Latn-AZ" b="1" dirty="0" smtClean="0">
                <a:solidFill>
                  <a:srgbClr val="FF0000"/>
                </a:solidFill>
                <a:latin typeface="Palatino Linotype" pitchFamily="18" charset="0"/>
              </a:rPr>
              <a:t>MALİYYƏ    DƏSTƏYİ   GÖSTƏRİLMİR</a:t>
            </a:r>
            <a:r>
              <a:rPr lang="az-Latn-AZ" b="1" dirty="0" smtClean="0">
                <a:latin typeface="Palatino Linotype" pitchFamily="18" charset="0"/>
              </a:rPr>
              <a:t>.</a:t>
            </a:r>
            <a:endParaRPr lang="en-US" b="1" dirty="0">
              <a:latin typeface="Palatino Linotype" pitchFamily="18" charset="0"/>
            </a:endParaRPr>
          </a:p>
        </p:txBody>
      </p:sp>
      <p:sp>
        <p:nvSpPr>
          <p:cNvPr id="12" name="Прямоугольник 11"/>
          <p:cNvSpPr/>
          <p:nvPr/>
        </p:nvSpPr>
        <p:spPr>
          <a:xfrm>
            <a:off x="1966837" y="3078171"/>
            <a:ext cx="6872881" cy="2862322"/>
          </a:xfrm>
          <a:prstGeom prst="rect">
            <a:avLst/>
          </a:prstGeom>
        </p:spPr>
        <p:txBody>
          <a:bodyPr wrap="square">
            <a:spAutoFit/>
          </a:bodyPr>
          <a:lstStyle/>
          <a:p>
            <a:pPr marL="285750" lvl="0" indent="-285750" algn="just">
              <a:lnSpc>
                <a:spcPct val="200000"/>
              </a:lnSpc>
              <a:buFont typeface="Courier New" panose="02070309020205020404" pitchFamily="49" charset="0"/>
              <a:buChar char="o"/>
            </a:pPr>
            <a:r>
              <a:rPr lang="az-Latn-AZ" b="1" dirty="0" smtClean="0">
                <a:latin typeface="Palatino Linotype" pitchFamily="18" charset="0"/>
              </a:rPr>
              <a:t>ANALOJİ İŞLƏRƏ GÖRƏ DİGƏR DÖVLƏT TƏŞKİLATLARI, ÖLKƏDAXİLİ VƏ XARİCİ BİZNES QURUMLARI     MALİYYƏLƏŞDİRİLİR</a:t>
            </a:r>
          </a:p>
          <a:p>
            <a:pPr marL="285750" lvl="0" indent="-285750" algn="just">
              <a:lnSpc>
                <a:spcPct val="200000"/>
              </a:lnSpc>
              <a:buFont typeface="Courier New" panose="02070309020205020404" pitchFamily="49" charset="0"/>
              <a:buChar char="o"/>
            </a:pPr>
            <a:r>
              <a:rPr lang="az-Latn-AZ" b="1" dirty="0" smtClean="0">
                <a:latin typeface="Palatino Linotype" pitchFamily="18" charset="0"/>
              </a:rPr>
              <a:t>ŞÜBHƏSİZ Kİ, BU PROBLEM GÖRÜLƏN İŞLƏRİN KEYFİYYƏTİNƏ   DƏ   TƏSİR   EDİR</a:t>
            </a:r>
            <a:endParaRPr lang="en-US" b="1" dirty="0">
              <a:latin typeface="Palatino Linotype" pitchFamily="18" charset="0"/>
            </a:endParaRPr>
          </a:p>
        </p:txBody>
      </p:sp>
      <p:grpSp>
        <p:nvGrpSpPr>
          <p:cNvPr id="14" name="Группа 13"/>
          <p:cNvGrpSpPr/>
          <p:nvPr/>
        </p:nvGrpSpPr>
        <p:grpSpPr>
          <a:xfrm>
            <a:off x="246741" y="1544283"/>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3" name="Прямоугольник 22"/>
          <p:cNvSpPr/>
          <p:nvPr/>
        </p:nvSpPr>
        <p:spPr>
          <a:xfrm>
            <a:off x="-30857" y="0"/>
            <a:ext cx="9152228" cy="80781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6" name="Прямоугольник 25"/>
          <p:cNvSpPr/>
          <p:nvPr/>
        </p:nvSpPr>
        <p:spPr>
          <a:xfrm>
            <a:off x="2153290" y="13971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67</a:t>
            </a:fld>
            <a:r>
              <a:rPr lang="az-Latn-AZ" smtClean="0"/>
              <a:t>/76</a:t>
            </a:r>
            <a:endParaRPr lang="ru-RU" dirty="0"/>
          </a:p>
        </p:txBody>
      </p:sp>
    </p:spTree>
    <p:extLst>
      <p:ext uri="{BB962C8B-B14F-4D97-AF65-F5344CB8AC3E}">
        <p14:creationId xmlns:p14="http://schemas.microsoft.com/office/powerpoint/2010/main" val="1150573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1551" y="1030651"/>
            <a:ext cx="9125626" cy="5276452"/>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884374" y="1070980"/>
            <a:ext cx="8035707" cy="1077218"/>
          </a:xfrm>
          <a:prstGeom prst="rect">
            <a:avLst/>
          </a:prstGeom>
        </p:spPr>
        <p:txBody>
          <a:bodyPr wrap="square">
            <a:spAutoFit/>
          </a:bodyPr>
          <a:lstStyle/>
          <a:p>
            <a:pPr lvl="0" algn="just"/>
            <a:r>
              <a:rPr lang="az-Latn-AZ" sz="1600" b="1" dirty="0" smtClean="0">
                <a:latin typeface="Palatino Linotype" pitchFamily="18" charset="0"/>
              </a:rPr>
              <a:t>ƏMƏK HAQQINDA CİDDİ FƏRQİN OLMASI SƏBƏBİNDƏN ELMİ KADRLARIN ALİ TƏHSİL MÜƏSSİSƏLƏRİNƏ </a:t>
            </a:r>
            <a:r>
              <a:rPr lang="az-Latn-AZ" sz="1600" b="1" dirty="0" smtClean="0">
                <a:solidFill>
                  <a:srgbClr val="FF0000"/>
                </a:solidFill>
                <a:latin typeface="Palatino Linotype" pitchFamily="18" charset="0"/>
              </a:rPr>
              <a:t>KÜTLƏVİ AXINI PROBLEMİ </a:t>
            </a:r>
            <a:r>
              <a:rPr lang="az-Latn-AZ" sz="1600" b="1" dirty="0" smtClean="0">
                <a:latin typeface="Palatino Linotype" pitchFamily="18" charset="0"/>
              </a:rPr>
              <a:t>VARDIR. ALİM TƏDRİSƏ KEÇDİKDƏ HƏDDƏN ARTIQ DƏRS YÜKÜ ONU ELMİ FƏALİYYƏTDƏN AYIRIR.</a:t>
            </a:r>
            <a:endParaRPr lang="en-US" sz="1600" b="1" dirty="0">
              <a:latin typeface="Palatino Linotype" pitchFamily="18" charset="0"/>
            </a:endParaRPr>
          </a:p>
        </p:txBody>
      </p:sp>
      <p:sp>
        <p:nvSpPr>
          <p:cNvPr id="12" name="Прямоугольник 11"/>
          <p:cNvSpPr/>
          <p:nvPr/>
        </p:nvSpPr>
        <p:spPr>
          <a:xfrm>
            <a:off x="1162050" y="2141279"/>
            <a:ext cx="7973291" cy="4093428"/>
          </a:xfrm>
          <a:prstGeom prst="rect">
            <a:avLst/>
          </a:prstGeom>
        </p:spPr>
        <p:txBody>
          <a:bodyPr wrap="square">
            <a:spAutoFit/>
          </a:bodyPr>
          <a:lstStyle/>
          <a:p>
            <a:pPr marL="285750" lvl="0" indent="-285750" algn="just">
              <a:spcBef>
                <a:spcPts val="600"/>
              </a:spcBef>
              <a:spcAft>
                <a:spcPts val="600"/>
              </a:spcAft>
              <a:buFont typeface="Courier New" panose="02070309020205020404" pitchFamily="49" charset="0"/>
              <a:buChar char="o"/>
            </a:pPr>
            <a:r>
              <a:rPr lang="az-Latn-AZ" sz="1500" b="1" dirty="0" smtClean="0">
                <a:latin typeface="Palatino Linotype" pitchFamily="18" charset="0"/>
              </a:rPr>
              <a:t>YAXŞI OLAR Kİ, ELMİ MÜƏSSİSƏLƏR İLƏ ALİ TƏHSİL MÜƏSSİSƏLƏRİ MÜQAVİLƏLƏR ƏSASINDA MÜNASİBƏTLƏR QURSUN: </a:t>
            </a:r>
          </a:p>
          <a:p>
            <a:pPr marL="989013" lvl="0" indent="-285750" algn="just">
              <a:lnSpc>
                <a:spcPct val="150000"/>
              </a:lnSpc>
              <a:buFont typeface="Wingdings" panose="05000000000000000000" pitchFamily="2" charset="2"/>
              <a:buChar char="Ø"/>
            </a:pPr>
            <a:r>
              <a:rPr lang="az-Latn-AZ" sz="1500" b="1" dirty="0" smtClean="0">
                <a:latin typeface="Palatino Linotype" pitchFamily="18" charset="0"/>
              </a:rPr>
              <a:t>ALİMLƏR ELMİ FƏALİYYƏTDƏN AYRILMADAN QİSMƏN TƏDRİSƏ, XÜSUSƏN DƏ MAGİSTR VƏ FƏLSƏFƏ DOKTORU HAZIRLIĞI İŞLƏRİNƏ CƏLB OLUNSUN</a:t>
            </a:r>
          </a:p>
          <a:p>
            <a:pPr marL="989013" lvl="0" indent="-285750" algn="just">
              <a:lnSpc>
                <a:spcPct val="150000"/>
              </a:lnSpc>
              <a:buFont typeface="Wingdings" panose="05000000000000000000" pitchFamily="2" charset="2"/>
              <a:buChar char="Ø"/>
            </a:pPr>
            <a:r>
              <a:rPr lang="az-Latn-AZ" sz="1500" b="1" dirty="0" smtClean="0">
                <a:latin typeface="Palatino Linotype" pitchFamily="18" charset="0"/>
              </a:rPr>
              <a:t>ALİ TƏHSİL MÜƏSSİSƏLƏRİNİN MÜƏLLİMLƏRİ MÜVAFİQ ELMİ MÜƏSSİSƏLƏRDƏ İXTİSASARTIRMA, STAJKEÇMƏ KURSLARINA GÖNDƏRİLSİN</a:t>
            </a:r>
          </a:p>
          <a:p>
            <a:pPr marL="989013" lvl="0" indent="-285750" algn="just">
              <a:lnSpc>
                <a:spcPct val="150000"/>
              </a:lnSpc>
              <a:buFont typeface="Wingdings" panose="05000000000000000000" pitchFamily="2" charset="2"/>
              <a:buChar char="Ø"/>
            </a:pPr>
            <a:r>
              <a:rPr lang="az-Latn-AZ" sz="1500" b="1" dirty="0" smtClean="0">
                <a:latin typeface="Palatino Linotype" pitchFamily="18" charset="0"/>
              </a:rPr>
              <a:t>ELM VƏ ALİ TƏHSİL MÜƏSSİSƏLƏRİ BİRGƏ DƏRSLİKLƏR, TƏDRİS VƏSAİTLƏRİ HAZIRLASINLAR, BEYNƏLXALQ SƏVİYYƏDƏ NÜFUZ QAZANMIŞ DƏRSLİKLƏRİ AZƏRBAYCAN DİLİNƏ TƏRCÜMƏ ETSİNLƏR.</a:t>
            </a:r>
            <a:endParaRPr lang="en-US" sz="1500" b="1" dirty="0">
              <a:latin typeface="Palatino Linotype" pitchFamily="18" charset="0"/>
            </a:endParaRPr>
          </a:p>
        </p:txBody>
      </p:sp>
      <p:grpSp>
        <p:nvGrpSpPr>
          <p:cNvPr id="14" name="Группа 13"/>
          <p:cNvGrpSpPr/>
          <p:nvPr/>
        </p:nvGrpSpPr>
        <p:grpSpPr>
          <a:xfrm>
            <a:off x="68416" y="1107622"/>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3" name="Прямоугольник 22"/>
          <p:cNvSpPr/>
          <p:nvPr/>
        </p:nvSpPr>
        <p:spPr>
          <a:xfrm>
            <a:off x="-30857" y="0"/>
            <a:ext cx="9152228" cy="80781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6" name="Прямоугольник 25"/>
          <p:cNvSpPr/>
          <p:nvPr/>
        </p:nvSpPr>
        <p:spPr>
          <a:xfrm>
            <a:off x="2153290" y="13971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68</a:t>
            </a:fld>
            <a:r>
              <a:rPr lang="az-Latn-AZ" smtClean="0"/>
              <a:t>/76</a:t>
            </a:r>
            <a:endParaRPr lang="ru-RU" dirty="0"/>
          </a:p>
        </p:txBody>
      </p:sp>
    </p:spTree>
    <p:extLst>
      <p:ext uri="{BB962C8B-B14F-4D97-AF65-F5344CB8AC3E}">
        <p14:creationId xmlns:p14="http://schemas.microsoft.com/office/powerpoint/2010/main" val="381310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Прямоугольник 34"/>
          <p:cNvSpPr/>
          <p:nvPr/>
        </p:nvSpPr>
        <p:spPr>
          <a:xfrm>
            <a:off x="7970981" y="6337038"/>
            <a:ext cx="1171125"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62607"/>
            <a:ext cx="9125626" cy="5149977"/>
          </a:xfrm>
          <a:prstGeom prst="rect">
            <a:avLst/>
          </a:prstGeom>
          <a:solidFill>
            <a:srgbClr val="FBE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sz="1600"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054957" y="1153049"/>
            <a:ext cx="7799154" cy="1938992"/>
          </a:xfrm>
          <a:prstGeom prst="rect">
            <a:avLst/>
          </a:prstGeom>
        </p:spPr>
        <p:txBody>
          <a:bodyPr wrap="square">
            <a:spAutoFit/>
          </a:bodyPr>
          <a:lstStyle/>
          <a:p>
            <a:pPr lvl="0" algn="just">
              <a:lnSpc>
                <a:spcPct val="150000"/>
              </a:lnSpc>
            </a:pPr>
            <a:r>
              <a:rPr lang="az-Latn-AZ" sz="1600" b="1" dirty="0" smtClean="0">
                <a:latin typeface="Palatino Linotype" pitchFamily="18" charset="0"/>
              </a:rPr>
              <a:t>ELMİ MÜƏSSİSƏLƏRDƏ ÇALIŞAN ELMİ İŞÇİLƏRİN VƏ MÜTƏXƏSSİSLƏRİN ƏMƏYİNİN ÖDƏNİLMƏSİ VƏ STİMULLAŞDIRIL-MASI ÜÇÜN TƏCİLİ OLARAQ ÖLKƏ VƏ BEYNƏLXALQ SƏVİYYƏDƏ QABAQCIL TƏCRÜBƏNİ RƏHBƏR TUTARAQ </a:t>
            </a:r>
            <a:r>
              <a:rPr lang="az-Latn-AZ" sz="1600" b="1" dirty="0" smtClean="0">
                <a:solidFill>
                  <a:srgbClr val="FF0000"/>
                </a:solidFill>
                <a:latin typeface="Palatino Linotype" pitchFamily="18" charset="0"/>
              </a:rPr>
              <a:t>MÜTƏRƏQQİ MEXANİZMLƏR    İŞLƏNİLMƏLİDİR</a:t>
            </a:r>
            <a:r>
              <a:rPr lang="en-US" sz="1600" b="1" dirty="0">
                <a:solidFill>
                  <a:srgbClr val="FF0000"/>
                </a:solidFill>
                <a:latin typeface="Palatino Linotype" pitchFamily="18" charset="0"/>
              </a:rPr>
              <a:t>.</a:t>
            </a:r>
          </a:p>
        </p:txBody>
      </p:sp>
      <p:sp>
        <p:nvSpPr>
          <p:cNvPr id="12" name="Прямоугольник 11"/>
          <p:cNvSpPr/>
          <p:nvPr/>
        </p:nvSpPr>
        <p:spPr>
          <a:xfrm>
            <a:off x="907268" y="3098127"/>
            <a:ext cx="8070668" cy="2862322"/>
          </a:xfrm>
          <a:prstGeom prst="rect">
            <a:avLst/>
          </a:prstGeom>
        </p:spPr>
        <p:txBody>
          <a:bodyPr wrap="square">
            <a:spAutoFit/>
          </a:bodyPr>
          <a:lstStyle/>
          <a:p>
            <a:pPr marL="989013" lvl="0" indent="-285750" algn="just">
              <a:lnSpc>
                <a:spcPct val="150000"/>
              </a:lnSpc>
              <a:buFont typeface="Wingdings" panose="05000000000000000000" pitchFamily="2" charset="2"/>
              <a:buChar char="Ø"/>
            </a:pPr>
            <a:r>
              <a:rPr lang="az-Latn-AZ" sz="1500" b="1" dirty="0" smtClean="0">
                <a:latin typeface="Palatino Linotype" pitchFamily="18" charset="0"/>
              </a:rPr>
              <a:t>HESAB EDİRİK Kİ, BU ÖLKƏNİN İNTELLEKTUAL POTENSİALININ QORUNMASI VƏ İNKİŞAF ETDİRİLMƏSİ NÖQTEYİ-NƏZƏRİNDƏN STRATEJİ ƏHƏMİYYƏT DAŞIYIR</a:t>
            </a:r>
          </a:p>
          <a:p>
            <a:pPr marL="989013" lvl="0" indent="-285750" algn="just">
              <a:lnSpc>
                <a:spcPct val="150000"/>
              </a:lnSpc>
              <a:buFont typeface="Wingdings" panose="05000000000000000000" pitchFamily="2" charset="2"/>
              <a:buChar char="Ø"/>
            </a:pPr>
            <a:r>
              <a:rPr lang="az-Latn-AZ" sz="1500" b="1" dirty="0" smtClean="0">
                <a:latin typeface="Palatino Linotype" pitchFamily="18" charset="0"/>
              </a:rPr>
              <a:t>EYNİ ZAMANDA, ELMİ MÜƏSSİSƏLƏRDƏ YERİNƏ YETİRİLƏN AKTUAL FUNDAMENTAL VƏ TƏTBİQİ TƏDQİQATLARA BİLAVASİTƏ DƏSTƏK MƏQSƏDİ İLƏ ELM VƏ TƏHSİL NAZİRLİYİ, AMEA TƏRƏFİNDƏN XÜSUSİ   PROQRAMLARIN  TƏSİS EDİLMƏSİ VƏ MÜSABİQƏ ƏSASINDA   MALİYYƏLƏŞDİRİLMƏSİ   MƏQSƏDƏUYĞUN   OLARDI.</a:t>
            </a:r>
          </a:p>
        </p:txBody>
      </p:sp>
      <p:grpSp>
        <p:nvGrpSpPr>
          <p:cNvPr id="14" name="Группа 13"/>
          <p:cNvGrpSpPr/>
          <p:nvPr/>
        </p:nvGrpSpPr>
        <p:grpSpPr>
          <a:xfrm>
            <a:off x="101929" y="1193899"/>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Прямоугольник 2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3" name="Прямоугольник 22"/>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69</a:t>
            </a:fld>
            <a:r>
              <a:rPr lang="az-Latn-AZ" smtClean="0"/>
              <a:t>/76</a:t>
            </a:r>
            <a:endParaRPr lang="ru-RU" dirty="0"/>
          </a:p>
        </p:txBody>
      </p:sp>
    </p:spTree>
    <p:extLst>
      <p:ext uri="{BB962C8B-B14F-4D97-AF65-F5344CB8AC3E}">
        <p14:creationId xmlns:p14="http://schemas.microsoft.com/office/powerpoint/2010/main" val="1849910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7" name="Прямоугольник 26"/>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52" y="1027471"/>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 name="Прямоугольник 1"/>
          <p:cNvSpPr/>
          <p:nvPr/>
        </p:nvSpPr>
        <p:spPr>
          <a:xfrm>
            <a:off x="98453" y="2488837"/>
            <a:ext cx="8796164" cy="3000821"/>
          </a:xfrm>
          <a:prstGeom prst="rect">
            <a:avLst/>
          </a:prstGeom>
        </p:spPr>
        <p:txBody>
          <a:bodyPr wrap="square">
            <a:spAutoFit/>
          </a:bodyPr>
          <a:lstStyle/>
          <a:p>
            <a:pPr marL="452438" algn="just">
              <a:lnSpc>
                <a:spcPct val="150000"/>
              </a:lnSpc>
            </a:pPr>
            <a:r>
              <a:rPr lang="az-Latn-AZ" dirty="0">
                <a:latin typeface="Times New Roman" pitchFamily="18" charset="0"/>
                <a:cs typeface="Times New Roman" pitchFamily="18" charset="0"/>
              </a:rPr>
              <a:t>Riyaziyyat və Mexanika İnstitutunun ən mühüm nəticəsi riyaziyyat elmləri doktoru, dosent Vüqar İsmayılovun Amerika Riyaziyyat Cəmiyyəti tərəfindən çap olunmuş “Ridge funksiyaları və onların neyron şəbəkələrdə tətbiqləri” (“Ridge functions and applications in neural networks”) adlı monoqrafiyasıdır. Monoqrafiya funksional analiz, funksiyalar, approksimasiya və neyron şəbəkələr nəzəriyyələrinin mütəxəssislərinə tövsiyə edilir.</a:t>
            </a:r>
            <a:endParaRPr lang="ru-RU" dirty="0">
              <a:latin typeface="Times New Roman" pitchFamily="18" charset="0"/>
              <a:cs typeface="Times New Roman" pitchFamily="18" charset="0"/>
            </a:endParaRPr>
          </a:p>
          <a:p>
            <a:pPr indent="450000" algn="just">
              <a:lnSpc>
                <a:spcPct val="150000"/>
              </a:lnSpc>
            </a:pPr>
            <a:r>
              <a:rPr lang="az-Latn-AZ" b="1" dirty="0" smtClean="0">
                <a:latin typeface="Times New Roman" pitchFamily="18" charset="0"/>
                <a:cs typeface="Times New Roman" pitchFamily="18" charset="0"/>
              </a:rPr>
              <a:t>		İcraçı: </a:t>
            </a:r>
            <a:r>
              <a:rPr lang="az-Latn-AZ" dirty="0">
                <a:latin typeface="Times New Roman" pitchFamily="18" charset="0"/>
                <a:cs typeface="Times New Roman" pitchFamily="18" charset="0"/>
              </a:rPr>
              <a:t>riyaziyyat elmləri doktoru </a:t>
            </a:r>
            <a:r>
              <a:rPr lang="az-Latn-AZ" b="1" dirty="0">
                <a:latin typeface="Times New Roman" pitchFamily="18" charset="0"/>
                <a:cs typeface="Times New Roman" pitchFamily="18" charset="0"/>
              </a:rPr>
              <a:t>Vüqar İsmayılov</a:t>
            </a:r>
            <a:endParaRPr lang="ru-RU" b="1" dirty="0">
              <a:latin typeface="Times New Roman" pitchFamily="18" charset="0"/>
              <a:cs typeface="Times New Roman" pitchFamily="18" charset="0"/>
            </a:endParaRPr>
          </a:p>
        </p:txBody>
      </p:sp>
      <p:sp>
        <p:nvSpPr>
          <p:cNvPr id="12" name="Прямоугольник 1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 name="Прямоугольник 2"/>
          <p:cNvSpPr/>
          <p:nvPr/>
        </p:nvSpPr>
        <p:spPr>
          <a:xfrm>
            <a:off x="2262524" y="1593444"/>
            <a:ext cx="5025350" cy="507831"/>
          </a:xfrm>
          <a:prstGeom prst="rect">
            <a:avLst/>
          </a:prstGeom>
        </p:spPr>
        <p:txBody>
          <a:bodyPr wrap="none">
            <a:spAutoFit/>
          </a:bodyPr>
          <a:lstStyle/>
          <a:p>
            <a:pPr algn="ctr">
              <a:lnSpc>
                <a:spcPct val="150000"/>
              </a:lnSpc>
            </a:pPr>
            <a:r>
              <a:rPr lang="az-Latn-AZ" b="1" dirty="0" smtClean="0">
                <a:latin typeface="Times New Roman" pitchFamily="18" charset="0"/>
                <a:cs typeface="Times New Roman" pitchFamily="18" charset="0"/>
              </a:rPr>
              <a:t>RİYAZİYYAT   VƏ   MEXANİKA   İNSTİTUTU</a:t>
            </a:r>
            <a:endParaRPr lang="az-Latn-AZ" b="1" dirty="0">
              <a:latin typeface="Times New Roman" pitchFamily="18" charset="0"/>
              <a:cs typeface="Times New Roman" pitchFamily="18" charset="0"/>
            </a:endParaRPr>
          </a:p>
        </p:txBody>
      </p:sp>
      <p:sp>
        <p:nvSpPr>
          <p:cNvPr id="22" name="Прямоугольник 21"/>
          <p:cNvSpPr/>
          <p:nvPr/>
        </p:nvSpPr>
        <p:spPr>
          <a:xfrm>
            <a:off x="-30857" y="132483"/>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913786" y="132483"/>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4" name="Прямоугольник 13"/>
          <p:cNvSpPr/>
          <p:nvPr/>
        </p:nvSpPr>
        <p:spPr>
          <a:xfrm>
            <a:off x="486577" y="1091848"/>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4"/>
          </p:nvPr>
        </p:nvSpPr>
        <p:spPr/>
        <p:txBody>
          <a:bodyPr/>
          <a:lstStyle/>
          <a:p>
            <a:fld id="{89AB645D-11EB-416E-90BD-BFA708568006}" type="slidenum">
              <a:rPr lang="ru-RU" smtClean="0"/>
              <a:pPr/>
              <a:t>7</a:t>
            </a:fld>
            <a:r>
              <a:rPr lang="az-Latn-AZ" smtClean="0"/>
              <a:t>/76</a:t>
            </a:r>
            <a:endParaRPr lang="ru-RU" dirty="0"/>
          </a:p>
        </p:txBody>
      </p:sp>
    </p:spTree>
    <p:extLst>
      <p:ext uri="{BB962C8B-B14F-4D97-AF65-F5344CB8AC3E}">
        <p14:creationId xmlns:p14="http://schemas.microsoft.com/office/powerpoint/2010/main" val="3687185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53371"/>
            <a:ext cx="9125626" cy="512575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062387" y="1308997"/>
            <a:ext cx="7882091" cy="923330"/>
          </a:xfrm>
          <a:prstGeom prst="rect">
            <a:avLst/>
          </a:prstGeom>
        </p:spPr>
        <p:txBody>
          <a:bodyPr wrap="square">
            <a:spAutoFit/>
          </a:bodyPr>
          <a:lstStyle/>
          <a:p>
            <a:pPr lvl="0" algn="just">
              <a:lnSpc>
                <a:spcPct val="150000"/>
              </a:lnSpc>
            </a:pPr>
            <a:r>
              <a:rPr lang="az-Latn-AZ" b="1" dirty="0" smtClean="0">
                <a:latin typeface="Palatino Linotype" pitchFamily="18" charset="0"/>
              </a:rPr>
              <a:t>DÖVLƏT ELMİ MÜƏSSİSƏLƏRƏ </a:t>
            </a:r>
            <a:r>
              <a:rPr lang="az-Latn-AZ" b="1" dirty="0" smtClean="0">
                <a:solidFill>
                  <a:srgbClr val="FF0000"/>
                </a:solidFill>
                <a:latin typeface="Palatino Linotype" pitchFamily="18" charset="0"/>
              </a:rPr>
              <a:t>NƏ TAPŞIRIR </a:t>
            </a:r>
            <a:r>
              <a:rPr lang="az-Latn-AZ" b="1" dirty="0" smtClean="0">
                <a:latin typeface="Palatino Linotype" pitchFamily="18" charset="0"/>
              </a:rPr>
              <a:t>VƏ ONLARIN FƏALİYYƏTİNDƏN </a:t>
            </a:r>
            <a:r>
              <a:rPr lang="az-Latn-AZ" b="1" dirty="0" smtClean="0">
                <a:solidFill>
                  <a:srgbClr val="FF0000"/>
                </a:solidFill>
                <a:latin typeface="Palatino Linotype" pitchFamily="18" charset="0"/>
              </a:rPr>
              <a:t>NƏ GÖZLƏYİR</a:t>
            </a:r>
            <a:r>
              <a:rPr lang="az-Latn-AZ" b="1" dirty="0" smtClean="0">
                <a:latin typeface="Palatino Linotype" pitchFamily="18" charset="0"/>
              </a:rPr>
              <a:t>? </a:t>
            </a:r>
            <a:endParaRPr lang="en-US" b="1" u="sng" dirty="0">
              <a:latin typeface="Palatino Linotype" pitchFamily="18" charset="0"/>
            </a:endParaRPr>
          </a:p>
        </p:txBody>
      </p:sp>
      <p:sp>
        <p:nvSpPr>
          <p:cNvPr id="12" name="Прямоугольник 11"/>
          <p:cNvSpPr/>
          <p:nvPr/>
        </p:nvSpPr>
        <p:spPr>
          <a:xfrm>
            <a:off x="701008" y="2536521"/>
            <a:ext cx="8349176" cy="3200876"/>
          </a:xfrm>
          <a:prstGeom prst="rect">
            <a:avLst/>
          </a:prstGeom>
        </p:spPr>
        <p:txBody>
          <a:bodyPr wrap="square">
            <a:spAutoFit/>
          </a:bodyPr>
          <a:lstStyle/>
          <a:p>
            <a:pPr marL="989013" lvl="0" indent="-285750" algn="just">
              <a:lnSpc>
                <a:spcPct val="150000"/>
              </a:lnSpc>
              <a:spcBef>
                <a:spcPts val="600"/>
              </a:spcBef>
              <a:spcAft>
                <a:spcPts val="600"/>
              </a:spcAft>
              <a:buFont typeface="Wingdings" panose="05000000000000000000" pitchFamily="2" charset="2"/>
              <a:buChar char="Ø"/>
            </a:pPr>
            <a:r>
              <a:rPr lang="az-Latn-AZ" sz="1600" b="1" dirty="0" smtClean="0">
                <a:latin typeface="Palatino Linotype" pitchFamily="18" charset="0"/>
              </a:rPr>
              <a:t>HƏYATA KEÇİRİLƏN İSLAHATLAR KONTEKSTİNDƏ ELMİ MÜƏSSİSƏLƏRİN FƏALİYYƏTİNİN SƏMƏRƏLİLİYİNİ YÜKSƏLTMƏK MƏQSƏDİ İLƏ ONLARIN QARŞISINA QOYULAN DİREKTİV VƏZİFƏLƏR VƏ TAPŞIRIQLAR DƏQİQLƏŞDİRİLMƏLİ, MÜƏYYƏN DÖVRLƏR ÜÇÜN </a:t>
            </a:r>
            <a:r>
              <a:rPr lang="az-Latn-AZ" sz="1600" b="1" dirty="0" smtClean="0">
                <a:solidFill>
                  <a:srgbClr val="FF0000"/>
                </a:solidFill>
                <a:latin typeface="Palatino Linotype" pitchFamily="18" charset="0"/>
              </a:rPr>
              <a:t>FƏALİYYƏT PLANLARI HAZIRLANMALIDIR</a:t>
            </a:r>
            <a:r>
              <a:rPr lang="az-Latn-AZ" sz="1600" b="1" dirty="0" smtClean="0">
                <a:latin typeface="Palatino Linotype" pitchFamily="18" charset="0"/>
              </a:rPr>
              <a:t>. </a:t>
            </a:r>
          </a:p>
          <a:p>
            <a:pPr marL="989013" lvl="0" indent="-285750" algn="just">
              <a:lnSpc>
                <a:spcPct val="150000"/>
              </a:lnSpc>
              <a:spcBef>
                <a:spcPts val="600"/>
              </a:spcBef>
              <a:spcAft>
                <a:spcPts val="600"/>
              </a:spcAft>
              <a:buFont typeface="Wingdings" panose="05000000000000000000" pitchFamily="2" charset="2"/>
              <a:buChar char="Ø"/>
            </a:pPr>
            <a:r>
              <a:rPr lang="az-Latn-AZ" sz="1600" b="1" dirty="0" smtClean="0">
                <a:latin typeface="Palatino Linotype" pitchFamily="18" charset="0"/>
              </a:rPr>
              <a:t>ELMİ MÜƏSSİSƏLƏRİN HESABATLARI  DA, QİYMƏTLƏNDİRMƏLƏR DƏ, MALİYYƏLƏŞMƏ DƏ HƏMİN  FƏALİYYƏT   PLANLARI   ƏSASINDA   HƏYATA   KEÇİRİLMƏLİDİR. </a:t>
            </a:r>
          </a:p>
        </p:txBody>
      </p:sp>
      <p:grpSp>
        <p:nvGrpSpPr>
          <p:cNvPr id="14" name="Группа 13"/>
          <p:cNvGrpSpPr/>
          <p:nvPr/>
        </p:nvGrpSpPr>
        <p:grpSpPr>
          <a:xfrm>
            <a:off x="186657" y="1456243"/>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Прямоугольник 2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3" name="Прямоугольник 22"/>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4" name="Прямоугольник 23"/>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70</a:t>
            </a:fld>
            <a:r>
              <a:rPr lang="az-Latn-AZ" smtClean="0"/>
              <a:t>/76</a:t>
            </a:r>
            <a:endParaRPr lang="ru-RU" dirty="0"/>
          </a:p>
        </p:txBody>
      </p:sp>
    </p:spTree>
    <p:extLst>
      <p:ext uri="{BB962C8B-B14F-4D97-AF65-F5344CB8AC3E}">
        <p14:creationId xmlns:p14="http://schemas.microsoft.com/office/powerpoint/2010/main" val="373834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Прямоугольник 212"/>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98715"/>
            <a:ext cx="9125626" cy="5088681"/>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974926" y="1008116"/>
            <a:ext cx="7741758" cy="1531958"/>
          </a:xfrm>
          <a:prstGeom prst="rect">
            <a:avLst/>
          </a:prstGeom>
        </p:spPr>
        <p:txBody>
          <a:bodyPr wrap="square">
            <a:spAutoFit/>
          </a:bodyPr>
          <a:lstStyle/>
          <a:p>
            <a:pPr lvl="0" algn="just">
              <a:lnSpc>
                <a:spcPct val="150000"/>
              </a:lnSpc>
            </a:pPr>
            <a:r>
              <a:rPr lang="az-Latn-AZ" sz="1600" b="1" dirty="0" smtClean="0">
                <a:latin typeface="Palatino Linotype" pitchFamily="18" charset="0"/>
              </a:rPr>
              <a:t>HAL-HAZIRDA ÖLKƏ MİQYASINDA ELM SAHƏLƏRİ, ONLARIN  </a:t>
            </a:r>
            <a:r>
              <a:rPr lang="az-Latn-AZ" sz="1600" b="1" dirty="0">
                <a:latin typeface="Palatino Linotype" pitchFamily="18" charset="0"/>
              </a:rPr>
              <a:t>ÇƏRÇİVƏSİNDƏ ELMİ İSTİQAMƏTLƏR</a:t>
            </a:r>
            <a:r>
              <a:rPr lang="az-Latn-AZ" sz="1600" b="1" dirty="0" smtClean="0">
                <a:latin typeface="Palatino Linotype" pitchFamily="18" charset="0"/>
              </a:rPr>
              <a:t>, ELMİ PROBLEMLƏR</a:t>
            </a:r>
            <a:r>
              <a:rPr lang="az-Latn-AZ" sz="1600" b="1" dirty="0">
                <a:latin typeface="Palatino Linotype" pitchFamily="18" charset="0"/>
              </a:rPr>
              <a:t>, ELMİ MÖVZULAR, </a:t>
            </a:r>
            <a:r>
              <a:rPr lang="az-Latn-AZ" sz="1600" b="1" dirty="0" smtClean="0">
                <a:latin typeface="Palatino Linotype" pitchFamily="18" charset="0"/>
              </a:rPr>
              <a:t>ELMİ FƏALİYYƏTLƏ MƏŞĞUL OLAN MÜƏSSİSƏLƏR, ALİMLƏR VƏ S. HAQQINDA </a:t>
            </a:r>
            <a:r>
              <a:rPr lang="az-Latn-AZ" sz="1600" b="1" dirty="0" smtClean="0">
                <a:solidFill>
                  <a:srgbClr val="FF0000"/>
                </a:solidFill>
                <a:latin typeface="Palatino Linotype" pitchFamily="18" charset="0"/>
              </a:rPr>
              <a:t>VAHİD REYESTR MÖVCUD DEYİL.</a:t>
            </a:r>
            <a:endParaRPr lang="en-US" sz="1600" b="1" dirty="0">
              <a:solidFill>
                <a:srgbClr val="FF0000"/>
              </a:solidFill>
              <a:latin typeface="Palatino Linotype" pitchFamily="18" charset="0"/>
            </a:endParaRPr>
          </a:p>
        </p:txBody>
      </p:sp>
      <p:grpSp>
        <p:nvGrpSpPr>
          <p:cNvPr id="14" name="Группа 13"/>
          <p:cNvGrpSpPr/>
          <p:nvPr/>
        </p:nvGrpSpPr>
        <p:grpSpPr>
          <a:xfrm>
            <a:off x="207922" y="1396502"/>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endParaRPr>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schemeClr val="tx1"/>
                  </a:solidFill>
                </a:endParaRPr>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5" name="Прямоугольник 34"/>
          <p:cNvSpPr/>
          <p:nvPr/>
        </p:nvSpPr>
        <p:spPr>
          <a:xfrm>
            <a:off x="838767" y="2616458"/>
            <a:ext cx="7584900" cy="369332"/>
          </a:xfrm>
          <a:prstGeom prst="rect">
            <a:avLst/>
          </a:prstGeom>
        </p:spPr>
        <p:txBody>
          <a:bodyPr wrap="square">
            <a:spAutoFit/>
          </a:bodyPr>
          <a:lstStyle/>
          <a:p>
            <a:pPr marL="989013" lvl="0" indent="-285750" algn="just">
              <a:spcBef>
                <a:spcPts val="600"/>
              </a:spcBef>
              <a:spcAft>
                <a:spcPts val="600"/>
              </a:spcAft>
              <a:buFont typeface="Courier New" panose="02070309020205020404" pitchFamily="49" charset="0"/>
              <a:buChar char="o"/>
            </a:pPr>
            <a:r>
              <a:rPr lang="az-Latn-AZ" b="1" dirty="0" smtClean="0">
                <a:latin typeface="Palatino Linotype" pitchFamily="18" charset="0"/>
              </a:rPr>
              <a:t>ELMİ ARAŞDIRMALARIN İYERARXİYASI: </a:t>
            </a:r>
          </a:p>
        </p:txBody>
      </p:sp>
      <p:grpSp>
        <p:nvGrpSpPr>
          <p:cNvPr id="36" name="Группа 35"/>
          <p:cNvGrpSpPr/>
          <p:nvPr/>
        </p:nvGrpSpPr>
        <p:grpSpPr>
          <a:xfrm>
            <a:off x="-20665" y="3450692"/>
            <a:ext cx="8737349" cy="2656393"/>
            <a:chOff x="-900140" y="3056122"/>
            <a:chExt cx="8995720" cy="3102326"/>
          </a:xfrm>
        </p:grpSpPr>
        <p:grpSp>
          <p:nvGrpSpPr>
            <p:cNvPr id="37" name="Группа 36"/>
            <p:cNvGrpSpPr/>
            <p:nvPr/>
          </p:nvGrpSpPr>
          <p:grpSpPr>
            <a:xfrm>
              <a:off x="1368997" y="3056122"/>
              <a:ext cx="6726583" cy="3102326"/>
              <a:chOff x="1090086" y="3059026"/>
              <a:chExt cx="7133670" cy="3424002"/>
            </a:xfrm>
          </p:grpSpPr>
          <p:grpSp>
            <p:nvGrpSpPr>
              <p:cNvPr id="42" name="Группа 41"/>
              <p:cNvGrpSpPr/>
              <p:nvPr/>
            </p:nvGrpSpPr>
            <p:grpSpPr>
              <a:xfrm>
                <a:off x="3495308" y="3540410"/>
                <a:ext cx="2100138" cy="1456230"/>
                <a:chOff x="996229" y="3826538"/>
                <a:chExt cx="3359314" cy="2329340"/>
              </a:xfrm>
            </p:grpSpPr>
            <p:cxnSp>
              <p:nvCxnSpPr>
                <p:cNvPr id="159" name="Прямая соединительная линия 158"/>
                <p:cNvCxnSpPr/>
                <p:nvPr/>
              </p:nvCxnSpPr>
              <p:spPr>
                <a:xfrm>
                  <a:off x="1212977"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0" name="Прямая соединительная линия 159"/>
                <p:cNvCxnSpPr/>
                <p:nvPr/>
              </p:nvCxnSpPr>
              <p:spPr>
                <a:xfrm flipH="1">
                  <a:off x="1083765"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1" name="Прямая соединительная линия 160"/>
                <p:cNvCxnSpPr/>
                <p:nvPr/>
              </p:nvCxnSpPr>
              <p:spPr>
                <a:xfrm>
                  <a:off x="2005342"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2" name="Прямая соединительная линия 161"/>
                <p:cNvCxnSpPr/>
                <p:nvPr/>
              </p:nvCxnSpPr>
              <p:spPr>
                <a:xfrm flipH="1">
                  <a:off x="1876130"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3" name="Прямая соединительная линия 162"/>
                <p:cNvCxnSpPr/>
                <p:nvPr/>
              </p:nvCxnSpPr>
              <p:spPr>
                <a:xfrm>
                  <a:off x="3390011"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4" name="Прямая соединительная линия 163"/>
                <p:cNvCxnSpPr/>
                <p:nvPr/>
              </p:nvCxnSpPr>
              <p:spPr>
                <a:xfrm flipH="1">
                  <a:off x="3260799"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5" name="Прямая соединительная линия 164"/>
                <p:cNvCxnSpPr/>
                <p:nvPr/>
              </p:nvCxnSpPr>
              <p:spPr>
                <a:xfrm>
                  <a:off x="4211960"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6" name="Прямая соединительная линия 165"/>
                <p:cNvCxnSpPr/>
                <p:nvPr/>
              </p:nvCxnSpPr>
              <p:spPr>
                <a:xfrm flipH="1">
                  <a:off x="4082748" y="6042668"/>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7" name="Прямая соединительная линия 166"/>
                <p:cNvCxnSpPr/>
                <p:nvPr/>
              </p:nvCxnSpPr>
              <p:spPr>
                <a:xfrm>
                  <a:off x="2954608" y="5396831"/>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p:cNvCxnSpPr/>
                <p:nvPr/>
              </p:nvCxnSpPr>
              <p:spPr>
                <a:xfrm flipH="1">
                  <a:off x="2825396" y="5396831"/>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p:cNvCxnSpPr/>
                <p:nvPr/>
              </p:nvCxnSpPr>
              <p:spPr>
                <a:xfrm>
                  <a:off x="2436219" y="5400811"/>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0" name="Прямая соединительная линия 169"/>
                <p:cNvCxnSpPr/>
                <p:nvPr/>
              </p:nvCxnSpPr>
              <p:spPr>
                <a:xfrm flipH="1">
                  <a:off x="2307007" y="5400811"/>
                  <a:ext cx="95098" cy="113210"/>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71" name="Овал 170"/>
                <p:cNvSpPr/>
                <p:nvPr/>
              </p:nvSpPr>
              <p:spPr>
                <a:xfrm>
                  <a:off x="2483768" y="3826538"/>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2" name="Овал 171"/>
                <p:cNvSpPr/>
                <p:nvPr/>
              </p:nvSpPr>
              <p:spPr>
                <a:xfrm>
                  <a:off x="1835696" y="4399335"/>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3" name="Овал 172"/>
                <p:cNvSpPr/>
                <p:nvPr/>
              </p:nvSpPr>
              <p:spPr>
                <a:xfrm>
                  <a:off x="3149469" y="4399335"/>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4" name="Овал 173"/>
                <p:cNvSpPr/>
                <p:nvPr/>
              </p:nvSpPr>
              <p:spPr>
                <a:xfrm>
                  <a:off x="1392838" y="5009935"/>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5" name="Овал 174"/>
                <p:cNvSpPr/>
                <p:nvPr/>
              </p:nvSpPr>
              <p:spPr>
                <a:xfrm>
                  <a:off x="2214603" y="5025226"/>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6" name="Овал 175"/>
                <p:cNvSpPr/>
                <p:nvPr/>
              </p:nvSpPr>
              <p:spPr>
                <a:xfrm>
                  <a:off x="1783684" y="5661248"/>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7" name="Овал 176"/>
                <p:cNvSpPr/>
                <p:nvPr/>
              </p:nvSpPr>
              <p:spPr>
                <a:xfrm>
                  <a:off x="996229" y="5661248"/>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8" name="Овал 177"/>
                <p:cNvSpPr/>
                <p:nvPr/>
              </p:nvSpPr>
              <p:spPr>
                <a:xfrm>
                  <a:off x="2718550" y="5030110"/>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9" name="Овал 178"/>
                <p:cNvSpPr/>
                <p:nvPr/>
              </p:nvSpPr>
              <p:spPr>
                <a:xfrm>
                  <a:off x="3540315" y="5025226"/>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0" name="Овал 179"/>
                <p:cNvSpPr/>
                <p:nvPr/>
              </p:nvSpPr>
              <p:spPr>
                <a:xfrm>
                  <a:off x="3964697" y="5661248"/>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1" name="Овал 180"/>
                <p:cNvSpPr/>
                <p:nvPr/>
              </p:nvSpPr>
              <p:spPr>
                <a:xfrm>
                  <a:off x="3177242" y="5661248"/>
                  <a:ext cx="390846" cy="390846"/>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cxnSp>
              <p:nvCxnSpPr>
                <p:cNvPr id="182" name="Прямая соединительная линия 181"/>
                <p:cNvCxnSpPr>
                  <a:stCxn id="171" idx="3"/>
                  <a:endCxn id="172" idx="7"/>
                </p:cNvCxnSpPr>
                <p:nvPr/>
              </p:nvCxnSpPr>
              <p:spPr>
                <a:xfrm flipH="1">
                  <a:off x="2169304" y="4160146"/>
                  <a:ext cx="371702" cy="296427"/>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a:stCxn id="171" idx="5"/>
                  <a:endCxn id="173" idx="1"/>
                </p:cNvCxnSpPr>
                <p:nvPr/>
              </p:nvCxnSpPr>
              <p:spPr>
                <a:xfrm>
                  <a:off x="2817376" y="4160146"/>
                  <a:ext cx="389331" cy="296427"/>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4" name="Прямая соединительная линия 183"/>
                <p:cNvCxnSpPr>
                  <a:stCxn id="173" idx="3"/>
                  <a:endCxn id="178" idx="0"/>
                </p:cNvCxnSpPr>
                <p:nvPr/>
              </p:nvCxnSpPr>
              <p:spPr>
                <a:xfrm flipH="1">
                  <a:off x="2913973" y="4732943"/>
                  <a:ext cx="292734" cy="297167"/>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5" name="Прямая соединительная линия 184"/>
                <p:cNvCxnSpPr>
                  <a:stCxn id="173" idx="5"/>
                  <a:endCxn id="179" idx="0"/>
                </p:cNvCxnSpPr>
                <p:nvPr/>
              </p:nvCxnSpPr>
              <p:spPr>
                <a:xfrm>
                  <a:off x="3483077" y="4732943"/>
                  <a:ext cx="252661" cy="292283"/>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6" name="Прямая соединительная линия 185"/>
                <p:cNvCxnSpPr>
                  <a:stCxn id="172" idx="3"/>
                  <a:endCxn id="174" idx="0"/>
                </p:cNvCxnSpPr>
                <p:nvPr/>
              </p:nvCxnSpPr>
              <p:spPr>
                <a:xfrm flipH="1">
                  <a:off x="1588261" y="4732943"/>
                  <a:ext cx="304673" cy="276992"/>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7" name="Прямая соединительная линия 186"/>
                <p:cNvCxnSpPr>
                  <a:endCxn id="175" idx="0"/>
                </p:cNvCxnSpPr>
                <p:nvPr/>
              </p:nvCxnSpPr>
              <p:spPr>
                <a:xfrm>
                  <a:off x="2174532" y="4732943"/>
                  <a:ext cx="235494" cy="292283"/>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p:cNvCxnSpPr>
                  <a:stCxn id="174" idx="5"/>
                  <a:endCxn id="176" idx="0"/>
                </p:cNvCxnSpPr>
                <p:nvPr/>
              </p:nvCxnSpPr>
              <p:spPr>
                <a:xfrm>
                  <a:off x="1726446" y="5343543"/>
                  <a:ext cx="252661" cy="317705"/>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89" name="Прямая соединительная линия 188"/>
                <p:cNvCxnSpPr>
                  <a:stCxn id="174" idx="3"/>
                  <a:endCxn id="177" idx="0"/>
                </p:cNvCxnSpPr>
                <p:nvPr/>
              </p:nvCxnSpPr>
              <p:spPr>
                <a:xfrm flipH="1">
                  <a:off x="1191652" y="5343543"/>
                  <a:ext cx="258424" cy="317705"/>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a:stCxn id="179" idx="5"/>
                  <a:endCxn id="180" idx="0"/>
                </p:cNvCxnSpPr>
                <p:nvPr/>
              </p:nvCxnSpPr>
              <p:spPr>
                <a:xfrm>
                  <a:off x="3873923" y="5358834"/>
                  <a:ext cx="286197" cy="302414"/>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1" name="Прямая соединительная линия 190"/>
                <p:cNvCxnSpPr>
                  <a:stCxn id="179" idx="3"/>
                  <a:endCxn id="181" idx="0"/>
                </p:cNvCxnSpPr>
                <p:nvPr/>
              </p:nvCxnSpPr>
              <p:spPr>
                <a:xfrm flipH="1">
                  <a:off x="3372665" y="5358834"/>
                  <a:ext cx="224888" cy="302414"/>
                </a:xfrm>
                <a:prstGeom prst="line">
                  <a:avLst/>
                </a:prstGeom>
                <a:ln w="28575">
                  <a:solidFill>
                    <a:srgbClr val="C0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92" name="Группа 191"/>
                <p:cNvGrpSpPr/>
                <p:nvPr/>
              </p:nvGrpSpPr>
              <p:grpSpPr>
                <a:xfrm>
                  <a:off x="1864049" y="5205547"/>
                  <a:ext cx="282585" cy="64364"/>
                  <a:chOff x="1835696" y="5197921"/>
                  <a:chExt cx="282585" cy="64364"/>
                </a:xfrm>
              </p:grpSpPr>
              <p:sp>
                <p:nvSpPr>
                  <p:cNvPr id="209" name="Овал 208"/>
                  <p:cNvSpPr/>
                  <p:nvPr/>
                </p:nvSpPr>
                <p:spPr>
                  <a:xfrm>
                    <a:off x="1835696"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0" name="Овал 209"/>
                  <p:cNvSpPr/>
                  <p:nvPr/>
                </p:nvSpPr>
                <p:spPr>
                  <a:xfrm>
                    <a:off x="1947062"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1" name="Овал 210"/>
                  <p:cNvSpPr/>
                  <p:nvPr/>
                </p:nvSpPr>
                <p:spPr>
                  <a:xfrm>
                    <a:off x="2053917"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grpSp>
              <p:nvGrpSpPr>
                <p:cNvPr id="193" name="Группа 192"/>
                <p:cNvGrpSpPr/>
                <p:nvPr/>
              </p:nvGrpSpPr>
              <p:grpSpPr>
                <a:xfrm>
                  <a:off x="3200180" y="5205547"/>
                  <a:ext cx="282585" cy="64364"/>
                  <a:chOff x="1835696" y="5197921"/>
                  <a:chExt cx="282585" cy="64364"/>
                </a:xfrm>
              </p:grpSpPr>
              <p:sp>
                <p:nvSpPr>
                  <p:cNvPr id="206" name="Овал 205"/>
                  <p:cNvSpPr/>
                  <p:nvPr/>
                </p:nvSpPr>
                <p:spPr>
                  <a:xfrm>
                    <a:off x="1835696"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7" name="Овал 206"/>
                  <p:cNvSpPr/>
                  <p:nvPr/>
                </p:nvSpPr>
                <p:spPr>
                  <a:xfrm>
                    <a:off x="1947062"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8" name="Овал 207"/>
                  <p:cNvSpPr/>
                  <p:nvPr/>
                </p:nvSpPr>
                <p:spPr>
                  <a:xfrm>
                    <a:off x="2053917"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grpSp>
              <p:nvGrpSpPr>
                <p:cNvPr id="194" name="Группа 193"/>
                <p:cNvGrpSpPr/>
                <p:nvPr/>
              </p:nvGrpSpPr>
              <p:grpSpPr>
                <a:xfrm>
                  <a:off x="2531317" y="4562576"/>
                  <a:ext cx="282585" cy="64364"/>
                  <a:chOff x="1835696" y="5197921"/>
                  <a:chExt cx="282585" cy="64364"/>
                </a:xfrm>
              </p:grpSpPr>
              <p:sp>
                <p:nvSpPr>
                  <p:cNvPr id="203" name="Овал 202"/>
                  <p:cNvSpPr/>
                  <p:nvPr/>
                </p:nvSpPr>
                <p:spPr>
                  <a:xfrm>
                    <a:off x="1835696"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4" name="Овал 203"/>
                  <p:cNvSpPr/>
                  <p:nvPr/>
                </p:nvSpPr>
                <p:spPr>
                  <a:xfrm>
                    <a:off x="1947062"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5" name="Овал 204"/>
                  <p:cNvSpPr/>
                  <p:nvPr/>
                </p:nvSpPr>
                <p:spPr>
                  <a:xfrm>
                    <a:off x="2053917"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grpSp>
              <p:nvGrpSpPr>
                <p:cNvPr id="195" name="Группа 194"/>
                <p:cNvGrpSpPr/>
                <p:nvPr/>
              </p:nvGrpSpPr>
              <p:grpSpPr>
                <a:xfrm>
                  <a:off x="1443861" y="5856671"/>
                  <a:ext cx="282585" cy="64364"/>
                  <a:chOff x="1835696" y="5197921"/>
                  <a:chExt cx="282585" cy="64364"/>
                </a:xfrm>
              </p:grpSpPr>
              <p:sp>
                <p:nvSpPr>
                  <p:cNvPr id="200" name="Овал 199"/>
                  <p:cNvSpPr/>
                  <p:nvPr/>
                </p:nvSpPr>
                <p:spPr>
                  <a:xfrm>
                    <a:off x="1835696"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1" name="Овал 200"/>
                  <p:cNvSpPr/>
                  <p:nvPr/>
                </p:nvSpPr>
                <p:spPr>
                  <a:xfrm>
                    <a:off x="1947062"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2" name="Овал 201"/>
                  <p:cNvSpPr/>
                  <p:nvPr/>
                </p:nvSpPr>
                <p:spPr>
                  <a:xfrm>
                    <a:off x="2053917"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grpSp>
              <p:nvGrpSpPr>
                <p:cNvPr id="196" name="Группа 195"/>
                <p:cNvGrpSpPr/>
                <p:nvPr/>
              </p:nvGrpSpPr>
              <p:grpSpPr>
                <a:xfrm>
                  <a:off x="3648576" y="5856671"/>
                  <a:ext cx="282585" cy="64364"/>
                  <a:chOff x="1835696" y="5197921"/>
                  <a:chExt cx="282585" cy="64364"/>
                </a:xfrm>
              </p:grpSpPr>
              <p:sp>
                <p:nvSpPr>
                  <p:cNvPr id="197" name="Овал 196"/>
                  <p:cNvSpPr/>
                  <p:nvPr/>
                </p:nvSpPr>
                <p:spPr>
                  <a:xfrm>
                    <a:off x="1835696"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8" name="Овал 197"/>
                  <p:cNvSpPr/>
                  <p:nvPr/>
                </p:nvSpPr>
                <p:spPr>
                  <a:xfrm>
                    <a:off x="1947062"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9" name="Овал 198"/>
                  <p:cNvSpPr/>
                  <p:nvPr/>
                </p:nvSpPr>
                <p:spPr>
                  <a:xfrm>
                    <a:off x="2053917" y="5197921"/>
                    <a:ext cx="64364" cy="643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grpSp>
          </p:grpSp>
          <p:grpSp>
            <p:nvGrpSpPr>
              <p:cNvPr id="43" name="Группа 42"/>
              <p:cNvGrpSpPr/>
              <p:nvPr/>
            </p:nvGrpSpPr>
            <p:grpSpPr>
              <a:xfrm>
                <a:off x="1090086" y="3577288"/>
                <a:ext cx="2105858" cy="1419352"/>
                <a:chOff x="5080344" y="3885527"/>
                <a:chExt cx="3368464" cy="2270351"/>
              </a:xfrm>
            </p:grpSpPr>
            <p:cxnSp>
              <p:nvCxnSpPr>
                <p:cNvPr id="106" name="Прямая соединительная линия 105"/>
                <p:cNvCxnSpPr/>
                <p:nvPr/>
              </p:nvCxnSpPr>
              <p:spPr>
                <a:xfrm>
                  <a:off x="5292804"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07" name="Прямая соединительная линия 106"/>
                <p:cNvCxnSpPr/>
                <p:nvPr/>
              </p:nvCxnSpPr>
              <p:spPr>
                <a:xfrm flipH="1">
                  <a:off x="5163592"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08" name="Прямая соединительная линия 107"/>
                <p:cNvCxnSpPr/>
                <p:nvPr/>
              </p:nvCxnSpPr>
              <p:spPr>
                <a:xfrm>
                  <a:off x="6085169"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09" name="Прямая соединительная линия 108"/>
                <p:cNvCxnSpPr/>
                <p:nvPr/>
              </p:nvCxnSpPr>
              <p:spPr>
                <a:xfrm flipH="1">
                  <a:off x="5955957"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0" name="Прямая соединительная линия 109"/>
                <p:cNvCxnSpPr/>
                <p:nvPr/>
              </p:nvCxnSpPr>
              <p:spPr>
                <a:xfrm>
                  <a:off x="7469838"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1" name="Прямая соединительная линия 110"/>
                <p:cNvCxnSpPr/>
                <p:nvPr/>
              </p:nvCxnSpPr>
              <p:spPr>
                <a:xfrm flipH="1">
                  <a:off x="7340626"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2" name="Прямая соединительная линия 111"/>
                <p:cNvCxnSpPr/>
                <p:nvPr/>
              </p:nvCxnSpPr>
              <p:spPr>
                <a:xfrm>
                  <a:off x="8291787"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3" name="Прямая соединительная линия 112"/>
                <p:cNvCxnSpPr/>
                <p:nvPr/>
              </p:nvCxnSpPr>
              <p:spPr>
                <a:xfrm flipH="1">
                  <a:off x="8162575" y="6042668"/>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4" name="Прямая соединительная линия 113"/>
                <p:cNvCxnSpPr/>
                <p:nvPr/>
              </p:nvCxnSpPr>
              <p:spPr>
                <a:xfrm>
                  <a:off x="7034435" y="5396831"/>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5" name="Прямая соединительная линия 114"/>
                <p:cNvCxnSpPr/>
                <p:nvPr/>
              </p:nvCxnSpPr>
              <p:spPr>
                <a:xfrm flipH="1">
                  <a:off x="6905223" y="5396831"/>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6" name="Прямая соединительная линия 115"/>
                <p:cNvCxnSpPr/>
                <p:nvPr/>
              </p:nvCxnSpPr>
              <p:spPr>
                <a:xfrm>
                  <a:off x="6516046" y="5400811"/>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7" name="Прямая соединительная линия 116"/>
                <p:cNvCxnSpPr/>
                <p:nvPr/>
              </p:nvCxnSpPr>
              <p:spPr>
                <a:xfrm flipH="1">
                  <a:off x="6386834" y="5400811"/>
                  <a:ext cx="95098" cy="11321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8" name="Прямая соединительная линия 117"/>
                <p:cNvCxnSpPr/>
                <p:nvPr/>
              </p:nvCxnSpPr>
              <p:spPr>
                <a:xfrm flipH="1">
                  <a:off x="6249131" y="4160146"/>
                  <a:ext cx="371702" cy="29642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9" name="Прямая соединительная линия 118"/>
                <p:cNvCxnSpPr/>
                <p:nvPr/>
              </p:nvCxnSpPr>
              <p:spPr>
                <a:xfrm>
                  <a:off x="6897203" y="4160146"/>
                  <a:ext cx="389331" cy="29642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0" name="Прямая соединительная линия 119"/>
                <p:cNvCxnSpPr/>
                <p:nvPr/>
              </p:nvCxnSpPr>
              <p:spPr>
                <a:xfrm flipH="1">
                  <a:off x="6993800" y="4732943"/>
                  <a:ext cx="292734" cy="29716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1" name="Прямая соединительная линия 120"/>
                <p:cNvCxnSpPr/>
                <p:nvPr/>
              </p:nvCxnSpPr>
              <p:spPr>
                <a:xfrm>
                  <a:off x="7562904" y="4732943"/>
                  <a:ext cx="252661" cy="292283"/>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2" name="Прямая соединительная линия 121"/>
                <p:cNvCxnSpPr/>
                <p:nvPr/>
              </p:nvCxnSpPr>
              <p:spPr>
                <a:xfrm flipH="1">
                  <a:off x="5668088" y="4732943"/>
                  <a:ext cx="304673" cy="276992"/>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3" name="Прямая соединительная линия 122"/>
                <p:cNvCxnSpPr/>
                <p:nvPr/>
              </p:nvCxnSpPr>
              <p:spPr>
                <a:xfrm>
                  <a:off x="6254359" y="4732943"/>
                  <a:ext cx="235494" cy="292283"/>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4" name="Прямая соединительная линия 123"/>
                <p:cNvCxnSpPr/>
                <p:nvPr/>
              </p:nvCxnSpPr>
              <p:spPr>
                <a:xfrm>
                  <a:off x="5806273" y="5343543"/>
                  <a:ext cx="252661" cy="31770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5" name="Прямая соединительная линия 124"/>
                <p:cNvCxnSpPr/>
                <p:nvPr/>
              </p:nvCxnSpPr>
              <p:spPr>
                <a:xfrm flipH="1">
                  <a:off x="5271479" y="5343543"/>
                  <a:ext cx="258424" cy="31770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6" name="Прямая соединительная линия 125"/>
                <p:cNvCxnSpPr/>
                <p:nvPr/>
              </p:nvCxnSpPr>
              <p:spPr>
                <a:xfrm>
                  <a:off x="7953750" y="5358834"/>
                  <a:ext cx="286197" cy="3024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27" name="Прямая соединительная линия 126"/>
                <p:cNvCxnSpPr/>
                <p:nvPr/>
              </p:nvCxnSpPr>
              <p:spPr>
                <a:xfrm flipH="1">
                  <a:off x="7452492" y="5358834"/>
                  <a:ext cx="224888" cy="302414"/>
                </a:xfrm>
                <a:prstGeom prst="line">
                  <a:avLst/>
                </a:prstGeom>
                <a:ln/>
              </p:spPr>
              <p:style>
                <a:lnRef idx="3">
                  <a:schemeClr val="accent5"/>
                </a:lnRef>
                <a:fillRef idx="0">
                  <a:schemeClr val="accent5"/>
                </a:fillRef>
                <a:effectRef idx="2">
                  <a:schemeClr val="accent5"/>
                </a:effectRef>
                <a:fontRef idx="minor">
                  <a:schemeClr val="tx1"/>
                </a:fontRef>
              </p:style>
            </p:cxnSp>
            <p:grpSp>
              <p:nvGrpSpPr>
                <p:cNvPr id="128" name="Группа 127"/>
                <p:cNvGrpSpPr/>
                <p:nvPr/>
              </p:nvGrpSpPr>
              <p:grpSpPr>
                <a:xfrm>
                  <a:off x="5943876" y="5205547"/>
                  <a:ext cx="282585" cy="64364"/>
                  <a:chOff x="1835696" y="5197921"/>
                  <a:chExt cx="282585" cy="64364"/>
                </a:xfrm>
              </p:grpSpPr>
              <p:sp>
                <p:nvSpPr>
                  <p:cNvPr id="156" name="Овал 155"/>
                  <p:cNvSpPr/>
                  <p:nvPr/>
                </p:nvSpPr>
                <p:spPr>
                  <a:xfrm>
                    <a:off x="1835696"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7" name="Овал 156"/>
                  <p:cNvSpPr/>
                  <p:nvPr/>
                </p:nvSpPr>
                <p:spPr>
                  <a:xfrm>
                    <a:off x="1947062"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8" name="Овал 157"/>
                  <p:cNvSpPr/>
                  <p:nvPr/>
                </p:nvSpPr>
                <p:spPr>
                  <a:xfrm>
                    <a:off x="2053917"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grpSp>
            <p:grpSp>
              <p:nvGrpSpPr>
                <p:cNvPr id="129" name="Группа 128"/>
                <p:cNvGrpSpPr/>
                <p:nvPr/>
              </p:nvGrpSpPr>
              <p:grpSpPr>
                <a:xfrm>
                  <a:off x="7280007" y="5205547"/>
                  <a:ext cx="282585" cy="64364"/>
                  <a:chOff x="1835696" y="5197921"/>
                  <a:chExt cx="282585" cy="64364"/>
                </a:xfrm>
              </p:grpSpPr>
              <p:sp>
                <p:nvSpPr>
                  <p:cNvPr id="153" name="Овал 152"/>
                  <p:cNvSpPr/>
                  <p:nvPr/>
                </p:nvSpPr>
                <p:spPr>
                  <a:xfrm>
                    <a:off x="1835696"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4" name="Овал 153"/>
                  <p:cNvSpPr/>
                  <p:nvPr/>
                </p:nvSpPr>
                <p:spPr>
                  <a:xfrm>
                    <a:off x="1947062"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5" name="Овал 154"/>
                  <p:cNvSpPr/>
                  <p:nvPr/>
                </p:nvSpPr>
                <p:spPr>
                  <a:xfrm>
                    <a:off x="2053917"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grpSp>
            <p:grpSp>
              <p:nvGrpSpPr>
                <p:cNvPr id="130" name="Группа 129"/>
                <p:cNvGrpSpPr/>
                <p:nvPr/>
              </p:nvGrpSpPr>
              <p:grpSpPr>
                <a:xfrm>
                  <a:off x="6611144" y="4562576"/>
                  <a:ext cx="282585" cy="64364"/>
                  <a:chOff x="1835696" y="5197921"/>
                  <a:chExt cx="282585" cy="64364"/>
                </a:xfrm>
              </p:grpSpPr>
              <p:sp>
                <p:nvSpPr>
                  <p:cNvPr id="150" name="Овал 149"/>
                  <p:cNvSpPr/>
                  <p:nvPr/>
                </p:nvSpPr>
                <p:spPr>
                  <a:xfrm>
                    <a:off x="1835696"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1" name="Овал 150"/>
                  <p:cNvSpPr/>
                  <p:nvPr/>
                </p:nvSpPr>
                <p:spPr>
                  <a:xfrm>
                    <a:off x="1947062"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52" name="Овал 151"/>
                  <p:cNvSpPr/>
                  <p:nvPr/>
                </p:nvSpPr>
                <p:spPr>
                  <a:xfrm>
                    <a:off x="2053917"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grpSp>
            <p:grpSp>
              <p:nvGrpSpPr>
                <p:cNvPr id="131" name="Группа 130"/>
                <p:cNvGrpSpPr/>
                <p:nvPr/>
              </p:nvGrpSpPr>
              <p:grpSpPr>
                <a:xfrm>
                  <a:off x="5523688" y="5856671"/>
                  <a:ext cx="282585" cy="64364"/>
                  <a:chOff x="1835696" y="5197921"/>
                  <a:chExt cx="282585" cy="64364"/>
                </a:xfrm>
              </p:grpSpPr>
              <p:sp>
                <p:nvSpPr>
                  <p:cNvPr id="147" name="Овал 146"/>
                  <p:cNvSpPr/>
                  <p:nvPr/>
                </p:nvSpPr>
                <p:spPr>
                  <a:xfrm>
                    <a:off x="1835696"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48" name="Овал 147"/>
                  <p:cNvSpPr/>
                  <p:nvPr/>
                </p:nvSpPr>
                <p:spPr>
                  <a:xfrm>
                    <a:off x="1947062"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49" name="Овал 148"/>
                  <p:cNvSpPr/>
                  <p:nvPr/>
                </p:nvSpPr>
                <p:spPr>
                  <a:xfrm>
                    <a:off x="2053917"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grpSp>
            <p:grpSp>
              <p:nvGrpSpPr>
                <p:cNvPr id="132" name="Группа 131"/>
                <p:cNvGrpSpPr/>
                <p:nvPr/>
              </p:nvGrpSpPr>
              <p:grpSpPr>
                <a:xfrm>
                  <a:off x="7728403" y="5856671"/>
                  <a:ext cx="282585" cy="64364"/>
                  <a:chOff x="1835696" y="5197921"/>
                  <a:chExt cx="282585" cy="64364"/>
                </a:xfrm>
              </p:grpSpPr>
              <p:sp>
                <p:nvSpPr>
                  <p:cNvPr id="144" name="Овал 143"/>
                  <p:cNvSpPr/>
                  <p:nvPr/>
                </p:nvSpPr>
                <p:spPr>
                  <a:xfrm>
                    <a:off x="1835696"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45" name="Овал 144"/>
                  <p:cNvSpPr/>
                  <p:nvPr/>
                </p:nvSpPr>
                <p:spPr>
                  <a:xfrm>
                    <a:off x="1947062"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sp>
                <p:nvSpPr>
                  <p:cNvPr id="146" name="Овал 145"/>
                  <p:cNvSpPr/>
                  <p:nvPr/>
                </p:nvSpPr>
                <p:spPr>
                  <a:xfrm>
                    <a:off x="2053917" y="5197921"/>
                    <a:ext cx="64364" cy="64364"/>
                  </a:xfrm>
                  <a:prstGeom prst="ellipse">
                    <a:avLst/>
                  </a:prstGeom>
                </p:spPr>
                <p:style>
                  <a:lnRef idx="0">
                    <a:schemeClr val="accent1"/>
                  </a:lnRef>
                  <a:fillRef idx="3">
                    <a:schemeClr val="accent1"/>
                  </a:fillRef>
                  <a:effectRef idx="3">
                    <a:schemeClr val="accent1"/>
                  </a:effectRef>
                  <a:fontRef idx="minor">
                    <a:schemeClr val="lt1"/>
                  </a:fontRef>
                </p:style>
              </p:sp>
            </p:grpSp>
            <p:sp>
              <p:nvSpPr>
                <p:cNvPr id="133" name="Полилиния 132"/>
                <p:cNvSpPr/>
                <p:nvPr/>
              </p:nvSpPr>
              <p:spPr>
                <a:xfrm flipH="1">
                  <a:off x="6589829" y="3885527"/>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4" name="Полилиния 133"/>
                <p:cNvSpPr/>
                <p:nvPr/>
              </p:nvSpPr>
              <p:spPr>
                <a:xfrm flipH="1">
                  <a:off x="8066538" y="5660398"/>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5" name="Полилиния 134"/>
                <p:cNvSpPr/>
                <p:nvPr/>
              </p:nvSpPr>
              <p:spPr>
                <a:xfrm flipH="1">
                  <a:off x="5918627" y="4420170"/>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6" name="Полилиния 135"/>
                <p:cNvSpPr/>
                <p:nvPr/>
              </p:nvSpPr>
              <p:spPr>
                <a:xfrm flipH="1">
                  <a:off x="7232420" y="4420170"/>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7" name="Полилиния 136"/>
                <p:cNvSpPr/>
                <p:nvPr/>
              </p:nvSpPr>
              <p:spPr>
                <a:xfrm flipH="1">
                  <a:off x="7624430" y="5029514"/>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8" name="Полилиния 137"/>
                <p:cNvSpPr/>
                <p:nvPr/>
              </p:nvSpPr>
              <p:spPr>
                <a:xfrm flipH="1">
                  <a:off x="6829365" y="5029514"/>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39" name="Полилиния 138"/>
                <p:cNvSpPr/>
                <p:nvPr/>
              </p:nvSpPr>
              <p:spPr>
                <a:xfrm flipH="1">
                  <a:off x="6298147" y="5029514"/>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40" name="Полилиния 139"/>
                <p:cNvSpPr/>
                <p:nvPr/>
              </p:nvSpPr>
              <p:spPr>
                <a:xfrm flipH="1">
                  <a:off x="5476953" y="5029514"/>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41" name="Полилиния 140"/>
                <p:cNvSpPr/>
                <p:nvPr/>
              </p:nvSpPr>
              <p:spPr>
                <a:xfrm flipH="1">
                  <a:off x="5080344" y="5660398"/>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42" name="Полилиния 141"/>
                <p:cNvSpPr/>
                <p:nvPr/>
              </p:nvSpPr>
              <p:spPr>
                <a:xfrm flipH="1">
                  <a:off x="5872089" y="5660398"/>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143" name="Полилиния 142"/>
                <p:cNvSpPr/>
                <p:nvPr/>
              </p:nvSpPr>
              <p:spPr>
                <a:xfrm flipH="1">
                  <a:off x="7261357" y="5660398"/>
                  <a:ext cx="382270" cy="382270"/>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grpSp>
          <p:grpSp>
            <p:nvGrpSpPr>
              <p:cNvPr id="44" name="Группа 43"/>
              <p:cNvGrpSpPr/>
              <p:nvPr/>
            </p:nvGrpSpPr>
            <p:grpSpPr>
              <a:xfrm>
                <a:off x="6016305" y="3577288"/>
                <a:ext cx="2114494" cy="1419352"/>
                <a:chOff x="5068468" y="4221088"/>
                <a:chExt cx="3382278" cy="2270351"/>
              </a:xfrm>
            </p:grpSpPr>
            <p:cxnSp>
              <p:nvCxnSpPr>
                <p:cNvPr id="53" name="Прямая соединительная линия 52"/>
                <p:cNvCxnSpPr/>
                <p:nvPr/>
              </p:nvCxnSpPr>
              <p:spPr>
                <a:xfrm>
                  <a:off x="5287835"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4" name="Прямая соединительная линия 53"/>
                <p:cNvCxnSpPr/>
                <p:nvPr/>
              </p:nvCxnSpPr>
              <p:spPr>
                <a:xfrm flipH="1">
                  <a:off x="5158623"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5" name="Прямая соединительная линия 54"/>
                <p:cNvCxnSpPr/>
                <p:nvPr/>
              </p:nvCxnSpPr>
              <p:spPr>
                <a:xfrm>
                  <a:off x="6080200"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6" name="Прямая соединительная линия 55"/>
                <p:cNvCxnSpPr/>
                <p:nvPr/>
              </p:nvCxnSpPr>
              <p:spPr>
                <a:xfrm flipH="1">
                  <a:off x="5950988"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7" name="Прямая соединительная линия 56"/>
                <p:cNvCxnSpPr/>
                <p:nvPr/>
              </p:nvCxnSpPr>
              <p:spPr>
                <a:xfrm>
                  <a:off x="7464869"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8" name="Прямая соединительная линия 57"/>
                <p:cNvCxnSpPr/>
                <p:nvPr/>
              </p:nvCxnSpPr>
              <p:spPr>
                <a:xfrm flipH="1">
                  <a:off x="7335657"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9" name="Прямая соединительная линия 58"/>
                <p:cNvCxnSpPr/>
                <p:nvPr/>
              </p:nvCxnSpPr>
              <p:spPr>
                <a:xfrm>
                  <a:off x="8286818"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0" name="Прямая соединительная линия 59"/>
                <p:cNvCxnSpPr/>
                <p:nvPr/>
              </p:nvCxnSpPr>
              <p:spPr>
                <a:xfrm flipH="1">
                  <a:off x="8157606" y="6378229"/>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1" name="Прямая соединительная линия 60"/>
                <p:cNvCxnSpPr/>
                <p:nvPr/>
              </p:nvCxnSpPr>
              <p:spPr>
                <a:xfrm>
                  <a:off x="7029466" y="5732392"/>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2" name="Прямая соединительная линия 61"/>
                <p:cNvCxnSpPr/>
                <p:nvPr/>
              </p:nvCxnSpPr>
              <p:spPr>
                <a:xfrm flipH="1">
                  <a:off x="6900254" y="5732392"/>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3" name="Прямая соединительная линия 62"/>
                <p:cNvCxnSpPr/>
                <p:nvPr/>
              </p:nvCxnSpPr>
              <p:spPr>
                <a:xfrm>
                  <a:off x="6511077" y="5736372"/>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4" name="Прямая соединительная линия 63"/>
                <p:cNvCxnSpPr/>
                <p:nvPr/>
              </p:nvCxnSpPr>
              <p:spPr>
                <a:xfrm flipH="1">
                  <a:off x="6381865" y="5736372"/>
                  <a:ext cx="95098" cy="11321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5" name="Прямая соединительная линия 64"/>
                <p:cNvCxnSpPr/>
                <p:nvPr/>
              </p:nvCxnSpPr>
              <p:spPr>
                <a:xfrm flipH="1">
                  <a:off x="6244162" y="4495707"/>
                  <a:ext cx="371702" cy="29642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6" name="Прямая соединительная линия 65"/>
                <p:cNvCxnSpPr/>
                <p:nvPr/>
              </p:nvCxnSpPr>
              <p:spPr>
                <a:xfrm>
                  <a:off x="6892234" y="4495707"/>
                  <a:ext cx="389331" cy="29642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7" name="Прямая соединительная линия 66"/>
                <p:cNvCxnSpPr/>
                <p:nvPr/>
              </p:nvCxnSpPr>
              <p:spPr>
                <a:xfrm flipH="1">
                  <a:off x="6988831" y="5068504"/>
                  <a:ext cx="292734" cy="297167"/>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8" name="Прямая соединительная линия 67"/>
                <p:cNvCxnSpPr/>
                <p:nvPr/>
              </p:nvCxnSpPr>
              <p:spPr>
                <a:xfrm>
                  <a:off x="7557935" y="5068504"/>
                  <a:ext cx="252661" cy="29228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9" name="Прямая соединительная линия 68"/>
                <p:cNvCxnSpPr/>
                <p:nvPr/>
              </p:nvCxnSpPr>
              <p:spPr>
                <a:xfrm flipH="1">
                  <a:off x="5663119" y="5068504"/>
                  <a:ext cx="304673" cy="27699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0" name="Прямая соединительная линия 69"/>
                <p:cNvCxnSpPr/>
                <p:nvPr/>
              </p:nvCxnSpPr>
              <p:spPr>
                <a:xfrm>
                  <a:off x="6249390" y="5068504"/>
                  <a:ext cx="235494" cy="29228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1" name="Прямая соединительная линия 70"/>
                <p:cNvCxnSpPr/>
                <p:nvPr/>
              </p:nvCxnSpPr>
              <p:spPr>
                <a:xfrm>
                  <a:off x="5801304" y="5679104"/>
                  <a:ext cx="252661" cy="31770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2" name="Прямая соединительная линия 71"/>
                <p:cNvCxnSpPr/>
                <p:nvPr/>
              </p:nvCxnSpPr>
              <p:spPr>
                <a:xfrm flipH="1">
                  <a:off x="5266510" y="5679104"/>
                  <a:ext cx="258424" cy="31770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3" name="Прямая соединительная линия 72"/>
                <p:cNvCxnSpPr/>
                <p:nvPr/>
              </p:nvCxnSpPr>
              <p:spPr>
                <a:xfrm>
                  <a:off x="7948781" y="5694395"/>
                  <a:ext cx="286197" cy="302414"/>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4" name="Прямая соединительная линия 73"/>
                <p:cNvCxnSpPr/>
                <p:nvPr/>
              </p:nvCxnSpPr>
              <p:spPr>
                <a:xfrm flipH="1">
                  <a:off x="7447523" y="5694395"/>
                  <a:ext cx="224888" cy="302414"/>
                </a:xfrm>
                <a:prstGeom prst="line">
                  <a:avLst/>
                </a:prstGeom>
                <a:ln/>
              </p:spPr>
              <p:style>
                <a:lnRef idx="3">
                  <a:schemeClr val="accent3"/>
                </a:lnRef>
                <a:fillRef idx="0">
                  <a:schemeClr val="accent3"/>
                </a:fillRef>
                <a:effectRef idx="2">
                  <a:schemeClr val="accent3"/>
                </a:effectRef>
                <a:fontRef idx="minor">
                  <a:schemeClr val="tx1"/>
                </a:fontRef>
              </p:style>
            </p:cxnSp>
            <p:grpSp>
              <p:nvGrpSpPr>
                <p:cNvPr id="75" name="Группа 74"/>
                <p:cNvGrpSpPr/>
                <p:nvPr/>
              </p:nvGrpSpPr>
              <p:grpSpPr>
                <a:xfrm>
                  <a:off x="5938907" y="5541108"/>
                  <a:ext cx="282585" cy="64364"/>
                  <a:chOff x="1835696" y="5197921"/>
                  <a:chExt cx="282585" cy="64364"/>
                </a:xfrm>
              </p:grpSpPr>
              <p:sp>
                <p:nvSpPr>
                  <p:cNvPr id="103" name="Овал 102"/>
                  <p:cNvSpPr/>
                  <p:nvPr/>
                </p:nvSpPr>
                <p:spPr>
                  <a:xfrm>
                    <a:off x="1835696"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104" name="Овал 103"/>
                  <p:cNvSpPr/>
                  <p:nvPr/>
                </p:nvSpPr>
                <p:spPr>
                  <a:xfrm>
                    <a:off x="1947062"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105" name="Овал 104"/>
                  <p:cNvSpPr/>
                  <p:nvPr/>
                </p:nvSpPr>
                <p:spPr>
                  <a:xfrm>
                    <a:off x="2053917"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grpSp>
            <p:grpSp>
              <p:nvGrpSpPr>
                <p:cNvPr id="76" name="Группа 75"/>
                <p:cNvGrpSpPr/>
                <p:nvPr/>
              </p:nvGrpSpPr>
              <p:grpSpPr>
                <a:xfrm>
                  <a:off x="7275038" y="5541108"/>
                  <a:ext cx="282585" cy="64364"/>
                  <a:chOff x="1835696" y="5197921"/>
                  <a:chExt cx="282585" cy="64364"/>
                </a:xfrm>
              </p:grpSpPr>
              <p:sp>
                <p:nvSpPr>
                  <p:cNvPr id="100" name="Овал 99"/>
                  <p:cNvSpPr/>
                  <p:nvPr/>
                </p:nvSpPr>
                <p:spPr>
                  <a:xfrm>
                    <a:off x="1835696"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101" name="Овал 100"/>
                  <p:cNvSpPr/>
                  <p:nvPr/>
                </p:nvSpPr>
                <p:spPr>
                  <a:xfrm>
                    <a:off x="1947062"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102" name="Овал 101"/>
                  <p:cNvSpPr/>
                  <p:nvPr/>
                </p:nvSpPr>
                <p:spPr>
                  <a:xfrm>
                    <a:off x="2053917"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grpSp>
            <p:grpSp>
              <p:nvGrpSpPr>
                <p:cNvPr id="77" name="Группа 76"/>
                <p:cNvGrpSpPr/>
                <p:nvPr/>
              </p:nvGrpSpPr>
              <p:grpSpPr>
                <a:xfrm>
                  <a:off x="6606175" y="4898137"/>
                  <a:ext cx="282585" cy="64364"/>
                  <a:chOff x="1835696" y="5197921"/>
                  <a:chExt cx="282585" cy="64364"/>
                </a:xfrm>
              </p:grpSpPr>
              <p:sp>
                <p:nvSpPr>
                  <p:cNvPr id="97" name="Овал 96"/>
                  <p:cNvSpPr/>
                  <p:nvPr/>
                </p:nvSpPr>
                <p:spPr>
                  <a:xfrm>
                    <a:off x="1835696"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8" name="Овал 97"/>
                  <p:cNvSpPr/>
                  <p:nvPr/>
                </p:nvSpPr>
                <p:spPr>
                  <a:xfrm>
                    <a:off x="1947062"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9" name="Овал 98"/>
                  <p:cNvSpPr/>
                  <p:nvPr/>
                </p:nvSpPr>
                <p:spPr>
                  <a:xfrm>
                    <a:off x="2053917"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grpSp>
            <p:grpSp>
              <p:nvGrpSpPr>
                <p:cNvPr id="78" name="Группа 77"/>
                <p:cNvGrpSpPr/>
                <p:nvPr/>
              </p:nvGrpSpPr>
              <p:grpSpPr>
                <a:xfrm>
                  <a:off x="5518719" y="6192232"/>
                  <a:ext cx="282585" cy="64364"/>
                  <a:chOff x="1835696" y="5197921"/>
                  <a:chExt cx="282585" cy="64364"/>
                </a:xfrm>
              </p:grpSpPr>
              <p:sp>
                <p:nvSpPr>
                  <p:cNvPr id="94" name="Овал 93"/>
                  <p:cNvSpPr/>
                  <p:nvPr/>
                </p:nvSpPr>
                <p:spPr>
                  <a:xfrm>
                    <a:off x="1835696"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5" name="Овал 94"/>
                  <p:cNvSpPr/>
                  <p:nvPr/>
                </p:nvSpPr>
                <p:spPr>
                  <a:xfrm>
                    <a:off x="1947062"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6" name="Овал 95"/>
                  <p:cNvSpPr/>
                  <p:nvPr/>
                </p:nvSpPr>
                <p:spPr>
                  <a:xfrm>
                    <a:off x="2053917"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grpSp>
            <p:grpSp>
              <p:nvGrpSpPr>
                <p:cNvPr id="79" name="Группа 78"/>
                <p:cNvGrpSpPr/>
                <p:nvPr/>
              </p:nvGrpSpPr>
              <p:grpSpPr>
                <a:xfrm>
                  <a:off x="7723434" y="6192232"/>
                  <a:ext cx="282585" cy="64364"/>
                  <a:chOff x="1835696" y="5197921"/>
                  <a:chExt cx="282585" cy="64364"/>
                </a:xfrm>
              </p:grpSpPr>
              <p:sp>
                <p:nvSpPr>
                  <p:cNvPr id="91" name="Овал 90"/>
                  <p:cNvSpPr/>
                  <p:nvPr/>
                </p:nvSpPr>
                <p:spPr>
                  <a:xfrm>
                    <a:off x="1835696"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2" name="Овал 91"/>
                  <p:cNvSpPr/>
                  <p:nvPr/>
                </p:nvSpPr>
                <p:spPr>
                  <a:xfrm>
                    <a:off x="1947062"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sp>
                <p:nvSpPr>
                  <p:cNvPr id="93" name="Овал 92"/>
                  <p:cNvSpPr/>
                  <p:nvPr/>
                </p:nvSpPr>
                <p:spPr>
                  <a:xfrm>
                    <a:off x="2053917" y="5197921"/>
                    <a:ext cx="64364" cy="64364"/>
                  </a:xfrm>
                  <a:prstGeom prst="ellipse">
                    <a:avLst/>
                  </a:prstGeom>
                </p:spPr>
                <p:style>
                  <a:lnRef idx="0">
                    <a:schemeClr val="accent3"/>
                  </a:lnRef>
                  <a:fillRef idx="3">
                    <a:schemeClr val="accent3"/>
                  </a:fillRef>
                  <a:effectRef idx="3">
                    <a:schemeClr val="accent3"/>
                  </a:effectRef>
                  <a:fontRef idx="minor">
                    <a:schemeClr val="lt1"/>
                  </a:fontRef>
                </p:style>
              </p:sp>
            </p:grpSp>
            <p:sp>
              <p:nvSpPr>
                <p:cNvPr id="80" name="Полилиния 79"/>
                <p:cNvSpPr/>
                <p:nvPr/>
              </p:nvSpPr>
              <p:spPr>
                <a:xfrm flipH="1">
                  <a:off x="5920048" y="4735730"/>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1" name="Полилиния 80"/>
                <p:cNvSpPr/>
                <p:nvPr/>
              </p:nvSpPr>
              <p:spPr>
                <a:xfrm flipH="1">
                  <a:off x="7227451" y="4735730"/>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2" name="Полилиния 81"/>
                <p:cNvSpPr/>
                <p:nvPr/>
              </p:nvSpPr>
              <p:spPr>
                <a:xfrm flipH="1">
                  <a:off x="7619461" y="5350072"/>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3" name="Полилиния 82"/>
                <p:cNvSpPr/>
                <p:nvPr/>
              </p:nvSpPr>
              <p:spPr>
                <a:xfrm flipH="1">
                  <a:off x="6817489" y="5350072"/>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4" name="Полилиния 83"/>
                <p:cNvSpPr/>
                <p:nvPr/>
              </p:nvSpPr>
              <p:spPr>
                <a:xfrm flipH="1">
                  <a:off x="6299780" y="5350072"/>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5" name="Полилиния 84"/>
                <p:cNvSpPr/>
                <p:nvPr/>
              </p:nvSpPr>
              <p:spPr>
                <a:xfrm flipH="1">
                  <a:off x="5472645" y="5350072"/>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6" name="Полилиния 85"/>
                <p:cNvSpPr/>
                <p:nvPr/>
              </p:nvSpPr>
              <p:spPr>
                <a:xfrm flipH="1">
                  <a:off x="5068468" y="5997643"/>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7" name="Полилиния 86"/>
                <p:cNvSpPr/>
                <p:nvPr/>
              </p:nvSpPr>
              <p:spPr>
                <a:xfrm flipH="1">
                  <a:off x="5867120" y="5997643"/>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8" name="Полилиния 87"/>
                <p:cNvSpPr/>
                <p:nvPr/>
              </p:nvSpPr>
              <p:spPr>
                <a:xfrm flipH="1">
                  <a:off x="7270280" y="5997643"/>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89" name="Полилиния 88"/>
                <p:cNvSpPr/>
                <p:nvPr/>
              </p:nvSpPr>
              <p:spPr>
                <a:xfrm flipH="1">
                  <a:off x="8061569" y="5997643"/>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sp>
              <p:nvSpPr>
                <p:cNvPr id="90" name="Полилиния 89"/>
                <p:cNvSpPr/>
                <p:nvPr/>
              </p:nvSpPr>
              <p:spPr>
                <a:xfrm flipH="1">
                  <a:off x="6587316" y="4221088"/>
                  <a:ext cx="389177" cy="38917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dirty="0"/>
                </a:p>
              </p:txBody>
            </p:sp>
          </p:grpSp>
          <p:pic>
            <p:nvPicPr>
              <p:cNvPr id="45" name="Picture 4" descr="C:\Users\Anar Samidov\Desktop\Рисунок1.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rot="21436150">
                <a:off x="2325610" y="5099522"/>
                <a:ext cx="4010221" cy="138350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273359" y="5564092"/>
                <a:ext cx="2443750" cy="396714"/>
              </a:xfrm>
              <a:prstGeom prst="rect">
                <a:avLst/>
              </a:prstGeom>
              <a:noFill/>
            </p:spPr>
            <p:txBody>
              <a:bodyPr wrap="none" rtlCol="0">
                <a:spAutoFit/>
              </a:bodyPr>
              <a:lstStyle/>
              <a:p>
                <a:r>
                  <a:rPr lang="az-Latn-AZ" sz="1400" b="1" dirty="0" smtClean="0">
                    <a:latin typeface="Times New Roman" panose="02020603050405020304" pitchFamily="18" charset="0"/>
                    <a:cs typeface="Times New Roman" panose="02020603050405020304" pitchFamily="18" charset="0"/>
                  </a:rPr>
                  <a:t>ELMİ  KOLLEKTİVLƏR</a:t>
                </a:r>
                <a:endParaRPr lang="ru-RU" sz="14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1788886" y="3109574"/>
                <a:ext cx="969349" cy="373658"/>
              </a:xfrm>
              <a:prstGeom prst="rect">
                <a:avLst/>
              </a:prstGeom>
              <a:noFill/>
            </p:spPr>
            <p:txBody>
              <a:bodyPr wrap="none" rtlCol="0">
                <a:spAutoFit/>
              </a:bodyPr>
              <a:lstStyle/>
              <a:p>
                <a:r>
                  <a:rPr lang="az-Latn-AZ" sz="1600" b="1" dirty="0" smtClean="0">
                    <a:latin typeface="Times New Roman" panose="02020603050405020304" pitchFamily="18" charset="0"/>
                    <a:cs typeface="Times New Roman" panose="02020603050405020304" pitchFamily="18" charset="0"/>
                  </a:rPr>
                  <a:t>FİZİKA</a:t>
                </a:r>
                <a:endParaRPr lang="ru-RU" sz="16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4000372" y="3065638"/>
                <a:ext cx="1537086" cy="373658"/>
              </a:xfrm>
              <a:prstGeom prst="rect">
                <a:avLst/>
              </a:prstGeom>
              <a:noFill/>
            </p:spPr>
            <p:txBody>
              <a:bodyPr wrap="none" rtlCol="0">
                <a:spAutoFit/>
              </a:bodyPr>
              <a:lstStyle/>
              <a:p>
                <a:r>
                  <a:rPr lang="az-Latn-AZ" sz="1600" b="1" dirty="0" smtClean="0">
                    <a:latin typeface="Times New Roman" panose="02020603050405020304" pitchFamily="18" charset="0"/>
                    <a:cs typeface="Times New Roman" panose="02020603050405020304" pitchFamily="18" charset="0"/>
                  </a:rPr>
                  <a:t>RİYAZİYYAT</a:t>
                </a:r>
                <a:endParaRPr lang="ru-RU" sz="16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6425684" y="3059026"/>
                <a:ext cx="1798072" cy="373658"/>
              </a:xfrm>
              <a:prstGeom prst="rect">
                <a:avLst/>
              </a:prstGeom>
              <a:noFill/>
            </p:spPr>
            <p:txBody>
              <a:bodyPr wrap="none" rtlCol="0">
                <a:spAutoFit/>
              </a:bodyPr>
              <a:lstStyle/>
              <a:p>
                <a:r>
                  <a:rPr lang="az-Latn-AZ" sz="1600" b="1" dirty="0" smtClean="0">
                    <a:latin typeface="Times New Roman" panose="02020603050405020304" pitchFamily="18" charset="0"/>
                    <a:cs typeface="Times New Roman" panose="02020603050405020304" pitchFamily="18" charset="0"/>
                  </a:rPr>
                  <a:t>İNFORMATİKA</a:t>
                </a:r>
                <a:endParaRPr lang="ru-RU" sz="1600" b="1" dirty="0">
                  <a:latin typeface="Times New Roman" panose="02020603050405020304" pitchFamily="18" charset="0"/>
                  <a:cs typeface="Times New Roman" panose="02020603050405020304" pitchFamily="18" charset="0"/>
                </a:endParaRPr>
              </a:p>
            </p:txBody>
          </p:sp>
          <p:sp>
            <p:nvSpPr>
              <p:cNvPr id="50" name="Полилиния 49"/>
              <p:cNvSpPr/>
              <p:nvPr/>
            </p:nvSpPr>
            <p:spPr>
              <a:xfrm flipH="1">
                <a:off x="5716315" y="3612940"/>
                <a:ext cx="79065" cy="79065"/>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51" name="Полилиния 50"/>
              <p:cNvSpPr/>
              <p:nvPr/>
            </p:nvSpPr>
            <p:spPr>
              <a:xfrm flipH="1">
                <a:off x="5481238" y="3612940"/>
                <a:ext cx="79065" cy="79065"/>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sp>
            <p:nvSpPr>
              <p:cNvPr id="52" name="Полилиния 51"/>
              <p:cNvSpPr/>
              <p:nvPr/>
            </p:nvSpPr>
            <p:spPr>
              <a:xfrm flipH="1">
                <a:off x="5933095" y="3612940"/>
                <a:ext cx="79065" cy="79065"/>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85543" tIns="185543" rIns="185543" bIns="185543" numCol="1" spcCol="1270" anchor="ctr" anchorCtr="0">
                <a:noAutofit/>
              </a:bodyPr>
              <a:lstStyle/>
              <a:p>
                <a:pPr lvl="0" algn="ctr" defTabSz="977900">
                  <a:lnSpc>
                    <a:spcPct val="90000"/>
                  </a:lnSpc>
                  <a:spcBef>
                    <a:spcPct val="0"/>
                  </a:spcBef>
                  <a:spcAft>
                    <a:spcPct val="35000"/>
                  </a:spcAft>
                </a:pPr>
                <a:endParaRPr lang="ru-RU" sz="2200" kern="1200"/>
              </a:p>
            </p:txBody>
          </p:sp>
        </p:grpSp>
        <p:sp>
          <p:nvSpPr>
            <p:cNvPr id="38" name="Прямоугольник 37"/>
            <p:cNvSpPr/>
            <p:nvPr/>
          </p:nvSpPr>
          <p:spPr>
            <a:xfrm>
              <a:off x="-900140" y="3454188"/>
              <a:ext cx="2554924" cy="276999"/>
            </a:xfrm>
            <a:prstGeom prst="rect">
              <a:avLst/>
            </a:prstGeom>
          </p:spPr>
          <p:txBody>
            <a:bodyPr wrap="square">
              <a:spAutoFit/>
            </a:bodyPr>
            <a:lstStyle/>
            <a:p>
              <a:pPr marL="92075" lvl="0" algn="just">
                <a:spcBef>
                  <a:spcPts val="600"/>
                </a:spcBef>
                <a:spcAft>
                  <a:spcPts val="600"/>
                </a:spcAft>
              </a:pPr>
              <a:r>
                <a:rPr lang="az-Latn-AZ" sz="1200" b="1" dirty="0">
                  <a:latin typeface="Palatino Linotype" pitchFamily="18" charset="0"/>
                </a:rPr>
                <a:t>ELM SAHƏLƏRİ</a:t>
              </a:r>
            </a:p>
          </p:txBody>
        </p:sp>
        <p:sp>
          <p:nvSpPr>
            <p:cNvPr id="39" name="Прямоугольник 38"/>
            <p:cNvSpPr/>
            <p:nvPr/>
          </p:nvSpPr>
          <p:spPr>
            <a:xfrm>
              <a:off x="-893369" y="3797955"/>
              <a:ext cx="2554925" cy="276999"/>
            </a:xfrm>
            <a:prstGeom prst="rect">
              <a:avLst/>
            </a:prstGeom>
          </p:spPr>
          <p:txBody>
            <a:bodyPr wrap="square">
              <a:spAutoFit/>
            </a:bodyPr>
            <a:lstStyle/>
            <a:p>
              <a:pPr marL="92075" algn="just">
                <a:spcBef>
                  <a:spcPts val="600"/>
                </a:spcBef>
                <a:spcAft>
                  <a:spcPts val="600"/>
                </a:spcAft>
              </a:pPr>
              <a:r>
                <a:rPr lang="az-Latn-AZ" sz="1200" b="1" dirty="0">
                  <a:latin typeface="Palatino Linotype" pitchFamily="18" charset="0"/>
                </a:rPr>
                <a:t>ELMİ İSTİQAMƏTLƏR</a:t>
              </a:r>
            </a:p>
          </p:txBody>
        </p:sp>
        <p:sp>
          <p:nvSpPr>
            <p:cNvPr id="40" name="Прямоугольник 39"/>
            <p:cNvSpPr/>
            <p:nvPr/>
          </p:nvSpPr>
          <p:spPr>
            <a:xfrm>
              <a:off x="-892212" y="4134778"/>
              <a:ext cx="2554925" cy="276999"/>
            </a:xfrm>
            <a:prstGeom prst="rect">
              <a:avLst/>
            </a:prstGeom>
          </p:spPr>
          <p:txBody>
            <a:bodyPr wrap="square">
              <a:spAutoFit/>
            </a:bodyPr>
            <a:lstStyle/>
            <a:p>
              <a:pPr marL="92075" lvl="0" algn="just">
                <a:spcBef>
                  <a:spcPts val="600"/>
                </a:spcBef>
                <a:spcAft>
                  <a:spcPts val="600"/>
                </a:spcAft>
              </a:pPr>
              <a:r>
                <a:rPr lang="az-Latn-AZ" sz="1200" b="1" dirty="0">
                  <a:latin typeface="Palatino Linotype" pitchFamily="18" charset="0"/>
                </a:rPr>
                <a:t>ELMİ PROBLEMLƏR</a:t>
              </a:r>
            </a:p>
          </p:txBody>
        </p:sp>
        <p:sp>
          <p:nvSpPr>
            <p:cNvPr id="41" name="Прямоугольник 40"/>
            <p:cNvSpPr/>
            <p:nvPr/>
          </p:nvSpPr>
          <p:spPr>
            <a:xfrm>
              <a:off x="-892259" y="4473148"/>
              <a:ext cx="2554924" cy="276999"/>
            </a:xfrm>
            <a:prstGeom prst="rect">
              <a:avLst/>
            </a:prstGeom>
          </p:spPr>
          <p:txBody>
            <a:bodyPr wrap="square">
              <a:spAutoFit/>
            </a:bodyPr>
            <a:lstStyle/>
            <a:p>
              <a:pPr marL="92075" lvl="0" algn="just">
                <a:spcBef>
                  <a:spcPts val="600"/>
                </a:spcBef>
                <a:spcAft>
                  <a:spcPts val="600"/>
                </a:spcAft>
              </a:pPr>
              <a:r>
                <a:rPr lang="az-Latn-AZ" sz="1200" b="1" dirty="0">
                  <a:latin typeface="Palatino Linotype" pitchFamily="18" charset="0"/>
                </a:rPr>
                <a:t>ELMİ MÖVZULAR</a:t>
              </a:r>
            </a:p>
          </p:txBody>
        </p:sp>
      </p:grpSp>
      <p:sp>
        <p:nvSpPr>
          <p:cNvPr id="214" name="Прямоугольник 213"/>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15" name="Прямоугольник 214"/>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6" name="Прямоугольник 215"/>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17" name="Прямоугольник 216"/>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71</a:t>
            </a:fld>
            <a:r>
              <a:rPr lang="az-Latn-AZ" smtClean="0"/>
              <a:t>/76</a:t>
            </a:r>
            <a:endParaRPr lang="ru-RU" dirty="0"/>
          </a:p>
        </p:txBody>
      </p:sp>
    </p:spTree>
    <p:extLst>
      <p:ext uri="{BB962C8B-B14F-4D97-AF65-F5344CB8AC3E}">
        <p14:creationId xmlns:p14="http://schemas.microsoft.com/office/powerpoint/2010/main" val="63327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10" name="Прямоугольник 209"/>
          <p:cNvSpPr/>
          <p:nvPr/>
        </p:nvSpPr>
        <p:spPr>
          <a:xfrm>
            <a:off x="0" y="1061771"/>
            <a:ext cx="9125626" cy="5088681"/>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99" name="Прямоугольник 198"/>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9" name="Прямоугольник 208"/>
          <p:cNvSpPr/>
          <p:nvPr/>
        </p:nvSpPr>
        <p:spPr>
          <a:xfrm>
            <a:off x="87169" y="1374792"/>
            <a:ext cx="8428181" cy="3893310"/>
          </a:xfrm>
          <a:prstGeom prst="rect">
            <a:avLst/>
          </a:prstGeom>
        </p:spPr>
        <p:txBody>
          <a:bodyPr wrap="square">
            <a:spAutoFit/>
          </a:bodyPr>
          <a:lstStyle/>
          <a:p>
            <a:pPr marL="989013" lvl="0" indent="-285750" algn="just">
              <a:lnSpc>
                <a:spcPct val="200000"/>
              </a:lnSpc>
              <a:spcBef>
                <a:spcPts val="600"/>
              </a:spcBef>
              <a:spcAft>
                <a:spcPts val="600"/>
              </a:spcAft>
              <a:buFont typeface="Courier New" panose="02070309020205020404" pitchFamily="49" charset="0"/>
              <a:buChar char="o"/>
            </a:pPr>
            <a:r>
              <a:rPr lang="az-Latn-AZ" b="1" dirty="0" smtClean="0">
                <a:latin typeface="Palatino Linotype" pitchFamily="18" charset="0"/>
              </a:rPr>
              <a:t>BUNUN DA NƏTİCƏSİNDƏ ÖLKƏ ÜZRƏ ELMİ FƏALİYYƏTİN TƏŞKİLİ, KOORDİNASİYASI, MENECMENTİ VƏ MALİYYƏLƏŞDİRİLMƏSİ, MÜXTƏLİF ASPEKTLƏR ÜZRƏ TƏHLİLİ VƏ QİYMƏTLƏNDİRİLMƏSİ, İNTELLEKTUAL VƏ DİGƏR RESURSLARIN İDARƏ OLUNMASI, SƏMƏRƏLİ QƏRARLARIN QƏBUL EDİLMƏSİ İSTİQAMƏTİNDƏ CİDDİ PROBLEMLƏR YARANIR </a:t>
            </a:r>
          </a:p>
        </p:txBody>
      </p:sp>
      <p:sp>
        <p:nvSpPr>
          <p:cNvPr id="12" name="Прямоугольник 1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4" name="Прямоугольник 13"/>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72</a:t>
            </a:fld>
            <a:r>
              <a:rPr lang="az-Latn-AZ" smtClean="0"/>
              <a:t>/76</a:t>
            </a:r>
            <a:endParaRPr lang="ru-RU" dirty="0"/>
          </a:p>
        </p:txBody>
      </p:sp>
    </p:spTree>
    <p:extLst>
      <p:ext uri="{BB962C8B-B14F-4D97-AF65-F5344CB8AC3E}">
        <p14:creationId xmlns:p14="http://schemas.microsoft.com/office/powerpoint/2010/main" val="3093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893" y="954566"/>
            <a:ext cx="9151544" cy="5205411"/>
          </a:xfrm>
          <a:prstGeom prst="rect">
            <a:avLst/>
          </a:prstGeom>
          <a:solidFill>
            <a:srgbClr val="FBE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68681" y="1009694"/>
            <a:ext cx="8155709" cy="1200329"/>
          </a:xfrm>
          <a:prstGeom prst="rect">
            <a:avLst/>
          </a:prstGeom>
        </p:spPr>
        <p:txBody>
          <a:bodyPr wrap="square">
            <a:spAutoFit/>
          </a:bodyPr>
          <a:lstStyle/>
          <a:p>
            <a:pPr lvl="0" algn="just"/>
            <a:r>
              <a:rPr lang="az-Latn-AZ" b="1" dirty="0" smtClean="0">
                <a:latin typeface="Palatino Linotype" pitchFamily="18" charset="0"/>
              </a:rPr>
              <a:t>HAL-HAZIRDA ELMİ MÜƏSSİSƏLƏRİN FƏALİYYƏTİ HAQQINDA İLLİK HESABATLARIN HAZIRLANMASI, ÇOXPİLLƏLİ MÜZAKİRƏSİ VƏ QİYMƏTLƏNDİRİLMƏSİ PROSEDURU </a:t>
            </a:r>
            <a:r>
              <a:rPr lang="az-Latn-AZ" b="1" dirty="0" smtClean="0">
                <a:solidFill>
                  <a:srgbClr val="FF0000"/>
                </a:solidFill>
                <a:latin typeface="Palatino Linotype" pitchFamily="18" charset="0"/>
              </a:rPr>
              <a:t>ÇOX BÜROKRATİK VƏ QEYRİ-SƏMƏRƏLİDİR</a:t>
            </a:r>
            <a:endParaRPr lang="en-US" b="1" u="sng" dirty="0">
              <a:latin typeface="Palatino Linotype" pitchFamily="18" charset="0"/>
            </a:endParaRPr>
          </a:p>
        </p:txBody>
      </p:sp>
      <p:sp>
        <p:nvSpPr>
          <p:cNvPr id="31" name="Прямоугольник 30"/>
          <p:cNvSpPr/>
          <p:nvPr/>
        </p:nvSpPr>
        <p:spPr>
          <a:xfrm>
            <a:off x="462234" y="2241606"/>
            <a:ext cx="8215745" cy="3600986"/>
          </a:xfrm>
          <a:prstGeom prst="rect">
            <a:avLst/>
          </a:prstGeom>
        </p:spPr>
        <p:txBody>
          <a:bodyPr wrap="square">
            <a:spAutoFit/>
          </a:bodyPr>
          <a:lstStyle/>
          <a:p>
            <a:pPr marL="989013" lvl="0" indent="-285750" algn="just">
              <a:spcBef>
                <a:spcPts val="600"/>
              </a:spcBef>
              <a:spcAft>
                <a:spcPts val="600"/>
              </a:spcAft>
              <a:buFont typeface="Wingdings" panose="05000000000000000000" pitchFamily="2" charset="2"/>
              <a:buChar char="Ø"/>
            </a:pPr>
            <a:r>
              <a:rPr lang="az-Latn-AZ" sz="1600" b="1" dirty="0" smtClean="0">
                <a:latin typeface="Palatino Linotype" pitchFamily="18" charset="0"/>
              </a:rPr>
              <a:t>1945-ci ildən TƏTBİQ OLUNAN BU HESABATLILIQ PROSEDURU MÜASİR DÖVRÜN TƏLƏBLƏRİNƏ CAVAB VERMİR, VAXT İTKİSİNƏ, BÜROKRATİK ƏNGƏLLƏRƏ, İNTELLEKTUAL RESURSLARIN SƏMƏRƏSİZ İSTİFADƏSİNƏ SƏBƏB OLUR</a:t>
            </a:r>
          </a:p>
          <a:p>
            <a:pPr marL="989013" lvl="0" indent="-285750" algn="just">
              <a:spcBef>
                <a:spcPts val="600"/>
              </a:spcBef>
              <a:spcAft>
                <a:spcPts val="600"/>
              </a:spcAft>
              <a:buFont typeface="Wingdings" panose="05000000000000000000" pitchFamily="2" charset="2"/>
              <a:buChar char="Ø"/>
            </a:pPr>
            <a:r>
              <a:rPr lang="az-Latn-AZ" sz="1600" b="1" dirty="0" smtClean="0">
                <a:latin typeface="Palatino Linotype" pitchFamily="18" charset="0"/>
              </a:rPr>
              <a:t>HƏR İLİN NOYABR AYINDAN BAŞLAYAN HESABAT MARAFONU «ƏMƏKDAŞ  LABORATORİYA - ELMİ ŞURA - ELMİ BÖLMƏ - RƏYASƏT HEYƏTİ - ÜMUMİ YIĞINCAQ» MARŞURUTU ÜZRƏ NÖVBƏTİ İLİN APREL AYININ SONUNADƏK DAVAM EDİR</a:t>
            </a:r>
          </a:p>
          <a:p>
            <a:pPr marL="989013" lvl="0" indent="-285750" algn="just">
              <a:spcBef>
                <a:spcPts val="600"/>
              </a:spcBef>
              <a:spcAft>
                <a:spcPts val="600"/>
              </a:spcAft>
              <a:buFont typeface="Wingdings" panose="05000000000000000000" pitchFamily="2" charset="2"/>
              <a:buChar char="Ø"/>
            </a:pPr>
            <a:r>
              <a:rPr lang="az-Latn-AZ" sz="1600" b="1" dirty="0" smtClean="0">
                <a:latin typeface="Palatino Linotype" pitchFamily="18" charset="0"/>
              </a:rPr>
              <a:t>HALBUKİ MÜASİR TEXNOLOGİYALARIN VƏ ELMMETRİK MEXANİZMLƏRİN KÖMƏYİ İLƏ ELMİ MÜƏSSİSƏLƏRİN DƏ, ALİMLƏRİN DƏ, ELM SAHƏLƏRİNİN CARİ VƏZİYYƏTİNİ DƏ ÇOX QISA MÜDDƏTDƏ QİYMƏTLƏNDİRMƏK, QƏRARLARIN QƏBULU ÜÇÜN MÜƏYYƏN TƏKLİFLƏR VƏ TÖVSİYƏLƏR İŞLƏMƏK OLAR.</a:t>
            </a:r>
          </a:p>
        </p:txBody>
      </p:sp>
      <p:grpSp>
        <p:nvGrpSpPr>
          <p:cNvPr id="32" name="Группа 31"/>
          <p:cNvGrpSpPr/>
          <p:nvPr/>
        </p:nvGrpSpPr>
        <p:grpSpPr>
          <a:xfrm>
            <a:off x="37836" y="1174827"/>
            <a:ext cx="681514" cy="694933"/>
            <a:chOff x="8367682" y="1"/>
            <a:chExt cx="681514" cy="694933"/>
          </a:xfrm>
        </p:grpSpPr>
        <p:sp>
          <p:nvSpPr>
            <p:cNvPr id="33" name="Равнобедренный треугольник 32"/>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34" name="Группа 33"/>
            <p:cNvGrpSpPr/>
            <p:nvPr/>
          </p:nvGrpSpPr>
          <p:grpSpPr>
            <a:xfrm>
              <a:off x="8416636" y="73988"/>
              <a:ext cx="581891" cy="620946"/>
              <a:chOff x="8416636" y="73988"/>
              <a:chExt cx="581891" cy="620946"/>
            </a:xfrm>
          </p:grpSpPr>
          <p:sp>
            <p:nvSpPr>
              <p:cNvPr id="35" name="Равнобедренный треугольник 34"/>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36"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5" name="Прямоугольник 24"/>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9" name="Прямоугольник 28"/>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38" name="Прямоугольник 37"/>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0" name="Прямоугольник 39"/>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cxnSp>
        <p:nvCxnSpPr>
          <p:cNvPr id="3" name="Прямая со стрелкой 2"/>
          <p:cNvCxnSpPr/>
          <p:nvPr/>
        </p:nvCxnSpPr>
        <p:spPr>
          <a:xfrm>
            <a:off x="2828925" y="3771900"/>
            <a:ext cx="2762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p:nvPr/>
        </p:nvCxnSpPr>
        <p:spPr>
          <a:xfrm>
            <a:off x="4848802" y="3809711"/>
            <a:ext cx="2762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p:nvPr/>
        </p:nvCxnSpPr>
        <p:spPr>
          <a:xfrm>
            <a:off x="6534150" y="3809711"/>
            <a:ext cx="2762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Прямая со стрелкой 22"/>
          <p:cNvCxnSpPr/>
          <p:nvPr/>
        </p:nvCxnSpPr>
        <p:spPr>
          <a:xfrm>
            <a:off x="8401754" y="3809711"/>
            <a:ext cx="2762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Прямая со стрелкой 23"/>
          <p:cNvCxnSpPr/>
          <p:nvPr/>
        </p:nvCxnSpPr>
        <p:spPr>
          <a:xfrm>
            <a:off x="3667829" y="4048125"/>
            <a:ext cx="2762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Прямоугольник 27"/>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73</a:t>
            </a:fld>
            <a:r>
              <a:rPr lang="az-Latn-AZ" smtClean="0"/>
              <a:t>/76</a:t>
            </a:r>
            <a:endParaRPr lang="ru-RU" dirty="0"/>
          </a:p>
        </p:txBody>
      </p:sp>
    </p:spTree>
    <p:extLst>
      <p:ext uri="{BB962C8B-B14F-4D97-AF65-F5344CB8AC3E}">
        <p14:creationId xmlns:p14="http://schemas.microsoft.com/office/powerpoint/2010/main" val="268112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9236" y="1004337"/>
            <a:ext cx="9125626" cy="5300942"/>
          </a:xfrm>
          <a:prstGeom prst="rect">
            <a:avLst/>
          </a:prstGeom>
          <a:solidFill>
            <a:srgbClr val="FBE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1073711" y="1064684"/>
            <a:ext cx="7688317" cy="1569660"/>
          </a:xfrm>
          <a:prstGeom prst="rect">
            <a:avLst/>
          </a:prstGeom>
        </p:spPr>
        <p:txBody>
          <a:bodyPr wrap="square">
            <a:spAutoFit/>
          </a:bodyPr>
          <a:lstStyle/>
          <a:p>
            <a:pPr lvl="0" algn="just">
              <a:lnSpc>
                <a:spcPct val="150000"/>
              </a:lnSpc>
            </a:pPr>
            <a:r>
              <a:rPr lang="az-Latn-AZ" sz="1600" b="1" dirty="0" smtClean="0">
                <a:latin typeface="Palatino Linotype" pitchFamily="18" charset="0"/>
              </a:rPr>
              <a:t>HAL-HAZIRDA ÖLKƏ MİQYASINDA ELMİ FƏALİYYƏTİN MÜXTƏLİF ASPEKTLƏR ÜZRƏ QİYMƏTLƏNDİRİLMƏSİ KLASSİK YANAŞMALARA, SUBYEKTİV MÜLAHİZƏLƏRƏ ƏSASLANIR VƏ MÜASİR DÖVRÜN REALLIQLARININ </a:t>
            </a:r>
            <a:r>
              <a:rPr lang="az-Latn-AZ" sz="1600" b="1" dirty="0" smtClean="0">
                <a:solidFill>
                  <a:srgbClr val="FF0000"/>
                </a:solidFill>
                <a:latin typeface="Palatino Linotype" pitchFamily="18" charset="0"/>
              </a:rPr>
              <a:t>TƏLƏBLƏRİNƏ CAVAB VERMİR</a:t>
            </a:r>
            <a:endParaRPr lang="en-US" sz="1600" b="1" u="sng" dirty="0">
              <a:latin typeface="Palatino Linotype" pitchFamily="18" charset="0"/>
            </a:endParaRPr>
          </a:p>
        </p:txBody>
      </p:sp>
      <p:sp>
        <p:nvSpPr>
          <p:cNvPr id="12" name="Прямоугольник 11"/>
          <p:cNvSpPr/>
          <p:nvPr/>
        </p:nvSpPr>
        <p:spPr>
          <a:xfrm>
            <a:off x="998321" y="2720501"/>
            <a:ext cx="7688317" cy="830997"/>
          </a:xfrm>
          <a:prstGeom prst="rect">
            <a:avLst/>
          </a:prstGeom>
        </p:spPr>
        <p:txBody>
          <a:bodyPr wrap="square">
            <a:spAutoFit/>
          </a:bodyPr>
          <a:lstStyle/>
          <a:p>
            <a:pPr marL="989013" lvl="0" indent="-285750" algn="just">
              <a:spcBef>
                <a:spcPts val="600"/>
              </a:spcBef>
              <a:spcAft>
                <a:spcPts val="600"/>
              </a:spcAft>
              <a:buFont typeface="Courier New" panose="02070309020205020404" pitchFamily="49" charset="0"/>
              <a:buChar char="o"/>
            </a:pPr>
            <a:r>
              <a:rPr lang="az-Latn-AZ" sz="1600" b="1" dirty="0" smtClean="0">
                <a:latin typeface="Palatino Linotype" pitchFamily="18" charset="0"/>
              </a:rPr>
              <a:t>BU PROBLEMİN HƏLLİ ÜÇÜN, İLK NÖVBƏDƏ ELMİ MÜƏSSİSƏNİN PLAN ÜZRƏ FƏALİYYƏT İSTİQAMƏTLƏRİ TƏHLİL EDİLMƏLİDİR:</a:t>
            </a:r>
          </a:p>
        </p:txBody>
      </p:sp>
      <p:grpSp>
        <p:nvGrpSpPr>
          <p:cNvPr id="14" name="Группа 13"/>
          <p:cNvGrpSpPr/>
          <p:nvPr/>
        </p:nvGrpSpPr>
        <p:grpSpPr>
          <a:xfrm>
            <a:off x="208762" y="1312561"/>
            <a:ext cx="681514" cy="694933"/>
            <a:chOff x="8367682" y="1"/>
            <a:chExt cx="681514" cy="694933"/>
          </a:xfrm>
        </p:grpSpPr>
        <p:sp>
          <p:nvSpPr>
            <p:cNvPr id="15" name="Равнобедренный треугольник 14"/>
            <p:cNvSpPr/>
            <p:nvPr/>
          </p:nvSpPr>
          <p:spPr>
            <a:xfrm>
              <a:off x="8367682" y="1"/>
              <a:ext cx="681514" cy="602134"/>
            </a:xfrm>
            <a:prstGeom prst="triangle">
              <a:avLst/>
            </a:prstGeom>
            <a:solidFill>
              <a:schemeClr val="accent6">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grpSp>
          <p:nvGrpSpPr>
            <p:cNvPr id="18" name="Группа 17"/>
            <p:cNvGrpSpPr/>
            <p:nvPr/>
          </p:nvGrpSpPr>
          <p:grpSpPr>
            <a:xfrm>
              <a:off x="8416636" y="73988"/>
              <a:ext cx="581891" cy="620946"/>
              <a:chOff x="8416636" y="73988"/>
              <a:chExt cx="581891" cy="620946"/>
            </a:xfrm>
          </p:grpSpPr>
          <p:sp>
            <p:nvSpPr>
              <p:cNvPr id="19" name="Равнобедренный треугольник 18"/>
              <p:cNvSpPr/>
              <p:nvPr/>
            </p:nvSpPr>
            <p:spPr>
              <a:xfrm>
                <a:off x="8416636" y="73988"/>
                <a:ext cx="581891" cy="501629"/>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sp>
            <p:nvSpPr>
              <p:cNvPr id="21" name="TextBox 16"/>
              <p:cNvSpPr txBox="1"/>
              <p:nvPr/>
            </p:nvSpPr>
            <p:spPr>
              <a:xfrm>
                <a:off x="8552795" y="94770"/>
                <a:ext cx="325730" cy="600164"/>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b="1" dirty="0">
                    <a:latin typeface="Times New Roman" panose="02020603050405020304" pitchFamily="18" charset="0"/>
                    <a:cs typeface="Times New Roman" panose="02020603050405020304" pitchFamily="18" charset="0"/>
                  </a:rPr>
                  <a:t>!</a:t>
                </a:r>
                <a:endParaRPr lang="ru-RU" sz="3300" b="1" dirty="0">
                  <a:latin typeface="Times New Roman" panose="02020603050405020304" pitchFamily="18" charset="0"/>
                  <a:cs typeface="Times New Roman" panose="02020603050405020304" pitchFamily="18" charset="0"/>
                </a:endParaRPr>
              </a:p>
            </p:txBody>
          </p:sp>
        </p:grpSp>
      </p:grpSp>
      <p:sp>
        <p:nvSpPr>
          <p:cNvPr id="2" name="Скругленный прямоугольник 1"/>
          <p:cNvSpPr/>
          <p:nvPr/>
        </p:nvSpPr>
        <p:spPr>
          <a:xfrm>
            <a:off x="3403715" y="3719028"/>
            <a:ext cx="2481794" cy="48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100" dirty="0" smtClean="0">
                <a:latin typeface="Palatino Linotype" panose="02040502050505030304" pitchFamily="18" charset="0"/>
              </a:rPr>
              <a:t>ELMİ   MÜƏSSİSƏNİN </a:t>
            </a:r>
          </a:p>
          <a:p>
            <a:pPr algn="ctr"/>
            <a:r>
              <a:rPr lang="az-Latn-AZ" sz="1100" dirty="0" smtClean="0">
                <a:latin typeface="Palatino Linotype" panose="02040502050505030304" pitchFamily="18" charset="0"/>
              </a:rPr>
              <a:t>FƏALİYYƏT   İSTİQAMƏTLƏRİ</a:t>
            </a:r>
            <a:endParaRPr lang="ru-RU" sz="1100" dirty="0">
              <a:latin typeface="Palatino Linotype" panose="02040502050505030304" pitchFamily="18" charset="0"/>
            </a:endParaRPr>
          </a:p>
        </p:txBody>
      </p:sp>
      <p:sp>
        <p:nvSpPr>
          <p:cNvPr id="24" name="Скругленный прямоугольник 23"/>
          <p:cNvSpPr/>
          <p:nvPr/>
        </p:nvSpPr>
        <p:spPr>
          <a:xfrm>
            <a:off x="12078" y="4554343"/>
            <a:ext cx="1607078" cy="689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smtClean="0">
                <a:latin typeface="Palatino Linotype" panose="02040502050505030304" pitchFamily="18" charset="0"/>
              </a:rPr>
              <a:t>ELMİ -NƏZƏRİ FƏALİYYƏT</a:t>
            </a:r>
            <a:endParaRPr lang="ru-RU" sz="1400" dirty="0">
              <a:latin typeface="Palatino Linotype" panose="02040502050505030304" pitchFamily="18" charset="0"/>
            </a:endParaRPr>
          </a:p>
        </p:txBody>
      </p:sp>
      <p:sp>
        <p:nvSpPr>
          <p:cNvPr id="25" name="Скругленный прямоугольник 24"/>
          <p:cNvSpPr/>
          <p:nvPr/>
        </p:nvSpPr>
        <p:spPr>
          <a:xfrm>
            <a:off x="1709953" y="4558349"/>
            <a:ext cx="1769724" cy="712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400" dirty="0" smtClean="0">
                <a:latin typeface="Palatino Linotype" panose="02040502050505030304" pitchFamily="18" charset="0"/>
              </a:rPr>
              <a:t>ELMİ -PRAKTİKİ VƏ İNNOVATİV FƏALİYYƏT</a:t>
            </a:r>
            <a:endParaRPr lang="ru-RU" sz="1400" dirty="0">
              <a:latin typeface="Palatino Linotype" panose="02040502050505030304" pitchFamily="18" charset="0"/>
            </a:endParaRPr>
          </a:p>
        </p:txBody>
      </p:sp>
      <p:sp>
        <p:nvSpPr>
          <p:cNvPr id="26" name="Скругленный прямоугольник 25"/>
          <p:cNvSpPr/>
          <p:nvPr/>
        </p:nvSpPr>
        <p:spPr>
          <a:xfrm>
            <a:off x="3555979" y="4522119"/>
            <a:ext cx="1659352" cy="7875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200" dirty="0" smtClean="0">
                <a:latin typeface="Palatino Linotype" panose="02040502050505030304" pitchFamily="18" charset="0"/>
              </a:rPr>
              <a:t>ELMİ -PEDAQOJİ FƏALİYYƏT VƏ KADR HAZIRLIĞI</a:t>
            </a:r>
            <a:endParaRPr lang="ru-RU" sz="1200" dirty="0">
              <a:latin typeface="Palatino Linotype" panose="02040502050505030304" pitchFamily="18" charset="0"/>
            </a:endParaRPr>
          </a:p>
        </p:txBody>
      </p:sp>
      <p:sp>
        <p:nvSpPr>
          <p:cNvPr id="27" name="Скругленный прямоугольник 26"/>
          <p:cNvSpPr/>
          <p:nvPr/>
        </p:nvSpPr>
        <p:spPr>
          <a:xfrm>
            <a:off x="5265677" y="4500449"/>
            <a:ext cx="1315350" cy="83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100" dirty="0" smtClean="0">
                <a:latin typeface="Palatino Linotype" panose="02040502050505030304" pitchFamily="18" charset="0"/>
              </a:rPr>
              <a:t>ELMİ –EKSPERTİZA FƏALİYYƏTİ</a:t>
            </a:r>
            <a:endParaRPr lang="ru-RU" sz="1100" dirty="0">
              <a:latin typeface="Palatino Linotype" panose="02040502050505030304" pitchFamily="18" charset="0"/>
            </a:endParaRPr>
          </a:p>
        </p:txBody>
      </p:sp>
      <p:sp>
        <p:nvSpPr>
          <p:cNvPr id="28" name="Скругленный прямоугольник 27"/>
          <p:cNvSpPr/>
          <p:nvPr/>
        </p:nvSpPr>
        <p:spPr>
          <a:xfrm>
            <a:off x="6642731" y="4495364"/>
            <a:ext cx="1192521" cy="83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050" dirty="0" smtClean="0">
                <a:latin typeface="Palatino Linotype" panose="02040502050505030304" pitchFamily="18" charset="0"/>
              </a:rPr>
              <a:t>ELMİ–POPULYARLAŞDIRMA FƏALİYYƏTİ</a:t>
            </a:r>
            <a:endParaRPr lang="ru-RU" sz="1050" dirty="0">
              <a:latin typeface="Palatino Linotype" panose="02040502050505030304" pitchFamily="18" charset="0"/>
            </a:endParaRPr>
          </a:p>
        </p:txBody>
      </p:sp>
      <p:sp>
        <p:nvSpPr>
          <p:cNvPr id="29" name="Скругленный прямоугольник 28"/>
          <p:cNvSpPr/>
          <p:nvPr/>
        </p:nvSpPr>
        <p:spPr>
          <a:xfrm>
            <a:off x="7933695" y="4473962"/>
            <a:ext cx="1201646" cy="82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Latn-AZ" sz="1050" dirty="0" smtClean="0">
                <a:latin typeface="Palatino Linotype" panose="02040502050505030304" pitchFamily="18" charset="0"/>
              </a:rPr>
              <a:t>ELMİ–NƏŞRİYYAT FƏALİYYƏTİ</a:t>
            </a:r>
            <a:endParaRPr lang="ru-RU" sz="1050" dirty="0">
              <a:latin typeface="Palatino Linotype" panose="02040502050505030304" pitchFamily="18" charset="0"/>
            </a:endParaRPr>
          </a:p>
        </p:txBody>
      </p:sp>
      <p:sp>
        <p:nvSpPr>
          <p:cNvPr id="8" name="Rectangle 6"/>
          <p:cNvSpPr>
            <a:spLocks noChangeArrowheads="1"/>
          </p:cNvSpPr>
          <p:nvPr/>
        </p:nvSpPr>
        <p:spPr bwMode="auto">
          <a:xfrm>
            <a:off x="-581289" y="20258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5" name="Прямоугольник 34"/>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mc:AlternateContent xmlns:mc="http://schemas.openxmlformats.org/markup-compatibility/2006" xmlns:a14="http://schemas.microsoft.com/office/drawing/2010/main">
        <mc:Choice Requires="a14">
          <p:sp>
            <p:nvSpPr>
              <p:cNvPr id="4" name="Прямоугольник 3"/>
              <p:cNvSpPr/>
              <p:nvPr/>
            </p:nvSpPr>
            <p:spPr>
              <a:xfrm>
                <a:off x="450087" y="5321519"/>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𝟏</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𝟏</m:t>
                        </m:r>
                      </m:sub>
                    </m:sSub>
                  </m:oMath>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450087" y="5321519"/>
                <a:ext cx="819327" cy="369332"/>
              </a:xfrm>
              <a:prstGeom prst="rect">
                <a:avLst/>
              </a:prstGeom>
              <a:blipFill>
                <a:blip r:embed="rId3"/>
                <a:stretch>
                  <a:fillRect t="-9836"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Прямоугольник 44"/>
              <p:cNvSpPr/>
              <p:nvPr/>
            </p:nvSpPr>
            <p:spPr>
              <a:xfrm>
                <a:off x="2212859" y="5351063"/>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𝟐</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𝟐</m:t>
                        </m:r>
                      </m:sub>
                    </m:sSub>
                  </m:oMath>
                </a14:m>
                <a:endParaRPr lang="ru-RU" dirty="0"/>
              </a:p>
            </p:txBody>
          </p:sp>
        </mc:Choice>
        <mc:Fallback xmlns="">
          <p:sp>
            <p:nvSpPr>
              <p:cNvPr id="45" name="Прямоугольник 44"/>
              <p:cNvSpPr>
                <a:spLocks noRot="1" noChangeAspect="1" noMove="1" noResize="1" noEditPoints="1" noAdjustHandles="1" noChangeArrowheads="1" noChangeShapeType="1" noTextEdit="1"/>
              </p:cNvSpPr>
              <p:nvPr/>
            </p:nvSpPr>
            <p:spPr>
              <a:xfrm>
                <a:off x="2212859" y="5351063"/>
                <a:ext cx="819327" cy="369332"/>
              </a:xfrm>
              <a:prstGeom prst="rect">
                <a:avLst/>
              </a:prstGeom>
              <a:blipFill>
                <a:blip r:embed="rId4"/>
                <a:stretch>
                  <a:fillRect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6" name="Прямоугольник 45"/>
              <p:cNvSpPr/>
              <p:nvPr/>
            </p:nvSpPr>
            <p:spPr>
              <a:xfrm>
                <a:off x="4023153" y="5341827"/>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𝟑</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𝟑</m:t>
                        </m:r>
                      </m:sub>
                    </m:sSub>
                  </m:oMath>
                </a14:m>
                <a:endParaRPr lang="ru-RU" dirty="0"/>
              </a:p>
            </p:txBody>
          </p:sp>
        </mc:Choice>
        <mc:Fallback xmlns="">
          <p:sp>
            <p:nvSpPr>
              <p:cNvPr id="46" name="Прямоугольник 45"/>
              <p:cNvSpPr>
                <a:spLocks noRot="1" noChangeAspect="1" noMove="1" noResize="1" noEditPoints="1" noAdjustHandles="1" noChangeArrowheads="1" noChangeShapeType="1" noTextEdit="1"/>
              </p:cNvSpPr>
              <p:nvPr/>
            </p:nvSpPr>
            <p:spPr>
              <a:xfrm>
                <a:off x="4023153" y="5341827"/>
                <a:ext cx="819327" cy="369332"/>
              </a:xfrm>
              <a:prstGeom prst="rect">
                <a:avLst/>
              </a:prstGeom>
              <a:blipFill>
                <a:blip r:embed="rId5"/>
                <a:stretch>
                  <a:fillRect t="-8197"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7" name="Прямоугольник 46"/>
              <p:cNvSpPr/>
              <p:nvPr/>
            </p:nvSpPr>
            <p:spPr>
              <a:xfrm>
                <a:off x="5559745" y="5350505"/>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𝟒</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𝟒</m:t>
                        </m:r>
                      </m:sub>
                    </m:sSub>
                  </m:oMath>
                </a14:m>
                <a:endParaRPr lang="ru-RU" dirty="0"/>
              </a:p>
            </p:txBody>
          </p:sp>
        </mc:Choice>
        <mc:Fallback xmlns="">
          <p:sp>
            <p:nvSpPr>
              <p:cNvPr id="47" name="Прямоугольник 46"/>
              <p:cNvSpPr>
                <a:spLocks noRot="1" noChangeAspect="1" noMove="1" noResize="1" noEditPoints="1" noAdjustHandles="1" noChangeArrowheads="1" noChangeShapeType="1" noTextEdit="1"/>
              </p:cNvSpPr>
              <p:nvPr/>
            </p:nvSpPr>
            <p:spPr>
              <a:xfrm>
                <a:off x="5559745" y="5350505"/>
                <a:ext cx="819327" cy="369332"/>
              </a:xfrm>
              <a:prstGeom prst="rect">
                <a:avLst/>
              </a:prstGeom>
              <a:blipFill>
                <a:blip r:embed="rId6"/>
                <a:stretch>
                  <a:fillRect t="-10000"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0" name="Прямоугольник 49"/>
              <p:cNvSpPr/>
              <p:nvPr/>
            </p:nvSpPr>
            <p:spPr>
              <a:xfrm>
                <a:off x="6889871" y="5321519"/>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𝟓</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𝟓</m:t>
                        </m:r>
                      </m:sub>
                    </m:sSub>
                  </m:oMath>
                </a14:m>
                <a:endParaRPr lang="ru-RU" dirty="0"/>
              </a:p>
            </p:txBody>
          </p:sp>
        </mc:Choice>
        <mc:Fallback xmlns="">
          <p:sp>
            <p:nvSpPr>
              <p:cNvPr id="50" name="Прямоугольник 49"/>
              <p:cNvSpPr>
                <a:spLocks noRot="1" noChangeAspect="1" noMove="1" noResize="1" noEditPoints="1" noAdjustHandles="1" noChangeArrowheads="1" noChangeShapeType="1" noTextEdit="1"/>
              </p:cNvSpPr>
              <p:nvPr/>
            </p:nvSpPr>
            <p:spPr>
              <a:xfrm>
                <a:off x="6889871" y="5321519"/>
                <a:ext cx="819327" cy="369332"/>
              </a:xfrm>
              <a:prstGeom prst="rect">
                <a:avLst/>
              </a:prstGeom>
              <a:blipFill>
                <a:blip r:embed="rId7"/>
                <a:stretch>
                  <a:fillRect t="-9836"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1" name="Прямоугольник 50"/>
              <p:cNvSpPr/>
              <p:nvPr/>
            </p:nvSpPr>
            <p:spPr>
              <a:xfrm>
                <a:off x="8118307" y="5283194"/>
                <a:ext cx="819327" cy="369332"/>
              </a:xfrm>
              <a:prstGeom prst="rect">
                <a:avLst/>
              </a:prstGeom>
            </p:spPr>
            <p:txBody>
              <a:bodyPr wrap="none">
                <a:spAutoFit/>
              </a:bodyPr>
              <a:lstStyle/>
              <a:p>
                <a14:m>
                  <m:oMath xmlns:m="http://schemas.openxmlformats.org/officeDocument/2006/math">
                    <m:sSub>
                      <m:sSubPr>
                        <m:ctrlPr>
                          <a:rPr lang="ru-RU" b="1" i="1" smtClean="0">
                            <a:latin typeface="Cambria Math" panose="02040503050406030204" pitchFamily="18" charset="0"/>
                          </a:rPr>
                        </m:ctrlPr>
                      </m:sSubPr>
                      <m:e>
                        <m:r>
                          <a:rPr lang="az-Latn-AZ" b="1" i="1">
                            <a:latin typeface="Cambria Math" panose="02040503050406030204" pitchFamily="18" charset="0"/>
                          </a:rPr>
                          <m:t>𝜶</m:t>
                        </m:r>
                      </m:e>
                      <m:sub>
                        <m:r>
                          <a:rPr lang="az-Latn-AZ" b="1" i="1" smtClean="0">
                            <a:latin typeface="Cambria Math" panose="02040503050406030204" pitchFamily="18" charset="0"/>
                          </a:rPr>
                          <m:t>𝟔</m:t>
                        </m:r>
                      </m:sub>
                    </m:sSub>
                  </m:oMath>
                </a14:m>
                <a:r>
                  <a:rPr lang="az-Latn-AZ" dirty="0" smtClean="0"/>
                  <a:t>/</a:t>
                </a:r>
                <a14:m>
                  <m:oMath xmlns:m="http://schemas.openxmlformats.org/officeDocument/2006/math">
                    <m:sSub>
                      <m:sSubPr>
                        <m:ctrlPr>
                          <a:rPr lang="ru-RU" b="1" i="1">
                            <a:latin typeface="Cambria Math" panose="02040503050406030204" pitchFamily="18" charset="0"/>
                          </a:rPr>
                        </m:ctrlPr>
                      </m:sSubPr>
                      <m:e>
                        <m:r>
                          <a:rPr lang="az-Latn-AZ" b="1" i="1" smtClean="0">
                            <a:latin typeface="Cambria Math" panose="02040503050406030204" pitchFamily="18" charset="0"/>
                          </a:rPr>
                          <m:t>𝑸</m:t>
                        </m:r>
                      </m:e>
                      <m:sub>
                        <m:r>
                          <a:rPr lang="az-Latn-AZ" b="1" i="1" smtClean="0">
                            <a:latin typeface="Cambria Math" panose="02040503050406030204" pitchFamily="18" charset="0"/>
                          </a:rPr>
                          <m:t>𝟔</m:t>
                        </m:r>
                      </m:sub>
                    </m:sSub>
                  </m:oMath>
                </a14:m>
                <a:endParaRPr lang="ru-RU" dirty="0"/>
              </a:p>
            </p:txBody>
          </p:sp>
        </mc:Choice>
        <mc:Fallback xmlns="">
          <p:sp>
            <p:nvSpPr>
              <p:cNvPr id="51" name="Прямоугольник 50"/>
              <p:cNvSpPr>
                <a:spLocks noRot="1" noChangeAspect="1" noMove="1" noResize="1" noEditPoints="1" noAdjustHandles="1" noChangeArrowheads="1" noChangeShapeType="1" noTextEdit="1"/>
              </p:cNvSpPr>
              <p:nvPr/>
            </p:nvSpPr>
            <p:spPr>
              <a:xfrm>
                <a:off x="8118307" y="5283194"/>
                <a:ext cx="819327" cy="369332"/>
              </a:xfrm>
              <a:prstGeom prst="rect">
                <a:avLst/>
              </a:prstGeom>
              <a:blipFill>
                <a:blip r:embed="rId8"/>
                <a:stretch>
                  <a:fillRect t="-10000" b="-26667"/>
                </a:stretch>
              </a:blipFill>
            </p:spPr>
            <p:txBody>
              <a:bodyPr/>
              <a:lstStyle/>
              <a:p>
                <a:r>
                  <a:rPr lang="ru-RU">
                    <a:noFill/>
                  </a:rPr>
                  <a:t> </a:t>
                </a:r>
              </a:p>
            </p:txBody>
          </p:sp>
        </mc:Fallback>
      </mc:AlternateContent>
      <p:grpSp>
        <p:nvGrpSpPr>
          <p:cNvPr id="11" name="Группа 10"/>
          <p:cNvGrpSpPr/>
          <p:nvPr/>
        </p:nvGrpSpPr>
        <p:grpSpPr>
          <a:xfrm>
            <a:off x="839607" y="4200837"/>
            <a:ext cx="7716936" cy="273125"/>
            <a:chOff x="839607" y="4200837"/>
            <a:chExt cx="7716936" cy="273125"/>
          </a:xfrm>
        </p:grpSpPr>
        <p:cxnSp>
          <p:nvCxnSpPr>
            <p:cNvPr id="7" name="Прямая соединительная линия 6"/>
            <p:cNvCxnSpPr/>
            <p:nvPr/>
          </p:nvCxnSpPr>
          <p:spPr>
            <a:xfrm flipV="1">
              <a:off x="839607" y="4350327"/>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43" name="Прямая соединительная линия 42"/>
            <p:cNvCxnSpPr/>
            <p:nvPr/>
          </p:nvCxnSpPr>
          <p:spPr>
            <a:xfrm flipV="1">
              <a:off x="2594516" y="4350327"/>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44" name="Прямая соединительная линия 43"/>
            <p:cNvCxnSpPr/>
            <p:nvPr/>
          </p:nvCxnSpPr>
          <p:spPr>
            <a:xfrm flipV="1">
              <a:off x="4414080" y="4350327"/>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48" name="Прямая соединительная линия 47"/>
            <p:cNvCxnSpPr/>
            <p:nvPr/>
          </p:nvCxnSpPr>
          <p:spPr>
            <a:xfrm flipV="1">
              <a:off x="5885509" y="4350327"/>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p:cNvCxnSpPr/>
            <p:nvPr/>
          </p:nvCxnSpPr>
          <p:spPr>
            <a:xfrm flipV="1">
              <a:off x="7231700" y="4288509"/>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53" name="Прямая соединительная линия 52"/>
            <p:cNvCxnSpPr/>
            <p:nvPr/>
          </p:nvCxnSpPr>
          <p:spPr>
            <a:xfrm flipV="1">
              <a:off x="8539720" y="4288509"/>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54" name="Прямая соединительная линия 53"/>
            <p:cNvCxnSpPr/>
            <p:nvPr/>
          </p:nvCxnSpPr>
          <p:spPr>
            <a:xfrm flipV="1">
              <a:off x="4624532" y="4200837"/>
              <a:ext cx="0" cy="123635"/>
            </a:xfrm>
            <a:prstGeom prst="line">
              <a:avLst/>
            </a:prstGeom>
          </p:spPr>
          <p:style>
            <a:lnRef idx="3">
              <a:schemeClr val="dk1"/>
            </a:lnRef>
            <a:fillRef idx="0">
              <a:schemeClr val="dk1"/>
            </a:fillRef>
            <a:effectRef idx="2">
              <a:schemeClr val="dk1"/>
            </a:effectRef>
            <a:fontRef idx="minor">
              <a:schemeClr val="tx1"/>
            </a:fontRef>
          </p:style>
        </p:cxnSp>
        <p:cxnSp>
          <p:nvCxnSpPr>
            <p:cNvPr id="10" name="Прямая соединительная линия 9"/>
            <p:cNvCxnSpPr/>
            <p:nvPr/>
          </p:nvCxnSpPr>
          <p:spPr>
            <a:xfrm flipV="1">
              <a:off x="839607" y="4288509"/>
              <a:ext cx="7716936" cy="61817"/>
            </a:xfrm>
            <a:prstGeom prst="line">
              <a:avLst/>
            </a:prstGeom>
          </p:spPr>
          <p:style>
            <a:lnRef idx="3">
              <a:schemeClr val="dk1"/>
            </a:lnRef>
            <a:fillRef idx="0">
              <a:schemeClr val="dk1"/>
            </a:fillRef>
            <a:effectRef idx="2">
              <a:schemeClr val="dk1"/>
            </a:effectRef>
            <a:fontRef idx="minor">
              <a:schemeClr val="tx1"/>
            </a:fontRef>
          </p:style>
        </p:cxnSp>
      </p:grpSp>
      <p:sp>
        <p:nvSpPr>
          <p:cNvPr id="41" name="Прямоугольник 40"/>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49" name="Прямоугольник 48"/>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56" name="Прямоугольник 55"/>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57" name="Прямоугольник 56"/>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74</a:t>
            </a:fld>
            <a:r>
              <a:rPr lang="az-Latn-AZ" smtClean="0"/>
              <a:t>/76</a:t>
            </a:r>
            <a:endParaRPr lang="ru-RU" dirty="0"/>
          </a:p>
        </p:txBody>
      </p:sp>
    </p:spTree>
    <p:extLst>
      <p:ext uri="{BB962C8B-B14F-4D97-AF65-F5344CB8AC3E}">
        <p14:creationId xmlns:p14="http://schemas.microsoft.com/office/powerpoint/2010/main" val="27325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8303491" y="6355510"/>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0" y="1004337"/>
            <a:ext cx="9125626" cy="5300942"/>
          </a:xfrm>
          <a:prstGeom prst="rect">
            <a:avLst/>
          </a:prstGeom>
          <a:solidFill>
            <a:srgbClr val="FBE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ru-R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Прямоугольник 22"/>
              <p:cNvSpPr/>
              <p:nvPr/>
            </p:nvSpPr>
            <p:spPr>
              <a:xfrm>
                <a:off x="303845" y="1296810"/>
                <a:ext cx="8406045" cy="4102790"/>
              </a:xfrm>
              <a:prstGeom prst="rect">
                <a:avLst/>
              </a:prstGeom>
            </p:spPr>
            <p:txBody>
              <a:bodyPr wrap="square">
                <a:spAutoFit/>
              </a:bodyPr>
              <a:lstStyle/>
              <a:p>
                <a:pPr marL="989013" lvl="0" indent="-285750" algn="just">
                  <a:lnSpc>
                    <a:spcPct val="150000"/>
                  </a:lnSpc>
                  <a:spcBef>
                    <a:spcPts val="600"/>
                  </a:spcBef>
                  <a:spcAft>
                    <a:spcPts val="600"/>
                  </a:spcAft>
                  <a:buFont typeface="Courier New" panose="02070309020205020404" pitchFamily="49" charset="0"/>
                  <a:buChar char="o"/>
                </a:pPr>
                <a:r>
                  <a:rPr lang="az-Latn-AZ" sz="1600" b="1" dirty="0" smtClean="0">
                    <a:latin typeface="Palatino Linotype" pitchFamily="18" charset="0"/>
                  </a:rPr>
                  <a:t>ELMİ MÜƏSSİSƏNİN HƏR BİR FƏALİYYƏT İSTİQAMƏTİ ÜÇÜN MƏXSUSİ QİYMƏTLƏNDİRMƏ MEXANİZMİ (</a:t>
                </a:r>
                <a14:m>
                  <m:oMath xmlns:m="http://schemas.openxmlformats.org/officeDocument/2006/math">
                    <m:sSub>
                      <m:sSubPr>
                        <m:ctrlPr>
                          <a:rPr lang="ru-RU" b="1" i="1">
                            <a:latin typeface="Cambria Math" panose="02040503050406030204" pitchFamily="18" charset="0"/>
                          </a:rPr>
                        </m:ctrlPr>
                      </m:sSubPr>
                      <m:e>
                        <m:r>
                          <a:rPr lang="az-Latn-AZ" b="1" i="1">
                            <a:latin typeface="Cambria Math" panose="02040503050406030204" pitchFamily="18" charset="0"/>
                          </a:rPr>
                          <m:t>𝑸</m:t>
                        </m:r>
                      </m:e>
                      <m:sub>
                        <m:r>
                          <a:rPr lang="az-Latn-AZ" b="1" i="1">
                            <a:latin typeface="Cambria Math" panose="02040503050406030204" pitchFamily="18" charset="0"/>
                          </a:rPr>
                          <m:t>𝒊</m:t>
                        </m:r>
                        <m:r>
                          <a:rPr lang="az-Latn-AZ" b="1" i="1">
                            <a:latin typeface="Cambria Math" panose="02040503050406030204" pitchFamily="18" charset="0"/>
                          </a:rPr>
                          <m:t>  </m:t>
                        </m:r>
                      </m:sub>
                    </m:sSub>
                    <m:r>
                      <a:rPr lang="az-Latn-AZ" b="1" i="1">
                        <a:latin typeface="Cambria Math" panose="02040503050406030204" pitchFamily="18" charset="0"/>
                      </a:rPr>
                      <m:t>, </m:t>
                    </m:r>
                    <m:r>
                      <a:rPr lang="az-Latn-AZ" b="1" i="1">
                        <a:latin typeface="Cambria Math" panose="02040503050406030204" pitchFamily="18" charset="0"/>
                      </a:rPr>
                      <m:t>𝒊</m:t>
                    </m:r>
                    <m:r>
                      <a:rPr lang="az-Latn-AZ" b="1" i="1">
                        <a:latin typeface="Cambria Math" panose="02040503050406030204" pitchFamily="18" charset="0"/>
                      </a:rPr>
                      <m:t>=</m:t>
                    </m:r>
                    <m:acc>
                      <m:accPr>
                        <m:chr m:val="̅"/>
                        <m:ctrlPr>
                          <a:rPr lang="ru-RU" b="1" i="1">
                            <a:latin typeface="Cambria Math" panose="02040503050406030204" pitchFamily="18" charset="0"/>
                          </a:rPr>
                        </m:ctrlPr>
                      </m:accPr>
                      <m:e>
                        <m:r>
                          <a:rPr lang="az-Latn-AZ" b="1" i="1">
                            <a:latin typeface="Cambria Math" panose="02040503050406030204" pitchFamily="18" charset="0"/>
                          </a:rPr>
                          <m:t>𝟏</m:t>
                        </m:r>
                        <m:r>
                          <a:rPr lang="az-Latn-AZ" b="1" i="1">
                            <a:latin typeface="Cambria Math" panose="02040503050406030204" pitchFamily="18" charset="0"/>
                          </a:rPr>
                          <m:t>,</m:t>
                        </m:r>
                        <m:r>
                          <a:rPr lang="az-Latn-AZ" b="1" i="1">
                            <a:latin typeface="Cambria Math" panose="02040503050406030204" pitchFamily="18" charset="0"/>
                          </a:rPr>
                          <m:t>𝟔</m:t>
                        </m:r>
                      </m:e>
                    </m:acc>
                  </m:oMath>
                </a14:m>
                <a:r>
                  <a:rPr lang="az-Latn-AZ" sz="1600" b="1" dirty="0" smtClean="0">
                    <a:latin typeface="Palatino Linotype" pitchFamily="18" charset="0"/>
                  </a:rPr>
                  <a:t>) İŞLƏNİLMƏLİDİR</a:t>
                </a:r>
              </a:p>
              <a:p>
                <a:pPr marL="989013" lvl="0" indent="-285750" algn="just">
                  <a:lnSpc>
                    <a:spcPct val="150000"/>
                  </a:lnSpc>
                  <a:spcBef>
                    <a:spcPts val="600"/>
                  </a:spcBef>
                  <a:spcAft>
                    <a:spcPts val="600"/>
                  </a:spcAft>
                  <a:buFont typeface="Courier New" panose="02070309020205020404" pitchFamily="49" charset="0"/>
                  <a:buChar char="o"/>
                </a:pPr>
                <a:r>
                  <a:rPr lang="az-Latn-AZ" sz="1600" b="1" dirty="0" smtClean="0">
                    <a:latin typeface="Palatino Linotype" pitchFamily="18" charset="0"/>
                  </a:rPr>
                  <a:t>ELMİ MÜƏSSİSƏNİN FƏALİYYƏTİNİN KOMPLEKS QİYMƏTLƏNDİRİLMƏSİ ÜÇÜN MULTİKRİTERİAL QİYMƏTLƏNDİRMƏ METODİKASI (</a:t>
                </a:r>
                <a14:m>
                  <m:oMath xmlns:m="http://schemas.openxmlformats.org/officeDocument/2006/math">
                    <m:r>
                      <a:rPr lang="az-Latn-AZ" sz="1600" b="1" i="1">
                        <a:latin typeface="Cambria Math" panose="02040503050406030204" pitchFamily="18" charset="0"/>
                      </a:rPr>
                      <m:t>𝑸</m:t>
                    </m:r>
                    <m:r>
                      <a:rPr lang="az-Latn-AZ" sz="1600" b="1" i="1">
                        <a:latin typeface="Cambria Math" panose="02040503050406030204" pitchFamily="18" charset="0"/>
                      </a:rPr>
                      <m:t>=</m:t>
                    </m:r>
                    <m:nary>
                      <m:naryPr>
                        <m:chr m:val="∑"/>
                        <m:limLoc m:val="undOvr"/>
                        <m:supHide m:val="on"/>
                        <m:ctrlPr>
                          <a:rPr lang="ru-RU" sz="1600" b="1" i="1">
                            <a:latin typeface="Cambria Math" panose="02040503050406030204" pitchFamily="18" charset="0"/>
                          </a:rPr>
                        </m:ctrlPr>
                      </m:naryPr>
                      <m:sub>
                        <m:r>
                          <a:rPr lang="az-Latn-AZ" sz="1600" b="1" i="1">
                            <a:latin typeface="Cambria Math" panose="02040503050406030204" pitchFamily="18" charset="0"/>
                          </a:rPr>
                          <m:t>𝒊</m:t>
                        </m:r>
                      </m:sub>
                      <m:sup/>
                      <m:e>
                        <m:sSub>
                          <m:sSubPr>
                            <m:ctrlPr>
                              <a:rPr lang="ru-RU" sz="1600" b="1" i="1">
                                <a:latin typeface="Cambria Math" panose="02040503050406030204" pitchFamily="18" charset="0"/>
                              </a:rPr>
                            </m:ctrlPr>
                          </m:sSubPr>
                          <m:e>
                            <m:r>
                              <a:rPr lang="az-Latn-AZ" sz="1600" b="1" i="1">
                                <a:latin typeface="Cambria Math" panose="02040503050406030204" pitchFamily="18" charset="0"/>
                              </a:rPr>
                              <m:t>𝜶</m:t>
                            </m:r>
                          </m:e>
                          <m:sub>
                            <m:r>
                              <a:rPr lang="az-Latn-AZ" sz="1600" b="1" i="1">
                                <a:latin typeface="Cambria Math" panose="02040503050406030204" pitchFamily="18" charset="0"/>
                              </a:rPr>
                              <m:t>𝒊</m:t>
                            </m:r>
                          </m:sub>
                        </m:sSub>
                      </m:e>
                    </m:nary>
                    <m:sSub>
                      <m:sSubPr>
                        <m:ctrlPr>
                          <a:rPr lang="ru-RU" sz="1600" b="1" i="1">
                            <a:latin typeface="Cambria Math" panose="02040503050406030204" pitchFamily="18" charset="0"/>
                          </a:rPr>
                        </m:ctrlPr>
                      </m:sSubPr>
                      <m:e>
                        <m:r>
                          <a:rPr lang="az-Latn-AZ" sz="1600" b="1" i="1">
                            <a:latin typeface="Cambria Math" panose="02040503050406030204" pitchFamily="18" charset="0"/>
                          </a:rPr>
                          <m:t>𝑸</m:t>
                        </m:r>
                      </m:e>
                      <m:sub>
                        <m:r>
                          <a:rPr lang="az-Latn-AZ" sz="1600" b="1" i="1">
                            <a:latin typeface="Cambria Math" panose="02040503050406030204" pitchFamily="18" charset="0"/>
                          </a:rPr>
                          <m:t>𝒊</m:t>
                        </m:r>
                        <m:r>
                          <a:rPr lang="az-Latn-AZ" sz="1600" b="1" i="1">
                            <a:latin typeface="Cambria Math" panose="02040503050406030204" pitchFamily="18" charset="0"/>
                          </a:rPr>
                          <m:t>  </m:t>
                        </m:r>
                      </m:sub>
                    </m:sSub>
                    <m:r>
                      <a:rPr lang="az-Latn-AZ" sz="1600" b="1" i="1">
                        <a:latin typeface="Cambria Math" panose="02040503050406030204" pitchFamily="18" charset="0"/>
                      </a:rPr>
                      <m:t>, </m:t>
                    </m:r>
                    <m:sSub>
                      <m:sSubPr>
                        <m:ctrlPr>
                          <a:rPr lang="ru-RU" sz="1600" b="1" i="1">
                            <a:latin typeface="Cambria Math" panose="02040503050406030204" pitchFamily="18" charset="0"/>
                          </a:rPr>
                        </m:ctrlPr>
                      </m:sSubPr>
                      <m:e>
                        <m:r>
                          <a:rPr lang="az-Latn-AZ" sz="1600" b="1" i="1" smtClean="0">
                            <a:latin typeface="Cambria Math" panose="02040503050406030204" pitchFamily="18" charset="0"/>
                          </a:rPr>
                          <m:t>    </m:t>
                        </m:r>
                        <m:r>
                          <a:rPr lang="az-Latn-AZ" sz="1600" b="1" i="1">
                            <a:latin typeface="Cambria Math" panose="02040503050406030204" pitchFamily="18" charset="0"/>
                          </a:rPr>
                          <m:t>𝜶</m:t>
                        </m:r>
                      </m:e>
                      <m:sub>
                        <m:r>
                          <a:rPr lang="az-Latn-AZ" sz="1600" b="1" i="1">
                            <a:latin typeface="Cambria Math" panose="02040503050406030204" pitchFamily="18" charset="0"/>
                          </a:rPr>
                          <m:t>𝒊</m:t>
                        </m:r>
                      </m:sub>
                    </m:sSub>
                    <m:r>
                      <a:rPr lang="az-Latn-AZ" sz="1600" b="1" i="1">
                        <a:latin typeface="Cambria Math" panose="02040503050406030204" pitchFamily="18" charset="0"/>
                      </a:rPr>
                      <m:t>−</m:t>
                    </m:r>
                  </m:oMath>
                </a14:m>
                <a:r>
                  <a:rPr lang="az-Latn-AZ" sz="1600" b="1" dirty="0" smtClean="0">
                    <a:latin typeface="Palatino Linotype" pitchFamily="18" charset="0"/>
                  </a:rPr>
                  <a:t> FƏALİYYƏT İSTİQAMƏTİNİN VACİBLİK DƏRƏCƏSİ) İŞLƏNİLMƏLİDİR.</a:t>
                </a:r>
              </a:p>
              <a:p>
                <a:pPr marL="989013" lvl="0" indent="-285750" algn="just">
                  <a:lnSpc>
                    <a:spcPct val="150000"/>
                  </a:lnSpc>
                  <a:spcBef>
                    <a:spcPts val="600"/>
                  </a:spcBef>
                  <a:spcAft>
                    <a:spcPts val="600"/>
                  </a:spcAft>
                  <a:buFont typeface="Courier New" panose="02070309020205020404" pitchFamily="49" charset="0"/>
                  <a:buChar char="o"/>
                </a:pPr>
                <a:r>
                  <a:rPr lang="az-Latn-AZ" sz="1600" b="1" dirty="0" smtClean="0">
                    <a:latin typeface="Palatino Linotype" pitchFamily="18" charset="0"/>
                  </a:rPr>
                  <a:t>BU ELMMETRİK TEXNOLOGİYALARIN ƏSASINDA ELMİ MÜƏSSİSƏLƏRİN FƏALİYYƏTİNİ AYRI-AYRI İSTİQAMƏTLƏR ÜZRƏ VƏ   KOMPLEKS    QİYMƏTLƏNDİRMƏK    OLAR.</a:t>
                </a:r>
              </a:p>
            </p:txBody>
          </p:sp>
        </mc:Choice>
        <mc:Fallback xmlns="">
          <p:sp>
            <p:nvSpPr>
              <p:cNvPr id="23" name="Прямоугольник 22"/>
              <p:cNvSpPr>
                <a:spLocks noRot="1" noChangeAspect="1" noMove="1" noResize="1" noEditPoints="1" noAdjustHandles="1" noChangeArrowheads="1" noChangeShapeType="1" noTextEdit="1"/>
              </p:cNvSpPr>
              <p:nvPr/>
            </p:nvSpPr>
            <p:spPr>
              <a:xfrm>
                <a:off x="303845" y="1296810"/>
                <a:ext cx="8406045" cy="4102790"/>
              </a:xfrm>
              <a:prstGeom prst="rect">
                <a:avLst/>
              </a:prstGeom>
              <a:blipFill>
                <a:blip r:embed="rId3"/>
                <a:stretch>
                  <a:fillRect r="-363" b="-1040"/>
                </a:stretch>
              </a:blipFill>
            </p:spPr>
            <p:txBody>
              <a:bodyPr/>
              <a:lstStyle/>
              <a:p>
                <a:r>
                  <a:rPr lang="ru-RU">
                    <a:noFill/>
                  </a:rPr>
                  <a:t> </a:t>
                </a:r>
              </a:p>
            </p:txBody>
          </p:sp>
        </mc:Fallback>
      </mc:AlternateContent>
      <p:sp>
        <p:nvSpPr>
          <p:cNvPr id="35" name="Прямоугольник 34"/>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42" name="Прямоугольник 41"/>
          <p:cNvSpPr/>
          <p:nvPr/>
        </p:nvSpPr>
        <p:spPr>
          <a:xfrm>
            <a:off x="-18846" y="8913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2" name="Прямоугольник 11"/>
          <p:cNvSpPr/>
          <p:nvPr/>
        </p:nvSpPr>
        <p:spPr>
          <a:xfrm>
            <a:off x="-30857" y="0"/>
            <a:ext cx="9152228" cy="835142"/>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3" name="Прямоугольник 12"/>
          <p:cNvSpPr/>
          <p:nvPr/>
        </p:nvSpPr>
        <p:spPr>
          <a:xfrm>
            <a:off x="-15329" y="192030"/>
            <a:ext cx="2183996"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IX.FRTEB: </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934215" y="187491"/>
            <a:ext cx="5713487" cy="461665"/>
          </a:xfrm>
          <a:prstGeom prst="rect">
            <a:avLst/>
          </a:prstGeom>
        </p:spPr>
        <p:txBody>
          <a:bodyPr wrap="none">
            <a:spAutoFit/>
          </a:bodyPr>
          <a:lstStyle/>
          <a:p>
            <a:r>
              <a:rPr lang="az-Latn-AZ" sz="2400" b="1" spc="300" dirty="0" smtClean="0">
                <a:solidFill>
                  <a:schemeClr val="bg1"/>
                </a:solidFill>
                <a:latin typeface="Times New Roman" panose="02020603050405020304" pitchFamily="18" charset="0"/>
                <a:cs typeface="Times New Roman" panose="02020603050405020304" pitchFamily="18" charset="0"/>
              </a:rPr>
              <a:t>PROBLEMLƏR VƏ TƏKLİFLƏR</a:t>
            </a:r>
            <a:endParaRPr lang="ru-RU" sz="2400" b="1" spc="300" dirty="0">
              <a:solidFill>
                <a:schemeClr val="bg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75</a:t>
            </a:fld>
            <a:r>
              <a:rPr lang="az-Latn-AZ" smtClean="0"/>
              <a:t>/76</a:t>
            </a:r>
            <a:endParaRPr lang="ru-RU" dirty="0"/>
          </a:p>
        </p:txBody>
      </p:sp>
    </p:spTree>
    <p:extLst>
      <p:ext uri="{BB962C8B-B14F-4D97-AF65-F5344CB8AC3E}">
        <p14:creationId xmlns:p14="http://schemas.microsoft.com/office/powerpoint/2010/main" val="129451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781" y="6373914"/>
            <a:ext cx="9144000" cy="552224"/>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5" name="Прямоугольник 4"/>
          <p:cNvSpPr/>
          <p:nvPr/>
        </p:nvSpPr>
        <p:spPr>
          <a:xfrm>
            <a:off x="0" y="0"/>
            <a:ext cx="9144000" cy="811530"/>
          </a:xfrm>
          <a:prstGeom prst="rect">
            <a:avLst/>
          </a:prstGeom>
          <a:solidFill>
            <a:srgbClr val="8E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8" name="Прямоугольник 27"/>
          <p:cNvSpPr/>
          <p:nvPr/>
        </p:nvSpPr>
        <p:spPr>
          <a:xfrm>
            <a:off x="1890" y="6245294"/>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0" name="Прямоугольник 19"/>
          <p:cNvSpPr/>
          <p:nvPr/>
        </p:nvSpPr>
        <p:spPr>
          <a:xfrm>
            <a:off x="0" y="1016961"/>
            <a:ext cx="9125626" cy="5123747"/>
          </a:xfrm>
          <a:prstGeom prst="rect">
            <a:avLst/>
          </a:prstGeom>
          <a:solidFill>
            <a:srgbClr val="FBE0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18846" y="8532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23" name="TextBox 22"/>
          <p:cNvSpPr txBox="1"/>
          <p:nvPr/>
        </p:nvSpPr>
        <p:spPr>
          <a:xfrm>
            <a:off x="-120259" y="2237328"/>
            <a:ext cx="9384519" cy="2554545"/>
          </a:xfrm>
          <a:prstGeom prst="rect">
            <a:avLst/>
          </a:prstGeom>
          <a:noFill/>
        </p:spPr>
        <p:txBody>
          <a:bodyPr wrap="square" rtlCol="0">
            <a:spAutoFit/>
          </a:bodyPr>
          <a:lstStyle/>
          <a:p>
            <a:pPr algn="ctr">
              <a:lnSpc>
                <a:spcPct val="200000"/>
              </a:lnSpc>
            </a:pPr>
            <a:r>
              <a:rPr lang="az-Latn-AZ" sz="4000" b="1" dirty="0" smtClean="0">
                <a:solidFill>
                  <a:srgbClr val="990000"/>
                </a:solidFill>
                <a:latin typeface="Palatino Linotype" panose="02040502050505030304" pitchFamily="18" charset="0"/>
              </a:rPr>
              <a:t>DİQQƏTİNİZƏ </a:t>
            </a:r>
          </a:p>
          <a:p>
            <a:pPr algn="ctr">
              <a:lnSpc>
                <a:spcPct val="200000"/>
              </a:lnSpc>
            </a:pPr>
            <a:r>
              <a:rPr lang="az-Latn-AZ" sz="4000" b="1" dirty="0" smtClean="0">
                <a:solidFill>
                  <a:srgbClr val="990000"/>
                </a:solidFill>
                <a:latin typeface="Palatino Linotype" panose="02040502050505030304" pitchFamily="18" charset="0"/>
              </a:rPr>
              <a:t>GÖRƏ   TƏŞƏKKÜR   EDİRİK!</a:t>
            </a:r>
            <a:endParaRPr lang="ru-RU" sz="4000" b="1" dirty="0">
              <a:solidFill>
                <a:srgbClr val="990000"/>
              </a:solidFill>
              <a:latin typeface="Palatino Linotype" panose="02040502050505030304" pitchFamily="18" charset="0"/>
            </a:endParaRPr>
          </a:p>
        </p:txBody>
      </p:sp>
    </p:spTree>
    <p:extLst>
      <p:ext uri="{BB962C8B-B14F-4D97-AF65-F5344CB8AC3E}">
        <p14:creationId xmlns:p14="http://schemas.microsoft.com/office/powerpoint/2010/main" val="252194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0" name="Прямоугольник 19"/>
          <p:cNvSpPr/>
          <p:nvPr/>
        </p:nvSpPr>
        <p:spPr>
          <a:xfrm>
            <a:off x="16481" y="1026197"/>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489856" y="1707295"/>
            <a:ext cx="8380286" cy="4278094"/>
          </a:xfrm>
          <a:prstGeom prst="rect">
            <a:avLst/>
          </a:prstGeom>
        </p:spPr>
        <p:txBody>
          <a:bodyPr wrap="square">
            <a:spAutoFit/>
          </a:bodyPr>
          <a:lstStyle/>
          <a:p>
            <a:pPr algn="ctr"/>
            <a:r>
              <a:rPr lang="az-Latn-AZ" sz="2000" b="1" dirty="0" smtClean="0">
                <a:latin typeface="Times New Roman" pitchFamily="18" charset="0"/>
                <a:cs typeface="Times New Roman" pitchFamily="18" charset="0"/>
              </a:rPr>
              <a:t>RADİASİYA   PROBLEMLƏRİ    İNSTİTUTU</a:t>
            </a:r>
          </a:p>
          <a:p>
            <a:pPr algn="ctr"/>
            <a:endParaRPr lang="ru-RU" sz="1200" dirty="0">
              <a:latin typeface="Times New Roman" pitchFamily="18" charset="0"/>
              <a:cs typeface="Times New Roman" pitchFamily="18" charset="0"/>
            </a:endParaRPr>
          </a:p>
          <a:p>
            <a:pPr algn="just">
              <a:lnSpc>
                <a:spcPct val="150000"/>
              </a:lnSpc>
            </a:pPr>
            <a:r>
              <a:rPr lang="az-Latn-AZ" sz="1600" dirty="0" smtClean="0">
                <a:latin typeface="Times New Roman" pitchFamily="18" charset="0"/>
                <a:cs typeface="Times New Roman" pitchFamily="18" charset="0"/>
              </a:rPr>
              <a:t>İşğaldan azad </a:t>
            </a:r>
            <a:r>
              <a:rPr lang="az-Latn-AZ" sz="1600" dirty="0">
                <a:latin typeface="Times New Roman" pitchFamily="18" charset="0"/>
                <a:cs typeface="Times New Roman" pitchFamily="18" charset="0"/>
              </a:rPr>
              <a:t>olunmuş Kəlbəcər </a:t>
            </a:r>
            <a:r>
              <a:rPr lang="az-Latn-AZ" sz="1600" dirty="0" smtClean="0">
                <a:latin typeface="Times New Roman" pitchFamily="18" charset="0"/>
                <a:cs typeface="Times New Roman" pitchFamily="18" charset="0"/>
              </a:rPr>
              <a:t>rayonunun </a:t>
            </a:r>
            <a:r>
              <a:rPr lang="az-Latn-AZ" sz="1600" dirty="0">
                <a:latin typeface="Times New Roman" pitchFamily="18" charset="0"/>
                <a:cs typeface="Times New Roman" pitchFamily="18" charset="0"/>
              </a:rPr>
              <a:t>İstisu ərazisində ətraf mühitdə radionuklidlərin paylanması və çevrilmə qanunauyğunluqları tədqiq olunmuş və termal sularda radonun qatılığı təyin edilmişdir. Müəyyən olunmuşdur ki, Aşağı İstisu ərazisinə yaxın yeni qazılmış artezian quyularının termal sularında radioaktiv radonun konsentrasiyası Yol Verilən Həddən (YVH)  kiçik, Dəlidağ silsiləsinin qərb dağətəyində isə soyuq və termal sularda radioaktiv radonun konsentrasiyası YVH-dən 100 dəfələrlə çox olduğundan bu sular içmək üçün yararsızdır. Ətraf  ərazilərdə  radioaktiv fonun qiyməti YVH-dən 15 dəfəyədək yüksəkdir və bu da sularda  radonun miqdarının müəyyənləşməsinə təsir göstərir. Alınan nəticələr İstisu ərazisində suların təyinatını müəyyənləşdirməyə imkan verir</a:t>
            </a:r>
            <a:r>
              <a:rPr lang="az-Latn-AZ" sz="1600" dirty="0" smtClean="0">
                <a:latin typeface="Times New Roman" pitchFamily="18" charset="0"/>
                <a:cs typeface="Times New Roman" pitchFamily="18" charset="0"/>
              </a:rPr>
              <a:t>.</a:t>
            </a:r>
            <a:endParaRPr lang="ru-RU" sz="1600" dirty="0"/>
          </a:p>
          <a:p>
            <a:pPr indent="450000" algn="just">
              <a:lnSpc>
                <a:spcPct val="150000"/>
              </a:lnSpc>
            </a:pPr>
            <a:r>
              <a:rPr lang="az-Latn-AZ" sz="1600" dirty="0" smtClean="0">
                <a:latin typeface="Times New Roman" pitchFamily="18" charset="0"/>
                <a:cs typeface="Times New Roman" pitchFamily="18" charset="0"/>
              </a:rPr>
              <a:t> </a:t>
            </a:r>
            <a:r>
              <a:rPr lang="az-Latn-AZ" sz="1600" b="1" dirty="0" smtClean="0">
                <a:latin typeface="Times New Roman" pitchFamily="18" charset="0"/>
                <a:cs typeface="Times New Roman" pitchFamily="18" charset="0"/>
              </a:rPr>
              <a:t>İcraçı: </a:t>
            </a:r>
            <a:r>
              <a:rPr lang="az-Latn-AZ" sz="1600" dirty="0">
                <a:latin typeface="Times New Roman" panose="02020603050405020304" pitchFamily="18" charset="0"/>
                <a:cs typeface="Times New Roman" panose="02020603050405020304" pitchFamily="18" charset="0"/>
              </a:rPr>
              <a:t>kimya elmləri doktoru </a:t>
            </a:r>
            <a:r>
              <a:rPr lang="az-Latn-AZ" sz="1600" b="1" dirty="0">
                <a:latin typeface="Times New Roman" panose="02020603050405020304" pitchFamily="18" charset="0"/>
                <a:cs typeface="Times New Roman" panose="02020603050405020304" pitchFamily="18" charset="0"/>
              </a:rPr>
              <a:t>Xaqani Məmmədov</a:t>
            </a:r>
            <a:endParaRPr lang="ru-RU" sz="1600" b="1" dirty="0">
              <a:latin typeface="Times New Roman" pitchFamily="18" charset="0"/>
              <a:cs typeface="Times New Roman" pitchFamily="18" charset="0"/>
            </a:endParaRPr>
          </a:p>
        </p:txBody>
      </p:sp>
      <p:sp>
        <p:nvSpPr>
          <p:cNvPr id="12" name="Прямоугольник 11"/>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6" name="Прямоугольник 15"/>
          <p:cNvSpPr/>
          <p:nvPr/>
        </p:nvSpPr>
        <p:spPr>
          <a:xfrm>
            <a:off x="-30857" y="0"/>
            <a:ext cx="9174857"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22" name="Прямоугольник 21"/>
          <p:cNvSpPr/>
          <p:nvPr/>
        </p:nvSpPr>
        <p:spPr>
          <a:xfrm>
            <a:off x="-61409" y="163366"/>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1863283" y="139032"/>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3" name="Прямоугольник 12"/>
          <p:cNvSpPr/>
          <p:nvPr/>
        </p:nvSpPr>
        <p:spPr>
          <a:xfrm>
            <a:off x="489856" y="1125182"/>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4"/>
          </p:nvPr>
        </p:nvSpPr>
        <p:spPr/>
        <p:txBody>
          <a:bodyPr/>
          <a:lstStyle/>
          <a:p>
            <a:fld id="{89AB645D-11EB-416E-90BD-BFA708568006}" type="slidenum">
              <a:rPr lang="ru-RU" smtClean="0"/>
              <a:pPr/>
              <a:t>8</a:t>
            </a:fld>
            <a:r>
              <a:rPr lang="az-Latn-AZ" smtClean="0"/>
              <a:t>/76</a:t>
            </a:r>
            <a:endParaRPr lang="ru-RU" dirty="0"/>
          </a:p>
        </p:txBody>
      </p:sp>
    </p:spTree>
    <p:extLst>
      <p:ext uri="{BB962C8B-B14F-4D97-AF65-F5344CB8AC3E}">
        <p14:creationId xmlns:p14="http://schemas.microsoft.com/office/powerpoint/2010/main" val="3455188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8303491" y="6337038"/>
            <a:ext cx="838616" cy="468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5" name="Прямоугольник 14"/>
          <p:cNvSpPr/>
          <p:nvPr/>
        </p:nvSpPr>
        <p:spPr>
          <a:xfrm>
            <a:off x="16481" y="1053905"/>
            <a:ext cx="9125626" cy="5123747"/>
          </a:xfrm>
          <a:prstGeom prst="rect">
            <a:avLst/>
          </a:prstGeom>
          <a:solidFill>
            <a:srgbClr val="FBE7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503590" y="1637453"/>
            <a:ext cx="6447471" cy="400110"/>
          </a:xfrm>
          <a:prstGeom prst="rect">
            <a:avLst/>
          </a:prstGeom>
        </p:spPr>
        <p:txBody>
          <a:bodyPr wrap="none">
            <a:spAutoFit/>
          </a:bodyPr>
          <a:lstStyle/>
          <a:p>
            <a:pPr algn="ctr"/>
            <a:r>
              <a:rPr lang="az-Latn-AZ" sz="2000" b="1" dirty="0" smtClean="0">
                <a:latin typeface="Times New Roman" pitchFamily="18" charset="0"/>
                <a:cs typeface="Times New Roman" pitchFamily="18" charset="0"/>
              </a:rPr>
              <a:t>İNFORMASİYA   TEXNOLOGİYALARI    İNSTİTUTU</a:t>
            </a:r>
            <a:endParaRPr lang="az-Latn-AZ" sz="2000" b="1" dirty="0">
              <a:latin typeface="Times New Roman" pitchFamily="18" charset="0"/>
              <a:cs typeface="Times New Roman" pitchFamily="18" charset="0"/>
            </a:endParaRPr>
          </a:p>
        </p:txBody>
      </p:sp>
      <p:sp>
        <p:nvSpPr>
          <p:cNvPr id="4" name="Прямоугольник 3"/>
          <p:cNvSpPr/>
          <p:nvPr/>
        </p:nvSpPr>
        <p:spPr>
          <a:xfrm>
            <a:off x="357953" y="2258504"/>
            <a:ext cx="8386618" cy="3247043"/>
          </a:xfrm>
          <a:prstGeom prst="rect">
            <a:avLst/>
          </a:prstGeom>
        </p:spPr>
        <p:txBody>
          <a:bodyPr wrap="square">
            <a:spAutoFit/>
          </a:bodyPr>
          <a:lstStyle/>
          <a:p>
            <a:pPr algn="just">
              <a:lnSpc>
                <a:spcPct val="150000"/>
              </a:lnSpc>
              <a:spcBef>
                <a:spcPts val="600"/>
              </a:spcBef>
              <a:spcAft>
                <a:spcPts val="600"/>
              </a:spcAft>
            </a:pPr>
            <a:r>
              <a:rPr lang="az-Latn-AZ" sz="1600" dirty="0">
                <a:latin typeface="Times New Roman" pitchFamily="18" charset="0"/>
                <a:cs typeface="Times New Roman" pitchFamily="18" charset="0"/>
              </a:rPr>
              <a:t>Böyük həcmli məlumatların (Big Data) intellektual analizi, müxtəlif təyinatlı kiber-fiziki sistemlərin kiber dayanıqlığının təmin </a:t>
            </a:r>
            <a:r>
              <a:rPr lang="az-Latn-AZ" sz="1600" dirty="0" smtClean="0">
                <a:latin typeface="Times New Roman" pitchFamily="18" charset="0"/>
                <a:cs typeface="Times New Roman" pitchFamily="18" charset="0"/>
              </a:rPr>
              <a:t>olunması, e-dövlətin </a:t>
            </a:r>
            <a:r>
              <a:rPr lang="az-Latn-AZ" sz="1600" dirty="0">
                <a:latin typeface="Times New Roman" pitchFamily="18" charset="0"/>
                <a:cs typeface="Times New Roman" pitchFamily="18" charset="0"/>
              </a:rPr>
              <a:t>müxtəlif </a:t>
            </a:r>
            <a:r>
              <a:rPr lang="az-Latn-AZ" sz="1600" dirty="0" smtClean="0">
                <a:latin typeface="Times New Roman" pitchFamily="18" charset="0"/>
                <a:cs typeface="Times New Roman" pitchFamily="18" charset="0"/>
              </a:rPr>
              <a:t>funksional komponentləri və servislərinin </a:t>
            </a:r>
            <a:r>
              <a:rPr lang="az-Latn-AZ" sz="1600" dirty="0">
                <a:latin typeface="Times New Roman" pitchFamily="18" charset="0"/>
                <a:cs typeface="Times New Roman" pitchFamily="18" charset="0"/>
              </a:rPr>
              <a:t>intellektuallaşdırılması üçün bir sıra modellər və metodlar təklif edilmiş, kompüter eksperimentləri aparılmışdır.</a:t>
            </a:r>
          </a:p>
          <a:p>
            <a:pPr marL="1431925" indent="-989013" algn="just">
              <a:lnSpc>
                <a:spcPct val="150000"/>
              </a:lnSpc>
              <a:spcBef>
                <a:spcPts val="600"/>
              </a:spcBef>
              <a:spcAft>
                <a:spcPts val="600"/>
              </a:spcAft>
              <a:tabLst>
                <a:tab pos="1255713" algn="l"/>
                <a:tab pos="1524000" algn="l"/>
              </a:tabLst>
            </a:pPr>
            <a:r>
              <a:rPr lang="az-Latn-AZ" b="1" dirty="0" smtClean="0">
                <a:latin typeface="Times New Roman" panose="02020603050405020304" pitchFamily="18" charset="0"/>
                <a:ea typeface="Calibri" panose="020F0502020204030204" pitchFamily="34" charset="0"/>
                <a:cs typeface="Times New Roman" panose="02020603050405020304" pitchFamily="18" charset="0"/>
              </a:rPr>
              <a:t>İcraçılar</a:t>
            </a:r>
            <a:r>
              <a:rPr lang="az-Latn-AZ" dirty="0">
                <a:latin typeface="Times New Roman" panose="02020603050405020304" pitchFamily="18" charset="0"/>
                <a:ea typeface="Calibri" panose="020F0502020204030204" pitchFamily="34" charset="0"/>
                <a:cs typeface="Times New Roman" panose="02020603050405020304" pitchFamily="18" charset="0"/>
              </a:rPr>
              <a:t>: </a:t>
            </a:r>
            <a:r>
              <a:rPr lang="az-Latn-AZ" sz="1600" dirty="0">
                <a:latin typeface="Times New Roman" panose="02020603050405020304" pitchFamily="18" charset="0"/>
                <a:ea typeface="Calibri" panose="020F0502020204030204" pitchFamily="34" charset="0"/>
                <a:cs typeface="Times New Roman" panose="02020603050405020304" pitchFamily="18" charset="0"/>
              </a:rPr>
              <a:t>akademik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Rasim Əliquliyev</a:t>
            </a:r>
            <a:r>
              <a:rPr lang="az-Latn-AZ" sz="1600" dirty="0">
                <a:latin typeface="Times New Roman" panose="02020603050405020304" pitchFamily="18" charset="0"/>
                <a:ea typeface="Calibri" panose="020F0502020204030204" pitchFamily="34" charset="0"/>
                <a:cs typeface="Times New Roman" panose="02020603050405020304" pitchFamily="18" charset="0"/>
              </a:rPr>
              <a:t>, </a:t>
            </a:r>
            <a:r>
              <a:rPr lang="az-Latn-AZ" sz="1600" dirty="0" smtClean="0">
                <a:latin typeface="Times New Roman" panose="02020603050405020304" pitchFamily="18" charset="0"/>
                <a:ea typeface="Calibri" panose="020F0502020204030204" pitchFamily="34" charset="0"/>
                <a:cs typeface="Times New Roman" panose="02020603050405020304" pitchFamily="18" charset="0"/>
              </a:rPr>
              <a:t>AMEA-nın </a:t>
            </a:r>
            <a:r>
              <a:rPr lang="az-Latn-AZ" sz="1600" dirty="0">
                <a:latin typeface="Times New Roman" panose="02020603050405020304" pitchFamily="18" charset="0"/>
                <a:ea typeface="Calibri" panose="020F0502020204030204" pitchFamily="34" charset="0"/>
                <a:cs typeface="Times New Roman" panose="02020603050405020304" pitchFamily="18" charset="0"/>
              </a:rPr>
              <a:t>müxbir üzvü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Ramiz Alıquliyev</a:t>
            </a:r>
            <a:r>
              <a:rPr lang="az-Latn-AZ" sz="1600" dirty="0">
                <a:latin typeface="Times New Roman" panose="02020603050405020304" pitchFamily="18" charset="0"/>
                <a:ea typeface="Calibri" panose="020F0502020204030204" pitchFamily="34" charset="0"/>
                <a:cs typeface="Times New Roman" panose="02020603050405020304" pitchFamily="18" charset="0"/>
              </a:rPr>
              <a:t>, </a:t>
            </a:r>
            <a:r>
              <a:rPr lang="az-Latn-AZ" sz="1600" dirty="0" smtClean="0">
                <a:latin typeface="Times New Roman" panose="02020603050405020304" pitchFamily="18" charset="0"/>
                <a:ea typeface="Calibri" panose="020F0502020204030204" pitchFamily="34" charset="0"/>
                <a:cs typeface="Times New Roman" panose="02020603050405020304" pitchFamily="18" charset="0"/>
              </a:rPr>
              <a:t> AMEA-nın </a:t>
            </a:r>
            <a:r>
              <a:rPr lang="az-Latn-AZ" sz="1600" dirty="0">
                <a:latin typeface="Times New Roman" panose="02020603050405020304" pitchFamily="18" charset="0"/>
                <a:ea typeface="Calibri" panose="020F0502020204030204" pitchFamily="34" charset="0"/>
                <a:cs typeface="Times New Roman" panose="02020603050405020304" pitchFamily="18" charset="0"/>
              </a:rPr>
              <a:t>müxbir üzvü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Məsumə Məmmədova</a:t>
            </a:r>
            <a:r>
              <a:rPr lang="az-Latn-AZ" sz="1600" dirty="0">
                <a:latin typeface="Times New Roman" panose="02020603050405020304" pitchFamily="18" charset="0"/>
                <a:ea typeface="Calibri" panose="020F0502020204030204" pitchFamily="34" charset="0"/>
                <a:cs typeface="Times New Roman" panose="02020603050405020304" pitchFamily="18" charset="0"/>
              </a:rPr>
              <a:t>, </a:t>
            </a:r>
            <a:r>
              <a:rPr lang="az-Latn-AZ" sz="1600" dirty="0" smtClean="0">
                <a:latin typeface="Times New Roman" panose="02020603050405020304" pitchFamily="18" charset="0"/>
                <a:ea typeface="Calibri" panose="020F0502020204030204" pitchFamily="34" charset="0"/>
                <a:cs typeface="Times New Roman" panose="02020603050405020304" pitchFamily="18" charset="0"/>
              </a:rPr>
              <a:t>professor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Adil Bağırov</a:t>
            </a:r>
            <a:r>
              <a:rPr lang="az-Latn-AZ" sz="1600" dirty="0" smtClean="0">
                <a:latin typeface="Times New Roman" panose="02020603050405020304" pitchFamily="18" charset="0"/>
                <a:ea typeface="Calibri" panose="020F0502020204030204" pitchFamily="34" charset="0"/>
                <a:cs typeface="Times New Roman" panose="02020603050405020304" pitchFamily="18" charset="0"/>
              </a:rPr>
              <a:t>, dosent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Rəşid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Ələkbərov</a:t>
            </a:r>
            <a:r>
              <a:rPr lang="az-Latn-AZ" sz="1600" dirty="0">
                <a:latin typeface="Times New Roman" panose="02020603050405020304" pitchFamily="18" charset="0"/>
                <a:ea typeface="Calibri" panose="020F0502020204030204" pitchFamily="34" charset="0"/>
                <a:cs typeface="Times New Roman" panose="02020603050405020304" pitchFamily="18" charset="0"/>
              </a:rPr>
              <a:t>, dosent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Fərqanə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Abdullayeva</a:t>
            </a:r>
            <a:r>
              <a:rPr lang="az-Latn-AZ" sz="1600" dirty="0">
                <a:latin typeface="Times New Roman" panose="02020603050405020304" pitchFamily="18" charset="0"/>
                <a:ea typeface="Calibri" panose="020F0502020204030204" pitchFamily="34" charset="0"/>
                <a:cs typeface="Times New Roman" panose="02020603050405020304" pitchFamily="18" charset="0"/>
              </a:rPr>
              <a:t>, dosent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Fərhad </a:t>
            </a:r>
            <a:r>
              <a:rPr lang="az-Latn-AZ" sz="1600" b="1" dirty="0">
                <a:latin typeface="Times New Roman" panose="02020603050405020304" pitchFamily="18" charset="0"/>
                <a:ea typeface="Calibri" panose="020F0502020204030204" pitchFamily="34" charset="0"/>
                <a:cs typeface="Times New Roman" panose="02020603050405020304" pitchFamily="18" charset="0"/>
              </a:rPr>
              <a:t>Yusifov</a:t>
            </a:r>
            <a:r>
              <a:rPr lang="az-Latn-AZ" sz="1600" dirty="0">
                <a:latin typeface="Times New Roman" panose="02020603050405020304" pitchFamily="18" charset="0"/>
                <a:ea typeface="Calibri" panose="020F0502020204030204" pitchFamily="34" charset="0"/>
                <a:cs typeface="Times New Roman" panose="02020603050405020304" pitchFamily="18" charset="0"/>
              </a:rPr>
              <a:t>, dosent </a:t>
            </a:r>
            <a:r>
              <a:rPr lang="az-Latn-AZ" sz="1600" b="1" dirty="0" smtClean="0">
                <a:latin typeface="Times New Roman" panose="02020603050405020304" pitchFamily="18" charset="0"/>
                <a:ea typeface="Calibri" panose="020F0502020204030204" pitchFamily="34" charset="0"/>
                <a:cs typeface="Times New Roman" panose="02020603050405020304" pitchFamily="18" charset="0"/>
              </a:rPr>
              <a:t>Lyudmila Suxostat</a:t>
            </a:r>
            <a:endParaRPr lang="ru-RU" sz="1600" b="1" dirty="0">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13876" y="6264121"/>
            <a:ext cx="9140217" cy="36000"/>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7" name="Прямоугольник 16"/>
          <p:cNvSpPr/>
          <p:nvPr/>
        </p:nvSpPr>
        <p:spPr>
          <a:xfrm>
            <a:off x="-30857" y="0"/>
            <a:ext cx="9172963" cy="841554"/>
          </a:xfrm>
          <a:prstGeom prst="rect">
            <a:avLst/>
          </a:prstGeom>
          <a:solidFill>
            <a:srgbClr val="8E0000"/>
          </a:solidFill>
          <a:ln>
            <a:solidFill>
              <a:srgbClr val="8E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spc="300" dirty="0"/>
          </a:p>
        </p:txBody>
      </p:sp>
      <p:sp>
        <p:nvSpPr>
          <p:cNvPr id="18" name="Прямоугольник 17"/>
          <p:cNvSpPr/>
          <p:nvPr/>
        </p:nvSpPr>
        <p:spPr>
          <a:xfrm>
            <a:off x="-18846" y="135136"/>
            <a:ext cx="2153346" cy="523220"/>
          </a:xfrm>
          <a:prstGeom prst="rect">
            <a:avLst/>
          </a:prstGeom>
        </p:spPr>
        <p:txBody>
          <a:bodyPr wrap="none">
            <a:spAutoFit/>
          </a:bodyPr>
          <a:lstStyle/>
          <a:p>
            <a:r>
              <a:rPr lang="az-Latn-AZ" sz="2800" b="1" spc="300" dirty="0" smtClean="0">
                <a:solidFill>
                  <a:schemeClr val="bg1"/>
                </a:solidFill>
                <a:latin typeface="Times New Roman" panose="02020603050405020304" pitchFamily="18" charset="0"/>
                <a:cs typeface="Times New Roman" panose="02020603050405020304" pitchFamily="18" charset="0"/>
              </a:rPr>
              <a:t>I.FRTEB: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1913786" y="135136"/>
            <a:ext cx="6107698" cy="523220"/>
          </a:xfrm>
          <a:prstGeom prst="rect">
            <a:avLst/>
          </a:prstGeom>
        </p:spPr>
        <p:txBody>
          <a:bodyPr wrap="none">
            <a:spAutoFit/>
          </a:bodyPr>
          <a:lstStyle/>
          <a:p>
            <a:r>
              <a:rPr lang="az-Latn-AZ" sz="2800" b="1" spc="300" dirty="0">
                <a:solidFill>
                  <a:schemeClr val="bg1"/>
                </a:solidFill>
                <a:latin typeface="Times New Roman" panose="02020603050405020304" pitchFamily="18" charset="0"/>
                <a:cs typeface="Times New Roman" panose="02020603050405020304" pitchFamily="18" charset="0"/>
              </a:rPr>
              <a:t>ELMİ-NƏZƏRİ   FƏALİYYƏT </a:t>
            </a:r>
            <a:endParaRPr lang="ru-RU" sz="2800" b="1" spc="300" dirty="0">
              <a:solidFill>
                <a:schemeClr val="bg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18846" y="881472"/>
            <a:ext cx="9140217" cy="64262"/>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pc="300" dirty="0"/>
          </a:p>
        </p:txBody>
      </p:sp>
      <p:sp>
        <p:nvSpPr>
          <p:cNvPr id="14" name="Прямоугольник 13"/>
          <p:cNvSpPr/>
          <p:nvPr/>
        </p:nvSpPr>
        <p:spPr>
          <a:xfrm>
            <a:off x="357953" y="1108735"/>
            <a:ext cx="6677892" cy="307777"/>
          </a:xfrm>
          <a:prstGeom prst="rect">
            <a:avLst/>
          </a:prstGeom>
        </p:spPr>
        <p:txBody>
          <a:bodyPr wrap="square">
            <a:spAutoFit/>
          </a:bodyPr>
          <a:lstStyle/>
          <a:p>
            <a:r>
              <a:rPr lang="az-Latn-AZ" sz="1400" b="1" spc="300" dirty="0" smtClean="0">
                <a:latin typeface="Times New Roman" panose="02020603050405020304" pitchFamily="18" charset="0"/>
                <a:cs typeface="Times New Roman" panose="02020603050405020304" pitchFamily="18" charset="0"/>
              </a:rPr>
              <a:t>MÜHÜM  </a:t>
            </a:r>
            <a:r>
              <a:rPr lang="az-Latn-AZ" sz="1400" b="1" spc="300" dirty="0">
                <a:latin typeface="Times New Roman" panose="02020603050405020304" pitchFamily="18" charset="0"/>
                <a:cs typeface="Times New Roman" panose="02020603050405020304" pitchFamily="18" charset="0"/>
              </a:rPr>
              <a:t>ELMİ </a:t>
            </a:r>
            <a:r>
              <a:rPr lang="az-Latn-AZ" sz="1400" b="1" spc="300" dirty="0" smtClean="0">
                <a:latin typeface="Times New Roman" panose="02020603050405020304" pitchFamily="18" charset="0"/>
                <a:cs typeface="Times New Roman" panose="02020603050405020304" pitchFamily="18" charset="0"/>
              </a:rPr>
              <a:t> NƏTİCƏLƏR</a:t>
            </a:r>
            <a:endParaRPr lang="ru-RU" sz="1400" b="1" spc="3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4"/>
          </p:nvPr>
        </p:nvSpPr>
        <p:spPr/>
        <p:txBody>
          <a:bodyPr/>
          <a:lstStyle/>
          <a:p>
            <a:fld id="{89AB645D-11EB-416E-90BD-BFA708568006}" type="slidenum">
              <a:rPr lang="ru-RU" smtClean="0"/>
              <a:pPr/>
              <a:t>9</a:t>
            </a:fld>
            <a:r>
              <a:rPr lang="az-Latn-AZ" smtClean="0"/>
              <a:t>/76</a:t>
            </a:r>
            <a:endParaRPr lang="ru-RU" dirty="0"/>
          </a:p>
        </p:txBody>
      </p:sp>
    </p:spTree>
    <p:extLst>
      <p:ext uri="{BB962C8B-B14F-4D97-AF65-F5344CB8AC3E}">
        <p14:creationId xmlns:p14="http://schemas.microsoft.com/office/powerpoint/2010/main" val="352268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11159</TotalTime>
  <Words>4821</Words>
  <Application>Microsoft Office PowerPoint</Application>
  <PresentationFormat>Экран (4:3)</PresentationFormat>
  <Paragraphs>1550</Paragraphs>
  <Slides>76</Slides>
  <Notes>49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76</vt:i4>
      </vt:variant>
    </vt:vector>
  </HeadingPairs>
  <TitlesOfParts>
    <vt:vector size="88" baseType="lpstr">
      <vt:lpstr>@Arial Unicode MS</vt:lpstr>
      <vt:lpstr>Arial</vt:lpstr>
      <vt:lpstr>Calibri</vt:lpstr>
      <vt:lpstr>Calibri Light</vt:lpstr>
      <vt:lpstr>Cambria Math</vt:lpstr>
      <vt:lpstr>Courier New</vt:lpstr>
      <vt:lpstr>MS Mincho</vt:lpstr>
      <vt:lpstr>Palatino Linotype</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HP</cp:lastModifiedBy>
  <cp:revision>1295</cp:revision>
  <cp:lastPrinted>2023-01-17T10:10:47Z</cp:lastPrinted>
  <dcterms:created xsi:type="dcterms:W3CDTF">2017-12-25T08:25:55Z</dcterms:created>
  <dcterms:modified xsi:type="dcterms:W3CDTF">2023-01-19T08:38:53Z</dcterms:modified>
</cp:coreProperties>
</file>